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8.xml" ContentType="application/vnd.openxmlformats-officedocument.presentationml.tags+xml"/>
  <Override PartName="/ppt/notesSlides/notesSlide46.xml" ContentType="application/vnd.openxmlformats-officedocument.presentationml.notesSlide+xml"/>
  <Override PartName="/ppt/tags/tag9.xml" ContentType="application/vnd.openxmlformats-officedocument.presentationml.tags+xml"/>
  <Override PartName="/ppt/notesSlides/notesSlide47.xml" ContentType="application/vnd.openxmlformats-officedocument.presentationml.notesSlide+xml"/>
  <Override PartName="/ppt/tags/tag10.xml" ContentType="application/vnd.openxmlformats-officedocument.presentationml.tags+xml"/>
  <Override PartName="/ppt/notesSlides/notesSlide48.xml" ContentType="application/vnd.openxmlformats-officedocument.presentationml.notesSlide+xml"/>
  <Override PartName="/ppt/tags/tag11.xml" ContentType="application/vnd.openxmlformats-officedocument.presentationml.tags+xml"/>
  <Override PartName="/ppt/notesSlides/notesSlide49.xml" ContentType="application/vnd.openxmlformats-officedocument.presentationml.notesSlide+xml"/>
  <Override PartName="/ppt/tags/tag1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258" r:id="rId2"/>
    <p:sldId id="259" r:id="rId3"/>
    <p:sldId id="307" r:id="rId4"/>
    <p:sldId id="263" r:id="rId5"/>
    <p:sldId id="264" r:id="rId6"/>
    <p:sldId id="265" r:id="rId7"/>
    <p:sldId id="266" r:id="rId8"/>
    <p:sldId id="267" r:id="rId9"/>
    <p:sldId id="268" r:id="rId10"/>
    <p:sldId id="270" r:id="rId11"/>
    <p:sldId id="271" r:id="rId12"/>
    <p:sldId id="272" r:id="rId13"/>
    <p:sldId id="273" r:id="rId14"/>
    <p:sldId id="274" r:id="rId15"/>
    <p:sldId id="275" r:id="rId16"/>
    <p:sldId id="269" r:id="rId17"/>
    <p:sldId id="277" r:id="rId18"/>
    <p:sldId id="278" r:id="rId19"/>
    <p:sldId id="279" r:id="rId20"/>
    <p:sldId id="280" r:id="rId21"/>
    <p:sldId id="281" r:id="rId22"/>
    <p:sldId id="284" r:id="rId23"/>
    <p:sldId id="285" r:id="rId24"/>
    <p:sldId id="286" r:id="rId25"/>
    <p:sldId id="288" r:id="rId26"/>
    <p:sldId id="289" r:id="rId27"/>
    <p:sldId id="826" r:id="rId28"/>
    <p:sldId id="801" r:id="rId29"/>
    <p:sldId id="802" r:id="rId30"/>
    <p:sldId id="809" r:id="rId31"/>
    <p:sldId id="804" r:id="rId32"/>
    <p:sldId id="767" r:id="rId33"/>
    <p:sldId id="805" r:id="rId34"/>
    <p:sldId id="823" r:id="rId35"/>
    <p:sldId id="834" r:id="rId36"/>
    <p:sldId id="781" r:id="rId37"/>
    <p:sldId id="786" r:id="rId38"/>
    <p:sldId id="820" r:id="rId39"/>
    <p:sldId id="821" r:id="rId40"/>
    <p:sldId id="825" r:id="rId41"/>
    <p:sldId id="290" r:id="rId42"/>
    <p:sldId id="291" r:id="rId43"/>
    <p:sldId id="833" r:id="rId44"/>
    <p:sldId id="824" r:id="rId45"/>
    <p:sldId id="822" r:id="rId46"/>
    <p:sldId id="838" r:id="rId47"/>
    <p:sldId id="813" r:id="rId48"/>
    <p:sldId id="304" r:id="rId49"/>
    <p:sldId id="839" r:id="rId50"/>
    <p:sldId id="815" r:id="rId51"/>
    <p:sldId id="814" r:id="rId52"/>
    <p:sldId id="828" r:id="rId53"/>
    <p:sldId id="827" r:id="rId54"/>
    <p:sldId id="837" r:id="rId55"/>
    <p:sldId id="831" r:id="rId56"/>
    <p:sldId id="830" r:id="rId57"/>
    <p:sldId id="832" r:id="rId58"/>
    <p:sldId id="840" r:id="rId59"/>
    <p:sldId id="841" r:id="rId60"/>
    <p:sldId id="842" r:id="rId61"/>
    <p:sldId id="843" r:id="rId62"/>
    <p:sldId id="844" r:id="rId63"/>
    <p:sldId id="29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300"/>
    <a:srgbClr val="D9EDC9"/>
    <a:srgbClr val="1499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2"/>
    <p:restoredTop sz="71765"/>
  </p:normalViewPr>
  <p:slideViewPr>
    <p:cSldViewPr snapToGrid="0" snapToObjects="1">
      <p:cViewPr varScale="1">
        <p:scale>
          <a:sx n="82" d="100"/>
          <a:sy n="82" d="100"/>
        </p:scale>
        <p:origin x="19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0313A-3096-AA4D-9961-40E84D7D88CA}" type="doc">
      <dgm:prSet loTypeId="urn:microsoft.com/office/officeart/2005/8/layout/hProcess9" loCatId="process" qsTypeId="urn:microsoft.com/office/officeart/2005/8/quickstyle/simple2" qsCatId="simple" csTypeId="urn:microsoft.com/office/officeart/2005/8/colors/accent6_1" csCatId="accent6" phldr="1"/>
      <dgm:spPr/>
    </dgm:pt>
    <dgm:pt modelId="{C46D381F-339F-5A47-A305-7F5A2097120E}">
      <dgm:prSet phldrT="[Text]"/>
      <dgm:spPr/>
      <dgm:t>
        <a:bodyPr/>
        <a:lstStyle/>
        <a:p>
          <a:r>
            <a:rPr lang="en-US">
              <a:solidFill>
                <a:schemeClr val="bg2">
                  <a:lumMod val="50000"/>
                </a:schemeClr>
              </a:solidFill>
            </a:rPr>
            <a:t>1D SPN</a:t>
          </a:r>
          <a:endParaRPr lang="en-US" dirty="0">
            <a:solidFill>
              <a:schemeClr val="bg2">
                <a:lumMod val="50000"/>
              </a:schemeClr>
            </a:solidFill>
          </a:endParaRPr>
        </a:p>
      </dgm:t>
    </dgm:pt>
    <dgm:pt modelId="{1BB8C315-0B8F-2141-BBC7-37E2451A59AE}" type="parTrans" cxnId="{5D223FBF-49D9-3F4B-8DD1-5D8743057D4C}">
      <dgm:prSet/>
      <dgm:spPr/>
      <dgm:t>
        <a:bodyPr/>
        <a:lstStyle/>
        <a:p>
          <a:endParaRPr lang="en-US">
            <a:solidFill>
              <a:schemeClr val="bg2">
                <a:lumMod val="50000"/>
              </a:schemeClr>
            </a:solidFill>
          </a:endParaRPr>
        </a:p>
      </dgm:t>
    </dgm:pt>
    <dgm:pt modelId="{40A2A04C-6BA5-6C4D-BDAE-328706D01A8F}" type="sibTrans" cxnId="{5D223FBF-49D9-3F4B-8DD1-5D8743057D4C}">
      <dgm:prSet/>
      <dgm:spPr/>
      <dgm:t>
        <a:bodyPr/>
        <a:lstStyle/>
        <a:p>
          <a:endParaRPr lang="en-US">
            <a:solidFill>
              <a:schemeClr val="bg2">
                <a:lumMod val="50000"/>
              </a:schemeClr>
            </a:solidFill>
          </a:endParaRPr>
        </a:p>
      </dgm:t>
    </dgm:pt>
    <dgm:pt modelId="{0C0BC2B7-CAE8-0247-B450-10933F34F027}">
      <dgm:prSet phldrT="[Text]"/>
      <dgm:spPr/>
      <dgm:t>
        <a:bodyPr/>
        <a:lstStyle/>
        <a:p>
          <a:r>
            <a:rPr lang="en-US">
              <a:solidFill>
                <a:schemeClr val="bg2">
                  <a:lumMod val="50000"/>
                </a:schemeClr>
              </a:solidFill>
            </a:rPr>
            <a:t>2D SPN</a:t>
          </a:r>
          <a:endParaRPr lang="en-US" dirty="0">
            <a:solidFill>
              <a:schemeClr val="bg2">
                <a:lumMod val="50000"/>
              </a:schemeClr>
            </a:solidFill>
          </a:endParaRPr>
        </a:p>
      </dgm:t>
    </dgm:pt>
    <dgm:pt modelId="{D5A0F5A9-C4F3-4E4C-9923-A0E028B4C4D2}" type="parTrans" cxnId="{0C5F7007-D555-704D-85DB-6A96D4847DA9}">
      <dgm:prSet/>
      <dgm:spPr/>
      <dgm:t>
        <a:bodyPr/>
        <a:lstStyle/>
        <a:p>
          <a:endParaRPr lang="en-US">
            <a:solidFill>
              <a:schemeClr val="bg2">
                <a:lumMod val="50000"/>
              </a:schemeClr>
            </a:solidFill>
          </a:endParaRPr>
        </a:p>
      </dgm:t>
    </dgm:pt>
    <dgm:pt modelId="{3D9F3191-EEFD-FA45-9A4D-8245AA2D7CDD}" type="sibTrans" cxnId="{0C5F7007-D555-704D-85DB-6A96D4847DA9}">
      <dgm:prSet/>
      <dgm:spPr/>
      <dgm:t>
        <a:bodyPr/>
        <a:lstStyle/>
        <a:p>
          <a:endParaRPr lang="en-US">
            <a:solidFill>
              <a:schemeClr val="bg2">
                <a:lumMod val="50000"/>
              </a:schemeClr>
            </a:solidFill>
          </a:endParaRPr>
        </a:p>
      </dgm:t>
    </dgm:pt>
    <dgm:pt modelId="{3852648C-963F-D343-85D1-90733FFF9E4C}">
      <dgm:prSet phldrT="[Text]"/>
      <dgm:spPr/>
      <dgm:t>
        <a:bodyPr/>
        <a:lstStyle/>
        <a:p>
          <a:r>
            <a:rPr lang="en-US">
              <a:solidFill>
                <a:schemeClr val="bg2">
                  <a:lumMod val="50000"/>
                </a:schemeClr>
              </a:solidFill>
            </a:rPr>
            <a:t>Unstructured SPN</a:t>
          </a:r>
          <a:endParaRPr lang="en-US" dirty="0">
            <a:solidFill>
              <a:schemeClr val="bg2">
                <a:lumMod val="50000"/>
              </a:schemeClr>
            </a:solidFill>
          </a:endParaRPr>
        </a:p>
      </dgm:t>
    </dgm:pt>
    <dgm:pt modelId="{E82E4FB7-A2E3-3442-8DED-286428A3D5C6}" type="parTrans" cxnId="{8435280D-3677-D048-A26E-5B56D0F2ECDB}">
      <dgm:prSet/>
      <dgm:spPr/>
      <dgm:t>
        <a:bodyPr/>
        <a:lstStyle/>
        <a:p>
          <a:endParaRPr lang="en-US">
            <a:solidFill>
              <a:schemeClr val="bg2">
                <a:lumMod val="50000"/>
              </a:schemeClr>
            </a:solidFill>
          </a:endParaRPr>
        </a:p>
      </dgm:t>
    </dgm:pt>
    <dgm:pt modelId="{C367E8EA-6A9C-6044-8E69-425A0FA0E03D}" type="sibTrans" cxnId="{8435280D-3677-D048-A26E-5B56D0F2ECDB}">
      <dgm:prSet/>
      <dgm:spPr/>
      <dgm:t>
        <a:bodyPr/>
        <a:lstStyle/>
        <a:p>
          <a:endParaRPr lang="en-US">
            <a:solidFill>
              <a:schemeClr val="bg2">
                <a:lumMod val="50000"/>
              </a:schemeClr>
            </a:solidFill>
          </a:endParaRPr>
        </a:p>
      </dgm:t>
    </dgm:pt>
    <dgm:pt modelId="{DB18095E-81BF-2B4C-930F-D32E01602517}" type="pres">
      <dgm:prSet presAssocID="{84E0313A-3096-AA4D-9961-40E84D7D88CA}" presName="CompostProcess" presStyleCnt="0">
        <dgm:presLayoutVars>
          <dgm:dir/>
          <dgm:resizeHandles val="exact"/>
        </dgm:presLayoutVars>
      </dgm:prSet>
      <dgm:spPr/>
    </dgm:pt>
    <dgm:pt modelId="{33447FAF-2CB3-EB4A-9297-EFDFA26C5B3B}" type="pres">
      <dgm:prSet presAssocID="{84E0313A-3096-AA4D-9961-40E84D7D88CA}" presName="arrow" presStyleLbl="bgShp" presStyleIdx="0" presStyleCnt="1"/>
      <dgm:spPr/>
    </dgm:pt>
    <dgm:pt modelId="{B65C735A-DA98-7F49-AD8B-BA2FEC75E7FF}" type="pres">
      <dgm:prSet presAssocID="{84E0313A-3096-AA4D-9961-40E84D7D88CA}" presName="linearProcess" presStyleCnt="0"/>
      <dgm:spPr/>
    </dgm:pt>
    <dgm:pt modelId="{EDF784D8-3BCE-0A40-A6E7-E78EE8EECE20}" type="pres">
      <dgm:prSet presAssocID="{C46D381F-339F-5A47-A305-7F5A2097120E}" presName="textNode" presStyleLbl="node1" presStyleIdx="0" presStyleCnt="3">
        <dgm:presLayoutVars>
          <dgm:bulletEnabled val="1"/>
        </dgm:presLayoutVars>
      </dgm:prSet>
      <dgm:spPr/>
    </dgm:pt>
    <dgm:pt modelId="{D7B9F3EE-8B4C-2949-BF4D-CEA3A665F15D}" type="pres">
      <dgm:prSet presAssocID="{40A2A04C-6BA5-6C4D-BDAE-328706D01A8F}" presName="sibTrans" presStyleCnt="0"/>
      <dgm:spPr/>
    </dgm:pt>
    <dgm:pt modelId="{1C39463F-B7EF-D44D-BD0B-ABC06423C186}" type="pres">
      <dgm:prSet presAssocID="{0C0BC2B7-CAE8-0247-B450-10933F34F027}" presName="textNode" presStyleLbl="node1" presStyleIdx="1" presStyleCnt="3">
        <dgm:presLayoutVars>
          <dgm:bulletEnabled val="1"/>
        </dgm:presLayoutVars>
      </dgm:prSet>
      <dgm:spPr/>
    </dgm:pt>
    <dgm:pt modelId="{6EF08D41-8B94-284B-B3B3-3E79581BBA36}" type="pres">
      <dgm:prSet presAssocID="{3D9F3191-EEFD-FA45-9A4D-8245AA2D7CDD}" presName="sibTrans" presStyleCnt="0"/>
      <dgm:spPr/>
    </dgm:pt>
    <dgm:pt modelId="{0313F896-CDF8-414B-97F0-9AFD58A35018}" type="pres">
      <dgm:prSet presAssocID="{3852648C-963F-D343-85D1-90733FFF9E4C}" presName="textNode" presStyleLbl="node1" presStyleIdx="2" presStyleCnt="3">
        <dgm:presLayoutVars>
          <dgm:bulletEnabled val="1"/>
        </dgm:presLayoutVars>
      </dgm:prSet>
      <dgm:spPr/>
    </dgm:pt>
  </dgm:ptLst>
  <dgm:cxnLst>
    <dgm:cxn modelId="{0C5F7007-D555-704D-85DB-6A96D4847DA9}" srcId="{84E0313A-3096-AA4D-9961-40E84D7D88CA}" destId="{0C0BC2B7-CAE8-0247-B450-10933F34F027}" srcOrd="1" destOrd="0" parTransId="{D5A0F5A9-C4F3-4E4C-9923-A0E028B4C4D2}" sibTransId="{3D9F3191-EEFD-FA45-9A4D-8245AA2D7CDD}"/>
    <dgm:cxn modelId="{8435280D-3677-D048-A26E-5B56D0F2ECDB}" srcId="{84E0313A-3096-AA4D-9961-40E84D7D88CA}" destId="{3852648C-963F-D343-85D1-90733FFF9E4C}" srcOrd="2" destOrd="0" parTransId="{E82E4FB7-A2E3-3442-8DED-286428A3D5C6}" sibTransId="{C367E8EA-6A9C-6044-8E69-425A0FA0E03D}"/>
    <dgm:cxn modelId="{B6455D20-1E26-694B-8E55-696248B0C608}" type="presOf" srcId="{3852648C-963F-D343-85D1-90733FFF9E4C}" destId="{0313F896-CDF8-414B-97F0-9AFD58A35018}" srcOrd="0" destOrd="0" presId="urn:microsoft.com/office/officeart/2005/8/layout/hProcess9"/>
    <dgm:cxn modelId="{0C43BF8C-7EE6-4245-B8B1-853475F1CA9D}" type="presOf" srcId="{0C0BC2B7-CAE8-0247-B450-10933F34F027}" destId="{1C39463F-B7EF-D44D-BD0B-ABC06423C186}" srcOrd="0" destOrd="0" presId="urn:microsoft.com/office/officeart/2005/8/layout/hProcess9"/>
    <dgm:cxn modelId="{3D4E7CA1-D21F-D744-A1C5-70C961238FC5}" type="presOf" srcId="{C46D381F-339F-5A47-A305-7F5A2097120E}" destId="{EDF784D8-3BCE-0A40-A6E7-E78EE8EECE20}" srcOrd="0" destOrd="0" presId="urn:microsoft.com/office/officeart/2005/8/layout/hProcess9"/>
    <dgm:cxn modelId="{6E27B4AD-8EBA-FA44-85BB-5283A97B43B2}" type="presOf" srcId="{84E0313A-3096-AA4D-9961-40E84D7D88CA}" destId="{DB18095E-81BF-2B4C-930F-D32E01602517}" srcOrd="0" destOrd="0" presId="urn:microsoft.com/office/officeart/2005/8/layout/hProcess9"/>
    <dgm:cxn modelId="{5D223FBF-49D9-3F4B-8DD1-5D8743057D4C}" srcId="{84E0313A-3096-AA4D-9961-40E84D7D88CA}" destId="{C46D381F-339F-5A47-A305-7F5A2097120E}" srcOrd="0" destOrd="0" parTransId="{1BB8C315-0B8F-2141-BBC7-37E2451A59AE}" sibTransId="{40A2A04C-6BA5-6C4D-BDAE-328706D01A8F}"/>
    <dgm:cxn modelId="{14FABE5D-DB9A-EF41-A249-452262663A02}" type="presParOf" srcId="{DB18095E-81BF-2B4C-930F-D32E01602517}" destId="{33447FAF-2CB3-EB4A-9297-EFDFA26C5B3B}" srcOrd="0" destOrd="0" presId="urn:microsoft.com/office/officeart/2005/8/layout/hProcess9"/>
    <dgm:cxn modelId="{0E6C0997-ED44-4B4C-B677-E41F3EB73609}" type="presParOf" srcId="{DB18095E-81BF-2B4C-930F-D32E01602517}" destId="{B65C735A-DA98-7F49-AD8B-BA2FEC75E7FF}" srcOrd="1" destOrd="0" presId="urn:microsoft.com/office/officeart/2005/8/layout/hProcess9"/>
    <dgm:cxn modelId="{E881658C-354C-CA4D-A3AA-75459C1BF809}" type="presParOf" srcId="{B65C735A-DA98-7F49-AD8B-BA2FEC75E7FF}" destId="{EDF784D8-3BCE-0A40-A6E7-E78EE8EECE20}" srcOrd="0" destOrd="0" presId="urn:microsoft.com/office/officeart/2005/8/layout/hProcess9"/>
    <dgm:cxn modelId="{B229008D-A02C-2D48-BFE3-1703B547EBFA}" type="presParOf" srcId="{B65C735A-DA98-7F49-AD8B-BA2FEC75E7FF}" destId="{D7B9F3EE-8B4C-2949-BF4D-CEA3A665F15D}" srcOrd="1" destOrd="0" presId="urn:microsoft.com/office/officeart/2005/8/layout/hProcess9"/>
    <dgm:cxn modelId="{D20A0030-7F09-A346-B9F9-FCE4ABFFC7EF}" type="presParOf" srcId="{B65C735A-DA98-7F49-AD8B-BA2FEC75E7FF}" destId="{1C39463F-B7EF-D44D-BD0B-ABC06423C186}" srcOrd="2" destOrd="0" presId="urn:microsoft.com/office/officeart/2005/8/layout/hProcess9"/>
    <dgm:cxn modelId="{141646E5-7EAD-C043-93E6-342D1E4A8667}" type="presParOf" srcId="{B65C735A-DA98-7F49-AD8B-BA2FEC75E7FF}" destId="{6EF08D41-8B94-284B-B3B3-3E79581BBA36}" srcOrd="3" destOrd="0" presId="urn:microsoft.com/office/officeart/2005/8/layout/hProcess9"/>
    <dgm:cxn modelId="{E4D86D9A-F9E1-3647-8BB2-B173B624B242}" type="presParOf" srcId="{B65C735A-DA98-7F49-AD8B-BA2FEC75E7FF}" destId="{0313F896-CDF8-414B-97F0-9AFD58A3501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8F2586-52D5-0740-B7F4-3372AD80E5B1}"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BEBF1F82-EFDE-4E44-A481-DE5368135716}">
      <dgm:prSet phldrT="[Text]"/>
      <dgm:spPr/>
      <dgm:t>
        <a:bodyPr/>
        <a:lstStyle/>
        <a:p>
          <a:r>
            <a:rPr lang="en-US" dirty="0"/>
            <a:t>FIR: CONV</a:t>
          </a:r>
        </a:p>
      </dgm:t>
    </dgm:pt>
    <dgm:pt modelId="{0CD52E19-B5A4-FF48-9BD8-7789A3207CB6}" type="parTrans" cxnId="{220AFB9F-40FC-1848-AB9F-42FF20E3D35E}">
      <dgm:prSet/>
      <dgm:spPr/>
      <dgm:t>
        <a:bodyPr/>
        <a:lstStyle/>
        <a:p>
          <a:endParaRPr lang="en-US"/>
        </a:p>
      </dgm:t>
    </dgm:pt>
    <dgm:pt modelId="{CFAEF4C9-C6C8-594C-BB60-92249DDD3DC8}" type="sibTrans" cxnId="{220AFB9F-40FC-1848-AB9F-42FF20E3D35E}">
      <dgm:prSet/>
      <dgm:spPr/>
      <dgm:t>
        <a:bodyPr/>
        <a:lstStyle/>
        <a:p>
          <a:endParaRPr lang="en-US"/>
        </a:p>
      </dgm:t>
    </dgm:pt>
    <dgm:pt modelId="{A16F2C17-A4B8-614F-B5FD-E726553138D1}">
      <dgm:prSet phldrT="[Text]" custT="1"/>
      <dgm:spPr/>
      <dgm:t>
        <a:bodyPr/>
        <a:lstStyle/>
        <a:p>
          <a:pPr>
            <a:lnSpc>
              <a:spcPct val="90000"/>
            </a:lnSpc>
          </a:pPr>
          <a:r>
            <a:rPr lang="en-US" sz="2400" dirty="0">
              <a:solidFill>
                <a:schemeClr val="bg1"/>
              </a:solidFill>
            </a:rPr>
            <a:t>Easy to estimate the coefficients</a:t>
          </a:r>
        </a:p>
      </dgm:t>
    </dgm:pt>
    <dgm:pt modelId="{DBE8F372-9C18-FE4D-B919-54F32024171D}" type="parTrans" cxnId="{8DFD0883-65CA-AA4E-A430-9AB42A5DAC43}">
      <dgm:prSet/>
      <dgm:spPr/>
      <dgm:t>
        <a:bodyPr/>
        <a:lstStyle/>
        <a:p>
          <a:endParaRPr lang="en-US"/>
        </a:p>
      </dgm:t>
    </dgm:pt>
    <dgm:pt modelId="{3FE22F27-9BF0-BC4F-AC8E-8130C0F61E0E}" type="sibTrans" cxnId="{8DFD0883-65CA-AA4E-A430-9AB42A5DAC43}">
      <dgm:prSet/>
      <dgm:spPr/>
      <dgm:t>
        <a:bodyPr/>
        <a:lstStyle/>
        <a:p>
          <a:endParaRPr lang="en-US"/>
        </a:p>
      </dgm:t>
    </dgm:pt>
    <dgm:pt modelId="{17A3A8E4-3A20-9644-A039-1F966401A587}">
      <dgm:prSet phldrT="[Text]" custT="1"/>
      <dgm:spPr/>
      <dgm:t>
        <a:bodyPr/>
        <a:lstStyle/>
        <a:p>
          <a:pPr>
            <a:lnSpc>
              <a:spcPct val="150000"/>
            </a:lnSpc>
          </a:pPr>
          <a:r>
            <a:rPr lang="en-US" sz="2400" dirty="0">
              <a:solidFill>
                <a:schemeClr val="bg1"/>
              </a:solidFill>
            </a:rPr>
            <a:t>Short-term</a:t>
          </a:r>
        </a:p>
      </dgm:t>
    </dgm:pt>
    <dgm:pt modelId="{B12C5240-3069-5143-A418-3C43970D9932}" type="parTrans" cxnId="{60F7BC36-DD07-A643-902D-A213CCCD94C0}">
      <dgm:prSet/>
      <dgm:spPr/>
      <dgm:t>
        <a:bodyPr/>
        <a:lstStyle/>
        <a:p>
          <a:endParaRPr lang="en-US"/>
        </a:p>
      </dgm:t>
    </dgm:pt>
    <dgm:pt modelId="{9F939AC0-CD99-C949-897D-E4641257665C}" type="sibTrans" cxnId="{60F7BC36-DD07-A643-902D-A213CCCD94C0}">
      <dgm:prSet/>
      <dgm:spPr/>
      <dgm:t>
        <a:bodyPr/>
        <a:lstStyle/>
        <a:p>
          <a:endParaRPr lang="en-US"/>
        </a:p>
      </dgm:t>
    </dgm:pt>
    <dgm:pt modelId="{D7ECDCE6-1A2B-204E-958F-4CD1101EB287}">
      <dgm:prSet phldrT="[Text]"/>
      <dgm:spPr/>
      <dgm:t>
        <a:bodyPr/>
        <a:lstStyle/>
        <a:p>
          <a:r>
            <a:rPr lang="en-US" dirty="0"/>
            <a:t>IIR: Recursive</a:t>
          </a:r>
        </a:p>
      </dgm:t>
    </dgm:pt>
    <dgm:pt modelId="{810F2D23-6EDC-2641-BD83-F9DC70994812}" type="parTrans" cxnId="{480178E9-E299-F54A-9FC3-53D07920A248}">
      <dgm:prSet/>
      <dgm:spPr/>
      <dgm:t>
        <a:bodyPr/>
        <a:lstStyle/>
        <a:p>
          <a:endParaRPr lang="en-US"/>
        </a:p>
      </dgm:t>
    </dgm:pt>
    <dgm:pt modelId="{324EF377-BE6A-E445-98E5-D5444BFE7B5B}" type="sibTrans" cxnId="{480178E9-E299-F54A-9FC3-53D07920A248}">
      <dgm:prSet/>
      <dgm:spPr/>
      <dgm:t>
        <a:bodyPr/>
        <a:lstStyle/>
        <a:p>
          <a:endParaRPr lang="en-US"/>
        </a:p>
      </dgm:t>
    </dgm:pt>
    <dgm:pt modelId="{DC78AB64-0820-E148-B6EA-DE1105E9B073}">
      <dgm:prSet phldrT="[Text]" custT="1"/>
      <dgm:spPr/>
      <dgm:t>
        <a:bodyPr/>
        <a:lstStyle/>
        <a:p>
          <a:pPr>
            <a:lnSpc>
              <a:spcPct val="90000"/>
            </a:lnSpc>
          </a:pPr>
          <a:r>
            <a:rPr lang="en-US" sz="2400" dirty="0">
              <a:solidFill>
                <a:schemeClr val="bg1"/>
              </a:solidFill>
            </a:rPr>
            <a:t>Hard to estimate the coefficients</a:t>
          </a:r>
        </a:p>
      </dgm:t>
    </dgm:pt>
    <dgm:pt modelId="{1CBD2A1C-6094-844E-B876-62310AD3052C}" type="parTrans" cxnId="{DA066BEE-20E6-4E44-9110-B901233AD90A}">
      <dgm:prSet/>
      <dgm:spPr/>
      <dgm:t>
        <a:bodyPr/>
        <a:lstStyle/>
        <a:p>
          <a:endParaRPr lang="en-US"/>
        </a:p>
      </dgm:t>
    </dgm:pt>
    <dgm:pt modelId="{61B20DD8-D49B-5246-882B-23AB49E9A07A}" type="sibTrans" cxnId="{DA066BEE-20E6-4E44-9110-B901233AD90A}">
      <dgm:prSet/>
      <dgm:spPr/>
      <dgm:t>
        <a:bodyPr/>
        <a:lstStyle/>
        <a:p>
          <a:endParaRPr lang="en-US"/>
        </a:p>
      </dgm:t>
    </dgm:pt>
    <dgm:pt modelId="{A8C50953-45C7-774C-94CE-F26E08CE3AC7}">
      <dgm:prSet phldrT="[Text]" custT="1"/>
      <dgm:spPr/>
      <dgm:t>
        <a:bodyPr/>
        <a:lstStyle/>
        <a:p>
          <a:pPr>
            <a:lnSpc>
              <a:spcPct val="150000"/>
            </a:lnSpc>
          </a:pPr>
          <a:r>
            <a:rPr lang="en-US" sz="2400" dirty="0">
              <a:solidFill>
                <a:schemeClr val="bg1"/>
              </a:solidFill>
            </a:rPr>
            <a:t>Long-term</a:t>
          </a:r>
        </a:p>
      </dgm:t>
    </dgm:pt>
    <dgm:pt modelId="{0475750D-5CC9-E34C-A842-1DA4289954B8}" type="parTrans" cxnId="{3B201E40-FC07-584C-90F0-109963A04FF8}">
      <dgm:prSet/>
      <dgm:spPr/>
      <dgm:t>
        <a:bodyPr/>
        <a:lstStyle/>
        <a:p>
          <a:endParaRPr lang="en-US"/>
        </a:p>
      </dgm:t>
    </dgm:pt>
    <dgm:pt modelId="{D7090E45-D539-EF4B-B8DB-28434517EFC2}" type="sibTrans" cxnId="{3B201E40-FC07-584C-90F0-109963A04FF8}">
      <dgm:prSet/>
      <dgm:spPr/>
      <dgm:t>
        <a:bodyPr/>
        <a:lstStyle/>
        <a:p>
          <a:endParaRPr lang="en-US"/>
        </a:p>
      </dgm:t>
    </dgm:pt>
    <dgm:pt modelId="{DEE1910D-C177-EE43-8637-90C2B8480C47}" type="pres">
      <dgm:prSet presAssocID="{F18F2586-52D5-0740-B7F4-3372AD80E5B1}" presName="Name0" presStyleCnt="0">
        <dgm:presLayoutVars>
          <dgm:dir/>
          <dgm:animLvl val="lvl"/>
          <dgm:resizeHandles val="exact"/>
        </dgm:presLayoutVars>
      </dgm:prSet>
      <dgm:spPr/>
    </dgm:pt>
    <dgm:pt modelId="{B29F6C79-904B-F640-972E-5E831635CDA9}" type="pres">
      <dgm:prSet presAssocID="{BEBF1F82-EFDE-4E44-A481-DE5368135716}" presName="composite" presStyleCnt="0"/>
      <dgm:spPr/>
    </dgm:pt>
    <dgm:pt modelId="{A3E590AD-6284-1545-B957-1E68A8D6AE8B}" type="pres">
      <dgm:prSet presAssocID="{BEBF1F82-EFDE-4E44-A481-DE5368135716}" presName="parTx" presStyleLbl="alignNode1" presStyleIdx="0" presStyleCnt="2">
        <dgm:presLayoutVars>
          <dgm:chMax val="0"/>
          <dgm:chPref val="0"/>
          <dgm:bulletEnabled val="1"/>
        </dgm:presLayoutVars>
      </dgm:prSet>
      <dgm:spPr/>
    </dgm:pt>
    <dgm:pt modelId="{F0E78D62-FE91-B74E-9F23-8AB1F9735701}" type="pres">
      <dgm:prSet presAssocID="{BEBF1F82-EFDE-4E44-A481-DE5368135716}" presName="desTx" presStyleLbl="alignAccFollowNode1" presStyleIdx="0" presStyleCnt="2">
        <dgm:presLayoutVars>
          <dgm:bulletEnabled val="1"/>
        </dgm:presLayoutVars>
      </dgm:prSet>
      <dgm:spPr/>
    </dgm:pt>
    <dgm:pt modelId="{E7769814-58D3-F745-A51B-ED30F8B44319}" type="pres">
      <dgm:prSet presAssocID="{CFAEF4C9-C6C8-594C-BB60-92249DDD3DC8}" presName="space" presStyleCnt="0"/>
      <dgm:spPr/>
    </dgm:pt>
    <dgm:pt modelId="{A3CD2ACF-77B2-C144-9A40-74FE5A8BA5B3}" type="pres">
      <dgm:prSet presAssocID="{D7ECDCE6-1A2B-204E-958F-4CD1101EB287}" presName="composite" presStyleCnt="0"/>
      <dgm:spPr/>
    </dgm:pt>
    <dgm:pt modelId="{720E32EB-147B-824A-AF83-5E0F65F01C73}" type="pres">
      <dgm:prSet presAssocID="{D7ECDCE6-1A2B-204E-958F-4CD1101EB287}" presName="parTx" presStyleLbl="alignNode1" presStyleIdx="1" presStyleCnt="2">
        <dgm:presLayoutVars>
          <dgm:chMax val="0"/>
          <dgm:chPref val="0"/>
          <dgm:bulletEnabled val="1"/>
        </dgm:presLayoutVars>
      </dgm:prSet>
      <dgm:spPr/>
    </dgm:pt>
    <dgm:pt modelId="{30059CEB-42FF-8D4B-93F8-A505D1EFA028}" type="pres">
      <dgm:prSet presAssocID="{D7ECDCE6-1A2B-204E-958F-4CD1101EB287}" presName="desTx" presStyleLbl="alignAccFollowNode1" presStyleIdx="1" presStyleCnt="2">
        <dgm:presLayoutVars>
          <dgm:bulletEnabled val="1"/>
        </dgm:presLayoutVars>
      </dgm:prSet>
      <dgm:spPr/>
    </dgm:pt>
  </dgm:ptLst>
  <dgm:cxnLst>
    <dgm:cxn modelId="{60F7BC36-DD07-A643-902D-A213CCCD94C0}" srcId="{BEBF1F82-EFDE-4E44-A481-DE5368135716}" destId="{17A3A8E4-3A20-9644-A039-1F966401A587}" srcOrd="1" destOrd="0" parTransId="{B12C5240-3069-5143-A418-3C43970D9932}" sibTransId="{9F939AC0-CD99-C949-897D-E4641257665C}"/>
    <dgm:cxn modelId="{3B201E40-FC07-584C-90F0-109963A04FF8}" srcId="{D7ECDCE6-1A2B-204E-958F-4CD1101EB287}" destId="{A8C50953-45C7-774C-94CE-F26E08CE3AC7}" srcOrd="1" destOrd="0" parTransId="{0475750D-5CC9-E34C-A842-1DA4289954B8}" sibTransId="{D7090E45-D539-EF4B-B8DB-28434517EFC2}"/>
    <dgm:cxn modelId="{957FBE4F-1E09-9740-A90E-7E9580CA39C3}" type="presOf" srcId="{F18F2586-52D5-0740-B7F4-3372AD80E5B1}" destId="{DEE1910D-C177-EE43-8637-90C2B8480C47}" srcOrd="0" destOrd="0" presId="urn:microsoft.com/office/officeart/2005/8/layout/hList1"/>
    <dgm:cxn modelId="{51CA0D5D-3CBA-9F47-819A-C790493E2437}" type="presOf" srcId="{D7ECDCE6-1A2B-204E-958F-4CD1101EB287}" destId="{720E32EB-147B-824A-AF83-5E0F65F01C73}" srcOrd="0" destOrd="0" presId="urn:microsoft.com/office/officeart/2005/8/layout/hList1"/>
    <dgm:cxn modelId="{0A956F75-A838-5144-9FBA-4FE98FE48B60}" type="presOf" srcId="{BEBF1F82-EFDE-4E44-A481-DE5368135716}" destId="{A3E590AD-6284-1545-B957-1E68A8D6AE8B}" srcOrd="0" destOrd="0" presId="urn:microsoft.com/office/officeart/2005/8/layout/hList1"/>
    <dgm:cxn modelId="{8DFD0883-65CA-AA4E-A430-9AB42A5DAC43}" srcId="{BEBF1F82-EFDE-4E44-A481-DE5368135716}" destId="{A16F2C17-A4B8-614F-B5FD-E726553138D1}" srcOrd="0" destOrd="0" parTransId="{DBE8F372-9C18-FE4D-B919-54F32024171D}" sibTransId="{3FE22F27-9BF0-BC4F-AC8E-8130C0F61E0E}"/>
    <dgm:cxn modelId="{220AFB9F-40FC-1848-AB9F-42FF20E3D35E}" srcId="{F18F2586-52D5-0740-B7F4-3372AD80E5B1}" destId="{BEBF1F82-EFDE-4E44-A481-DE5368135716}" srcOrd="0" destOrd="0" parTransId="{0CD52E19-B5A4-FF48-9BD8-7789A3207CB6}" sibTransId="{CFAEF4C9-C6C8-594C-BB60-92249DDD3DC8}"/>
    <dgm:cxn modelId="{11FDF0C7-13D8-E34C-B00C-51DEB796CD8B}" type="presOf" srcId="{DC78AB64-0820-E148-B6EA-DE1105E9B073}" destId="{30059CEB-42FF-8D4B-93F8-A505D1EFA028}" srcOrd="0" destOrd="0" presId="urn:microsoft.com/office/officeart/2005/8/layout/hList1"/>
    <dgm:cxn modelId="{E01484D2-64BD-E645-A029-F2FB5C77BF82}" type="presOf" srcId="{17A3A8E4-3A20-9644-A039-1F966401A587}" destId="{F0E78D62-FE91-B74E-9F23-8AB1F9735701}" srcOrd="0" destOrd="1" presId="urn:microsoft.com/office/officeart/2005/8/layout/hList1"/>
    <dgm:cxn modelId="{480178E9-E299-F54A-9FC3-53D07920A248}" srcId="{F18F2586-52D5-0740-B7F4-3372AD80E5B1}" destId="{D7ECDCE6-1A2B-204E-958F-4CD1101EB287}" srcOrd="1" destOrd="0" parTransId="{810F2D23-6EDC-2641-BD83-F9DC70994812}" sibTransId="{324EF377-BE6A-E445-98E5-D5444BFE7B5B}"/>
    <dgm:cxn modelId="{0CFBE1EC-76BF-C948-BB37-2BA89E61A851}" type="presOf" srcId="{A16F2C17-A4B8-614F-B5FD-E726553138D1}" destId="{F0E78D62-FE91-B74E-9F23-8AB1F9735701}" srcOrd="0" destOrd="0" presId="urn:microsoft.com/office/officeart/2005/8/layout/hList1"/>
    <dgm:cxn modelId="{DA066BEE-20E6-4E44-9110-B901233AD90A}" srcId="{D7ECDCE6-1A2B-204E-958F-4CD1101EB287}" destId="{DC78AB64-0820-E148-B6EA-DE1105E9B073}" srcOrd="0" destOrd="0" parTransId="{1CBD2A1C-6094-844E-B876-62310AD3052C}" sibTransId="{61B20DD8-D49B-5246-882B-23AB49E9A07A}"/>
    <dgm:cxn modelId="{EF9CCCF2-95CF-6544-A0C5-1EF3178B2226}" type="presOf" srcId="{A8C50953-45C7-774C-94CE-F26E08CE3AC7}" destId="{30059CEB-42FF-8D4B-93F8-A505D1EFA028}" srcOrd="0" destOrd="1" presId="urn:microsoft.com/office/officeart/2005/8/layout/hList1"/>
    <dgm:cxn modelId="{69FE4926-9CBC-9A4F-A9FA-5C6143751408}" type="presParOf" srcId="{DEE1910D-C177-EE43-8637-90C2B8480C47}" destId="{B29F6C79-904B-F640-972E-5E831635CDA9}" srcOrd="0" destOrd="0" presId="urn:microsoft.com/office/officeart/2005/8/layout/hList1"/>
    <dgm:cxn modelId="{13782B14-E415-3343-9402-289FCBCB0299}" type="presParOf" srcId="{B29F6C79-904B-F640-972E-5E831635CDA9}" destId="{A3E590AD-6284-1545-B957-1E68A8D6AE8B}" srcOrd="0" destOrd="0" presId="urn:microsoft.com/office/officeart/2005/8/layout/hList1"/>
    <dgm:cxn modelId="{67FA4310-A809-DB4C-831E-49488E972832}" type="presParOf" srcId="{B29F6C79-904B-F640-972E-5E831635CDA9}" destId="{F0E78D62-FE91-B74E-9F23-8AB1F9735701}" srcOrd="1" destOrd="0" presId="urn:microsoft.com/office/officeart/2005/8/layout/hList1"/>
    <dgm:cxn modelId="{8E5BABFF-E16A-EF47-9C1C-B5EAF2EBD525}" type="presParOf" srcId="{DEE1910D-C177-EE43-8637-90C2B8480C47}" destId="{E7769814-58D3-F745-A51B-ED30F8B44319}" srcOrd="1" destOrd="0" presId="urn:microsoft.com/office/officeart/2005/8/layout/hList1"/>
    <dgm:cxn modelId="{C279DA44-ADED-6A43-87DC-5614DDDA181E}" type="presParOf" srcId="{DEE1910D-C177-EE43-8637-90C2B8480C47}" destId="{A3CD2ACF-77B2-C144-9A40-74FE5A8BA5B3}" srcOrd="2" destOrd="0" presId="urn:microsoft.com/office/officeart/2005/8/layout/hList1"/>
    <dgm:cxn modelId="{324F63E2-1B8A-2047-806D-2674D526721E}" type="presParOf" srcId="{A3CD2ACF-77B2-C144-9A40-74FE5A8BA5B3}" destId="{720E32EB-147B-824A-AF83-5E0F65F01C73}" srcOrd="0" destOrd="0" presId="urn:microsoft.com/office/officeart/2005/8/layout/hList1"/>
    <dgm:cxn modelId="{0EA649CE-863C-AB43-A27E-BE3C6FE78D90}" type="presParOf" srcId="{A3CD2ACF-77B2-C144-9A40-74FE5A8BA5B3}" destId="{30059CEB-42FF-8D4B-93F8-A505D1EFA02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47FAF-2CB3-EB4A-9297-EFDFA26C5B3B}">
      <dsp:nvSpPr>
        <dsp:cNvPr id="0" name=""/>
        <dsp:cNvSpPr/>
      </dsp:nvSpPr>
      <dsp:spPr>
        <a:xfrm>
          <a:off x="829055" y="0"/>
          <a:ext cx="9395968" cy="4132139"/>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F784D8-3BCE-0A40-A6E7-E78EE8EECE20}">
      <dsp:nvSpPr>
        <dsp:cNvPr id="0" name=""/>
        <dsp:cNvSpPr/>
      </dsp:nvSpPr>
      <dsp:spPr>
        <a:xfrm>
          <a:off x="134" y="1239641"/>
          <a:ext cx="3504866" cy="1652855"/>
        </a:xfrm>
        <a:prstGeom prst="roundRect">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bg2">
                  <a:lumMod val="50000"/>
                </a:schemeClr>
              </a:solidFill>
            </a:rPr>
            <a:t>1D SPN</a:t>
          </a:r>
          <a:endParaRPr lang="en-US" sz="4000" kern="1200" dirty="0">
            <a:solidFill>
              <a:schemeClr val="bg2">
                <a:lumMod val="50000"/>
              </a:schemeClr>
            </a:solidFill>
          </a:endParaRPr>
        </a:p>
      </dsp:txBody>
      <dsp:txXfrm>
        <a:off x="80820" y="1320327"/>
        <a:ext cx="3343494" cy="1491483"/>
      </dsp:txXfrm>
    </dsp:sp>
    <dsp:sp modelId="{1C39463F-B7EF-D44D-BD0B-ABC06423C186}">
      <dsp:nvSpPr>
        <dsp:cNvPr id="0" name=""/>
        <dsp:cNvSpPr/>
      </dsp:nvSpPr>
      <dsp:spPr>
        <a:xfrm>
          <a:off x="3774606" y="1239641"/>
          <a:ext cx="3504866" cy="1652855"/>
        </a:xfrm>
        <a:prstGeom prst="roundRect">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bg2">
                  <a:lumMod val="50000"/>
                </a:schemeClr>
              </a:solidFill>
            </a:rPr>
            <a:t>2D SPN</a:t>
          </a:r>
          <a:endParaRPr lang="en-US" sz="4000" kern="1200" dirty="0">
            <a:solidFill>
              <a:schemeClr val="bg2">
                <a:lumMod val="50000"/>
              </a:schemeClr>
            </a:solidFill>
          </a:endParaRPr>
        </a:p>
      </dsp:txBody>
      <dsp:txXfrm>
        <a:off x="3855292" y="1320327"/>
        <a:ext cx="3343494" cy="1491483"/>
      </dsp:txXfrm>
    </dsp:sp>
    <dsp:sp modelId="{0313F896-CDF8-414B-97F0-9AFD58A35018}">
      <dsp:nvSpPr>
        <dsp:cNvPr id="0" name=""/>
        <dsp:cNvSpPr/>
      </dsp:nvSpPr>
      <dsp:spPr>
        <a:xfrm>
          <a:off x="7549078" y="1239641"/>
          <a:ext cx="3504866" cy="1652855"/>
        </a:xfrm>
        <a:prstGeom prst="roundRect">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bg2">
                  <a:lumMod val="50000"/>
                </a:schemeClr>
              </a:solidFill>
            </a:rPr>
            <a:t>Unstructured SPN</a:t>
          </a:r>
          <a:endParaRPr lang="en-US" sz="4000" kern="1200" dirty="0">
            <a:solidFill>
              <a:schemeClr val="bg2">
                <a:lumMod val="50000"/>
              </a:schemeClr>
            </a:solidFill>
          </a:endParaRPr>
        </a:p>
      </dsp:txBody>
      <dsp:txXfrm>
        <a:off x="7629764" y="1320327"/>
        <a:ext cx="3343494" cy="1491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590AD-6284-1545-B957-1E68A8D6AE8B}">
      <dsp:nvSpPr>
        <dsp:cNvPr id="0" name=""/>
        <dsp:cNvSpPr/>
      </dsp:nvSpPr>
      <dsp:spPr>
        <a:xfrm>
          <a:off x="34" y="18684"/>
          <a:ext cx="3272381" cy="1008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FIR: CONV</a:t>
          </a:r>
        </a:p>
      </dsp:txBody>
      <dsp:txXfrm>
        <a:off x="34" y="18684"/>
        <a:ext cx="3272381" cy="1008000"/>
      </dsp:txXfrm>
    </dsp:sp>
    <dsp:sp modelId="{F0E78D62-FE91-B74E-9F23-8AB1F9735701}">
      <dsp:nvSpPr>
        <dsp:cNvPr id="0" name=""/>
        <dsp:cNvSpPr/>
      </dsp:nvSpPr>
      <dsp:spPr>
        <a:xfrm>
          <a:off x="34" y="1026684"/>
          <a:ext cx="3272381" cy="15371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Easy to estimate the coefficients</a:t>
          </a:r>
        </a:p>
        <a:p>
          <a:pPr marL="228600" lvl="1" indent="-228600" algn="l" defTabSz="1066800">
            <a:lnSpc>
              <a:spcPct val="150000"/>
            </a:lnSpc>
            <a:spcBef>
              <a:spcPct val="0"/>
            </a:spcBef>
            <a:spcAft>
              <a:spcPct val="15000"/>
            </a:spcAft>
            <a:buChar char="•"/>
          </a:pPr>
          <a:r>
            <a:rPr lang="en-US" sz="2400" kern="1200" dirty="0">
              <a:solidFill>
                <a:schemeClr val="bg1"/>
              </a:solidFill>
            </a:rPr>
            <a:t>Short-term</a:t>
          </a:r>
        </a:p>
      </dsp:txBody>
      <dsp:txXfrm>
        <a:off x="34" y="1026684"/>
        <a:ext cx="3272381" cy="1537199"/>
      </dsp:txXfrm>
    </dsp:sp>
    <dsp:sp modelId="{720E32EB-147B-824A-AF83-5E0F65F01C73}">
      <dsp:nvSpPr>
        <dsp:cNvPr id="0" name=""/>
        <dsp:cNvSpPr/>
      </dsp:nvSpPr>
      <dsp:spPr>
        <a:xfrm>
          <a:off x="3730549" y="18684"/>
          <a:ext cx="3272381" cy="1008000"/>
        </a:xfrm>
        <a:prstGeom prst="rect">
          <a:avLst/>
        </a:prstGeom>
        <a:solidFill>
          <a:schemeClr val="accent4">
            <a:hueOff val="0"/>
            <a:satOff val="0"/>
            <a:lumOff val="14118"/>
            <a:alphaOff val="0"/>
          </a:schemeClr>
        </a:solidFill>
        <a:ln w="25400" cap="flat" cmpd="sng" algn="ctr">
          <a:solidFill>
            <a:schemeClr val="accent4">
              <a:hueOff val="0"/>
              <a:satOff val="0"/>
              <a:lumOff val="1411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IIR: Recursive</a:t>
          </a:r>
        </a:p>
      </dsp:txBody>
      <dsp:txXfrm>
        <a:off x="3730549" y="18684"/>
        <a:ext cx="3272381" cy="1008000"/>
      </dsp:txXfrm>
    </dsp:sp>
    <dsp:sp modelId="{30059CEB-42FF-8D4B-93F8-A505D1EFA028}">
      <dsp:nvSpPr>
        <dsp:cNvPr id="0" name=""/>
        <dsp:cNvSpPr/>
      </dsp:nvSpPr>
      <dsp:spPr>
        <a:xfrm>
          <a:off x="3730549" y="1026684"/>
          <a:ext cx="3272381" cy="1537199"/>
        </a:xfrm>
        <a:prstGeom prst="rect">
          <a:avLst/>
        </a:prstGeom>
        <a:solidFill>
          <a:schemeClr val="accent4">
            <a:tint val="40000"/>
            <a:alpha val="90000"/>
            <a:hueOff val="0"/>
            <a:satOff val="0"/>
            <a:lumOff val="1986"/>
            <a:alphaOff val="0"/>
          </a:schemeClr>
        </a:solidFill>
        <a:ln w="25400" cap="flat" cmpd="sng" algn="ctr">
          <a:solidFill>
            <a:schemeClr val="accent4">
              <a:tint val="40000"/>
              <a:alpha val="90000"/>
              <a:hueOff val="0"/>
              <a:satOff val="0"/>
              <a:lumOff val="19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Hard to estimate the coefficients</a:t>
          </a:r>
        </a:p>
        <a:p>
          <a:pPr marL="228600" lvl="1" indent="-228600" algn="l" defTabSz="1066800">
            <a:lnSpc>
              <a:spcPct val="150000"/>
            </a:lnSpc>
            <a:spcBef>
              <a:spcPct val="0"/>
            </a:spcBef>
            <a:spcAft>
              <a:spcPct val="15000"/>
            </a:spcAft>
            <a:buChar char="•"/>
          </a:pPr>
          <a:r>
            <a:rPr lang="en-US" sz="2400" kern="1200" dirty="0">
              <a:solidFill>
                <a:schemeClr val="bg1"/>
              </a:solidFill>
            </a:rPr>
            <a:t>Long-term</a:t>
          </a:r>
        </a:p>
      </dsp:txBody>
      <dsp:txXfrm>
        <a:off x="3730549" y="1026684"/>
        <a:ext cx="3272381" cy="153719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8E015-3CED-F64A-AE3B-2C65D6933E52}" type="datetimeFigureOut">
              <a:rPr lang="en-US" smtClean="0"/>
              <a:t>6/16/19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B28AF-2171-A945-819E-31556A1C53B3}" type="slidenum">
              <a:rPr lang="en-US" smtClean="0"/>
              <a:t>‹#›</a:t>
            </a:fld>
            <a:endParaRPr lang="en-US"/>
          </a:p>
        </p:txBody>
      </p:sp>
    </p:spTree>
    <p:extLst>
      <p:ext uri="{BB962C8B-B14F-4D97-AF65-F5344CB8AC3E}">
        <p14:creationId xmlns:p14="http://schemas.microsoft.com/office/powerpoint/2010/main" val="178288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and welcome to the tutorial of graph-structured networks.</a:t>
            </a:r>
          </a:p>
          <a:p>
            <a:r>
              <a:rPr lang="en-US" dirty="0"/>
              <a:t>I am Sifei Liu from NVIDIA, learning and perception research.</a:t>
            </a:r>
          </a:p>
          <a:p>
            <a:r>
              <a:rPr lang="en-US" dirty="0"/>
              <a:t>Today I am going to talk about Spatial propagation networks, a new structure modeling the relations between visual elements.</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82354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can be applied to a variety of low-level vision tasks, including edge-preserving filtering</a:t>
            </a:r>
          </a:p>
        </p:txBody>
      </p:sp>
      <p:sp>
        <p:nvSpPr>
          <p:cNvPr id="4" name="Slide Number Placeholder 3"/>
          <p:cNvSpPr>
            <a:spLocks noGrp="1"/>
          </p:cNvSpPr>
          <p:nvPr>
            <p:ph type="sldNum" sz="quarter" idx="5"/>
          </p:nvPr>
        </p:nvSpPr>
        <p:spPr/>
        <p:txBody>
          <a:bodyPr/>
          <a:lstStyle/>
          <a:p>
            <a:fld id="{F3CB28AF-2171-A945-819E-31556A1C53B3}" type="slidenum">
              <a:rPr lang="en-US" smtClean="0"/>
              <a:t>10</a:t>
            </a:fld>
            <a:endParaRPr lang="en-US"/>
          </a:p>
        </p:txBody>
      </p:sp>
    </p:spTree>
    <p:extLst>
      <p:ext uri="{BB962C8B-B14F-4D97-AF65-F5344CB8AC3E}">
        <p14:creationId xmlns:p14="http://schemas.microsoft.com/office/powerpoint/2010/main" val="3115131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Enhancement</a:t>
            </a:r>
          </a:p>
        </p:txBody>
      </p:sp>
      <p:sp>
        <p:nvSpPr>
          <p:cNvPr id="4" name="Slide Number Placeholder 3"/>
          <p:cNvSpPr>
            <a:spLocks noGrp="1"/>
          </p:cNvSpPr>
          <p:nvPr>
            <p:ph type="sldNum" sz="quarter" idx="5"/>
          </p:nvPr>
        </p:nvSpPr>
        <p:spPr/>
        <p:txBody>
          <a:bodyPr/>
          <a:lstStyle/>
          <a:p>
            <a:fld id="{F3CB28AF-2171-A945-819E-31556A1C53B3}" type="slidenum">
              <a:rPr lang="en-US" smtClean="0"/>
              <a:t>11</a:t>
            </a:fld>
            <a:endParaRPr lang="en-US"/>
          </a:p>
        </p:txBody>
      </p:sp>
    </p:spTree>
    <p:extLst>
      <p:ext uri="{BB962C8B-B14F-4D97-AF65-F5344CB8AC3E}">
        <p14:creationId xmlns:p14="http://schemas.microsoft.com/office/powerpoint/2010/main" val="729751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denoising</a:t>
            </a:r>
          </a:p>
        </p:txBody>
      </p:sp>
      <p:sp>
        <p:nvSpPr>
          <p:cNvPr id="4" name="Slide Number Placeholder 3"/>
          <p:cNvSpPr>
            <a:spLocks noGrp="1"/>
          </p:cNvSpPr>
          <p:nvPr>
            <p:ph type="sldNum" sz="quarter" idx="5"/>
          </p:nvPr>
        </p:nvSpPr>
        <p:spPr/>
        <p:txBody>
          <a:bodyPr/>
          <a:lstStyle/>
          <a:p>
            <a:fld id="{F3CB28AF-2171-A945-819E-31556A1C53B3}" type="slidenum">
              <a:rPr lang="en-US" smtClean="0"/>
              <a:t>12</a:t>
            </a:fld>
            <a:endParaRPr lang="en-US"/>
          </a:p>
        </p:txBody>
      </p:sp>
    </p:spTree>
    <p:extLst>
      <p:ext uri="{BB962C8B-B14F-4D97-AF65-F5344CB8AC3E}">
        <p14:creationId xmlns:p14="http://schemas.microsoft.com/office/powerpoint/2010/main" val="329177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inpainting</a:t>
            </a:r>
          </a:p>
        </p:txBody>
      </p:sp>
      <p:sp>
        <p:nvSpPr>
          <p:cNvPr id="4" name="Slide Number Placeholder 3"/>
          <p:cNvSpPr>
            <a:spLocks noGrp="1"/>
          </p:cNvSpPr>
          <p:nvPr>
            <p:ph type="sldNum" sz="quarter" idx="5"/>
          </p:nvPr>
        </p:nvSpPr>
        <p:spPr/>
        <p:txBody>
          <a:bodyPr/>
          <a:lstStyle/>
          <a:p>
            <a:fld id="{F3CB28AF-2171-A945-819E-31556A1C53B3}" type="slidenum">
              <a:rPr lang="en-US" smtClean="0"/>
              <a:t>13</a:t>
            </a:fld>
            <a:endParaRPr lang="en-US"/>
          </a:p>
        </p:txBody>
      </p:sp>
    </p:spTree>
    <p:extLst>
      <p:ext uri="{BB962C8B-B14F-4D97-AF65-F5344CB8AC3E}">
        <p14:creationId xmlns:p14="http://schemas.microsoft.com/office/powerpoint/2010/main" val="4080079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color interpolation</a:t>
            </a:r>
          </a:p>
        </p:txBody>
      </p:sp>
      <p:sp>
        <p:nvSpPr>
          <p:cNvPr id="4" name="Slide Number Placeholder 3"/>
          <p:cNvSpPr>
            <a:spLocks noGrp="1"/>
          </p:cNvSpPr>
          <p:nvPr>
            <p:ph type="sldNum" sz="quarter" idx="5"/>
          </p:nvPr>
        </p:nvSpPr>
        <p:spPr/>
        <p:txBody>
          <a:bodyPr/>
          <a:lstStyle/>
          <a:p>
            <a:fld id="{F3CB28AF-2171-A945-819E-31556A1C53B3}" type="slidenum">
              <a:rPr lang="en-US" smtClean="0"/>
              <a:t>14</a:t>
            </a:fld>
            <a:endParaRPr lang="en-US"/>
          </a:p>
        </p:txBody>
      </p:sp>
    </p:spTree>
    <p:extLst>
      <p:ext uri="{BB962C8B-B14F-4D97-AF65-F5344CB8AC3E}">
        <p14:creationId xmlns:p14="http://schemas.microsoft.com/office/powerpoint/2010/main" val="2860278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conducted the experiment for segmentation, where the model can significantly refine the probability map.</a:t>
            </a:r>
          </a:p>
        </p:txBody>
      </p:sp>
      <p:sp>
        <p:nvSpPr>
          <p:cNvPr id="4" name="Slide Number Placeholder 3"/>
          <p:cNvSpPr>
            <a:spLocks noGrp="1"/>
          </p:cNvSpPr>
          <p:nvPr>
            <p:ph type="sldNum" sz="quarter" idx="5"/>
          </p:nvPr>
        </p:nvSpPr>
        <p:spPr/>
        <p:txBody>
          <a:bodyPr/>
          <a:lstStyle/>
          <a:p>
            <a:fld id="{F3CB28AF-2171-A945-819E-31556A1C53B3}" type="slidenum">
              <a:rPr lang="en-US" smtClean="0"/>
              <a:t>15</a:t>
            </a:fld>
            <a:endParaRPr lang="en-US"/>
          </a:p>
        </p:txBody>
      </p:sp>
    </p:spTree>
    <p:extLst>
      <p:ext uri="{BB962C8B-B14F-4D97-AF65-F5344CB8AC3E}">
        <p14:creationId xmlns:p14="http://schemas.microsoft.com/office/powerpoint/2010/main" val="3031587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simplify an image to a group of 1D signals, what we do is to make the digital filter a learnable module, and embed it into a neural network.</a:t>
            </a:r>
          </a:p>
          <a:p>
            <a:endParaRPr lang="en-US" dirty="0"/>
          </a:p>
          <a:p>
            <a:r>
              <a:rPr lang="en-US" dirty="0"/>
              <a:t>There are two typical digital filters: FIR and IIR filters.</a:t>
            </a:r>
          </a:p>
          <a:p>
            <a:endParaRPr lang="en-US" dirty="0"/>
          </a:p>
          <a:p>
            <a:r>
              <a:rPr lang="en-US" dirty="0"/>
              <a:t>The FIR filter is also called convolutional filter. similar to the convolutional layer, it always has a limited kernel size to only account for short-term filtering. but it is more frequently used since the coefficients are easy to design.</a:t>
            </a:r>
          </a:p>
          <a:p>
            <a:endParaRPr lang="en-US" dirty="0"/>
          </a:p>
          <a:p>
            <a:r>
              <a:rPr lang="en-US" dirty="0"/>
              <a:t>The IIR filter is called recursive filter, it has a propagation structure similar to RNN, but with linear operations. The IIR filter has fewer coefficients and infinite propagation range, however it is less used due to the </a:t>
            </a:r>
            <a:r>
              <a:rPr lang="en-US" dirty="0" err="1"/>
              <a:t>difficutly</a:t>
            </a:r>
            <a:r>
              <a:rPr lang="en-US" dirty="0"/>
              <a:t> of coefficient estimation.</a:t>
            </a:r>
          </a:p>
          <a:p>
            <a:endParaRPr lang="en-US" dirty="0"/>
          </a:p>
          <a:p>
            <a:r>
              <a:rPr lang="en-US" dirty="0"/>
              <a:t>In this work, (click) we utilize the IIR structure, and directly learn its coefficients with the powerful deep neural networks.</a:t>
            </a:r>
          </a:p>
        </p:txBody>
      </p:sp>
      <p:sp>
        <p:nvSpPr>
          <p:cNvPr id="4" name="Slide Number Placeholder 3"/>
          <p:cNvSpPr>
            <a:spLocks noGrp="1"/>
          </p:cNvSpPr>
          <p:nvPr>
            <p:ph type="sldNum" sz="quarter" idx="5"/>
          </p:nvPr>
        </p:nvSpPr>
        <p:spPr/>
        <p:txBody>
          <a:bodyPr/>
          <a:lstStyle/>
          <a:p>
            <a:fld id="{F3CB28AF-2171-A945-819E-31556A1C53B3}" type="slidenum">
              <a:rPr lang="en-US" smtClean="0"/>
              <a:t>16</a:t>
            </a:fld>
            <a:endParaRPr lang="en-US"/>
          </a:p>
        </p:txBody>
      </p:sp>
    </p:spTree>
    <p:extLst>
      <p:ext uri="{BB962C8B-B14F-4D97-AF65-F5344CB8AC3E}">
        <p14:creationId xmlns:p14="http://schemas.microsoft.com/office/powerpoint/2010/main" val="2330939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briefly introduce the formulation.</a:t>
            </a:r>
          </a:p>
          <a:p>
            <a:r>
              <a:rPr lang="en-US" dirty="0"/>
              <a:t>The IIR filter contains a unary term, and a recursive term. (click) Each pixel has only two coefficients/edges combine the information from these two pixels.</a:t>
            </a:r>
          </a:p>
          <a:p>
            <a:endParaRPr lang="en-US" dirty="0"/>
          </a:p>
          <a:p>
            <a:r>
              <a:rPr lang="en-US" dirty="0"/>
              <a:t>The computation is still long-range because the recursive term can be unrolled to a global scope.</a:t>
            </a:r>
          </a:p>
        </p:txBody>
      </p:sp>
      <p:sp>
        <p:nvSpPr>
          <p:cNvPr id="4" name="Slide Number Placeholder 3"/>
          <p:cNvSpPr>
            <a:spLocks noGrp="1"/>
          </p:cNvSpPr>
          <p:nvPr>
            <p:ph type="sldNum" sz="quarter" idx="5"/>
          </p:nvPr>
        </p:nvSpPr>
        <p:spPr/>
        <p:txBody>
          <a:bodyPr/>
          <a:lstStyle/>
          <a:p>
            <a:fld id="{F3CB28AF-2171-A945-819E-31556A1C53B3}" type="slidenum">
              <a:rPr lang="en-US" smtClean="0"/>
              <a:t>17</a:t>
            </a:fld>
            <a:endParaRPr lang="en-US"/>
          </a:p>
        </p:txBody>
      </p:sp>
    </p:spTree>
    <p:extLst>
      <p:ext uri="{BB962C8B-B14F-4D97-AF65-F5344CB8AC3E}">
        <p14:creationId xmlns:p14="http://schemas.microsoft.com/office/powerpoint/2010/main" val="3145223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deep learning block, the IIR filter is a simple, linear 1D RNN that sequentially connects pixels.</a:t>
            </a:r>
          </a:p>
          <a:p>
            <a:endParaRPr lang="en-US" dirty="0"/>
          </a:p>
          <a:p>
            <a:r>
              <a:rPr lang="en-US" dirty="0"/>
              <a:t>The connections determines whether we should ``stop’’ the propagation, so that to preserve an edge pixel, or to ``open’’ it to smooth out the texture details.</a:t>
            </a:r>
          </a:p>
          <a:p>
            <a:endParaRPr lang="en-US" dirty="0"/>
          </a:p>
          <a:p>
            <a:r>
              <a:rPr lang="en-US" dirty="0"/>
              <a:t>In the task of edge preserving smoothing, the connection is associated with an ``edge map’’, where only in the edge regions, the coefficient p is close to zero.</a:t>
            </a:r>
          </a:p>
          <a:p>
            <a:endParaRPr lang="en-US" dirty="0"/>
          </a:p>
          <a:p>
            <a:r>
              <a:rPr lang="en-US" dirty="0"/>
              <a:t>There is a CNN as a guidance network to learn the edge map, which is connected to the IIR structure.</a:t>
            </a:r>
          </a:p>
        </p:txBody>
      </p:sp>
      <p:sp>
        <p:nvSpPr>
          <p:cNvPr id="4" name="Slide Number Placeholder 3"/>
          <p:cNvSpPr>
            <a:spLocks noGrp="1"/>
          </p:cNvSpPr>
          <p:nvPr>
            <p:ph type="sldNum" sz="quarter" idx="5"/>
          </p:nvPr>
        </p:nvSpPr>
        <p:spPr/>
        <p:txBody>
          <a:bodyPr/>
          <a:lstStyle/>
          <a:p>
            <a:fld id="{F3CB28AF-2171-A945-819E-31556A1C53B3}" type="slidenum">
              <a:rPr lang="en-US" smtClean="0"/>
              <a:t>18</a:t>
            </a:fld>
            <a:endParaRPr lang="en-US"/>
          </a:p>
        </p:txBody>
      </p:sp>
    </p:spTree>
    <p:extLst>
      <p:ext uri="{BB962C8B-B14F-4D97-AF65-F5344CB8AC3E}">
        <p14:creationId xmlns:p14="http://schemas.microsoft.com/office/powerpoint/2010/main" val="30566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whole framework is end2end trainable since the module is purely linear.</a:t>
            </a:r>
          </a:p>
          <a:p>
            <a:r>
              <a:rPr lang="en-US" dirty="0"/>
              <a:t>The ground truth can be from any filter or image processing effect, which is the only supervise we have for the task.</a:t>
            </a:r>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19</a:t>
            </a:fld>
            <a:endParaRPr lang="en-US"/>
          </a:p>
        </p:txBody>
      </p:sp>
    </p:spTree>
    <p:extLst>
      <p:ext uri="{BB962C8B-B14F-4D97-AF65-F5344CB8AC3E}">
        <p14:creationId xmlns:p14="http://schemas.microsoft.com/office/powerpoint/2010/main" val="325249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7f86373cf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7f86373cf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Our goal in the work is: to learn the pairwise relations between visual elements.</a:t>
            </a:r>
          </a:p>
          <a:p>
            <a:pPr marL="0" lvl="0" indent="0">
              <a:spcBef>
                <a:spcPts val="0"/>
              </a:spcBef>
              <a:spcAft>
                <a:spcPts val="0"/>
              </a:spcAft>
              <a:buNone/>
            </a:pPr>
            <a:r>
              <a:rPr lang="en-US" dirty="0"/>
              <a:t>One of the most typical model of pairwise learning is non-local module, which will be introduced soon by </a:t>
            </a:r>
            <a:r>
              <a:rPr lang="en-US" dirty="0" err="1"/>
              <a:t>Xiaolong</a:t>
            </a:r>
            <a:r>
              <a:rPr lang="en-US" dirty="0"/>
              <a:t>.</a:t>
            </a:r>
          </a:p>
          <a:p>
            <a:pPr marL="0" lvl="0" indent="0">
              <a:spcBef>
                <a:spcPts val="0"/>
              </a:spcBef>
              <a:spcAft>
                <a:spcPts val="0"/>
              </a:spcAft>
              <a:buNone/>
            </a:pPr>
            <a:r>
              <a:rPr lang="en-US" dirty="0"/>
              <a:t>Before he talks about it, I would like to use non-local network as an example to show the concept of pairwise model.</a:t>
            </a:r>
          </a:p>
          <a:p>
            <a:pPr marL="0" lvl="0" indent="0">
              <a:spcBef>
                <a:spcPts val="0"/>
              </a:spcBef>
              <a:spcAft>
                <a:spcPts val="0"/>
              </a:spcAft>
              <a:buNone/>
            </a:pPr>
            <a:r>
              <a:rPr lang="en-US" dirty="0"/>
              <a:t>The non-local network is a typical module that connect each pixel (click) to all the other pixels in an image, where dense relations is explicitly encoded.</a:t>
            </a:r>
          </a:p>
          <a:p>
            <a:pPr marL="0" lvl="0" indent="0">
              <a:spcBef>
                <a:spcPts val="0"/>
              </a:spcBef>
              <a:spcAft>
                <a:spcPts val="0"/>
              </a:spcAft>
              <a:buNone/>
            </a:pPr>
            <a:endParaRPr lang="en-US" dirty="0"/>
          </a:p>
          <a:p>
            <a:pPr marL="0" lvl="0" indent="0">
              <a:spcBef>
                <a:spcPts val="0"/>
              </a:spcBef>
              <a:spcAft>
                <a:spcPts val="0"/>
              </a:spcAft>
              <a:buNone/>
            </a:pPr>
            <a:r>
              <a:rPr lang="en-US" dirty="0"/>
              <a:t>Suppose we have the same image, the spatial propagation networks encodes the relationships in a totally different manner – it utilizes propagation structure, where information can be passed from the first visual element, to the last one.</a:t>
            </a:r>
          </a:p>
          <a:p>
            <a:pPr marL="0" lvl="0" indent="0">
              <a:spcBef>
                <a:spcPts val="0"/>
              </a:spcBef>
              <a:spcAft>
                <a:spcPts val="0"/>
              </a:spcAft>
              <a:buNone/>
            </a:pPr>
            <a:endParaRPr lang="en-US" dirty="0"/>
          </a:p>
          <a:p>
            <a:pPr marL="0" lvl="0" indent="0">
              <a:spcBef>
                <a:spcPts val="0"/>
              </a:spcBef>
              <a:spcAft>
                <a:spcPts val="0"/>
              </a:spcAft>
              <a:buNone/>
            </a:pPr>
            <a:r>
              <a:rPr lang="en-US" dirty="0"/>
              <a:t>One obvious advantage can be recognized: without lose of long-term propagation, each pixel in propagation network only have 4 connects, which means we have much fewer edges or parameters to learn or to compute. </a:t>
            </a:r>
            <a:endParaRPr dirty="0"/>
          </a:p>
        </p:txBody>
      </p:sp>
    </p:spTree>
    <p:extLst>
      <p:ext uri="{BB962C8B-B14F-4D97-AF65-F5344CB8AC3E}">
        <p14:creationId xmlns:p14="http://schemas.microsoft.com/office/powerpoint/2010/main" val="1505122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module design based on the transformations between spatial domain and Z-domain.</a:t>
            </a:r>
          </a:p>
          <a:p>
            <a:r>
              <a:rPr lang="en-US" dirty="0"/>
              <a:t>A general recursive filter can be transformed (click), and decomposed (click) into </a:t>
            </a:r>
            <a:r>
              <a:rPr lang="en-US" altLang="zh-CN" baseline="0" dirty="0"/>
              <a:t>several first order recursive unit.</a:t>
            </a:r>
          </a:p>
          <a:p>
            <a:endParaRPr lang="en-US" baseline="0" dirty="0"/>
          </a:p>
          <a:p>
            <a:r>
              <a:rPr lang="en-US" baseline="0" dirty="0"/>
              <a:t>Each unit is a linear filter that can be equipped in the network as we show before.</a:t>
            </a:r>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20</a:t>
            </a:fld>
            <a:endParaRPr lang="en-US"/>
          </a:p>
        </p:txBody>
      </p:sp>
    </p:spTree>
    <p:extLst>
      <p:ext uri="{BB962C8B-B14F-4D97-AF65-F5344CB8AC3E}">
        <p14:creationId xmlns:p14="http://schemas.microsoft.com/office/powerpoint/2010/main" val="4277577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filter with high-orders, we can construct them via either the cascade, or the parallel connections.</a:t>
            </a:r>
          </a:p>
          <a:p>
            <a:endParaRPr lang="en-US" dirty="0"/>
          </a:p>
          <a:p>
            <a:r>
              <a:rPr lang="en-US" dirty="0"/>
              <a:t>Empirically, filters with 2 units are powerful enough for complex image processing effects, since we have the end2end learnable coefficients.</a:t>
            </a:r>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21</a:t>
            </a:fld>
            <a:endParaRPr lang="en-US"/>
          </a:p>
        </p:txBody>
      </p:sp>
    </p:spTree>
    <p:extLst>
      <p:ext uri="{BB962C8B-B14F-4D97-AF65-F5344CB8AC3E}">
        <p14:creationId xmlns:p14="http://schemas.microsoft.com/office/powerpoint/2010/main" val="4199714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linear RNN contains 4 1D propagation structure in 4 different directions, where 2 units can be combined in cascade or parallel manner.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four independent hidden layers are then integrated with node-wise max-pooling.</a:t>
            </a:r>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22</a:t>
            </a:fld>
            <a:endParaRPr lang="en-US"/>
          </a:p>
        </p:txBody>
      </p:sp>
    </p:spTree>
    <p:extLst>
      <p:ext uri="{BB962C8B-B14F-4D97-AF65-F5344CB8AC3E}">
        <p14:creationId xmlns:p14="http://schemas.microsoft.com/office/powerpoint/2010/main" val="3381167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deep CNN, e.g., a U-net to output the weight maps, which guides the propagation.</a:t>
            </a:r>
          </a:p>
        </p:txBody>
      </p:sp>
      <p:sp>
        <p:nvSpPr>
          <p:cNvPr id="4" name="Slide Number Placeholder 3"/>
          <p:cNvSpPr>
            <a:spLocks noGrp="1"/>
          </p:cNvSpPr>
          <p:nvPr>
            <p:ph type="sldNum" sz="quarter" idx="5"/>
          </p:nvPr>
        </p:nvSpPr>
        <p:spPr/>
        <p:txBody>
          <a:bodyPr/>
          <a:lstStyle/>
          <a:p>
            <a:fld id="{F3CB28AF-2171-A945-819E-31556A1C53B3}" type="slidenum">
              <a:rPr lang="en-US" smtClean="0"/>
              <a:t>23</a:t>
            </a:fld>
            <a:endParaRPr lang="en-US"/>
          </a:p>
        </p:txBody>
      </p:sp>
    </p:spTree>
    <p:extLst>
      <p:ext uri="{BB962C8B-B14F-4D97-AF65-F5344CB8AC3E}">
        <p14:creationId xmlns:p14="http://schemas.microsoft.com/office/powerpoint/2010/main" val="2209264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we need a stability condition since we are using a linear formulation, where there are no functions such as sigmoid to bound the value.</a:t>
            </a:r>
          </a:p>
          <a:p>
            <a:endParaRPr lang="en-US" dirty="0"/>
          </a:p>
          <a:p>
            <a:r>
              <a:rPr lang="en-US" dirty="0"/>
              <a:t>the condition is that the abs of coefficient P should be less than one.</a:t>
            </a:r>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24</a:t>
            </a:fld>
            <a:endParaRPr lang="en-US"/>
          </a:p>
        </p:txBody>
      </p:sp>
    </p:spTree>
    <p:extLst>
      <p:ext uri="{BB962C8B-B14F-4D97-AF65-F5344CB8AC3E}">
        <p14:creationId xmlns:p14="http://schemas.microsoft.com/office/powerpoint/2010/main" val="1762943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already showed before, the network can produce high-quality image processing results.</a:t>
            </a:r>
          </a:p>
          <a:p>
            <a:endParaRPr lang="en-US" dirty="0"/>
          </a:p>
          <a:p>
            <a:r>
              <a:rPr lang="en-US" dirty="0"/>
              <a:t>We can also visualize the outputs from CNN.</a:t>
            </a:r>
          </a:p>
          <a:p>
            <a:endParaRPr lang="en-US" dirty="0"/>
          </a:p>
          <a:p>
            <a:r>
              <a:rPr lang="en-US" dirty="0"/>
              <a:t>For all these edge-preserving methods, the CNN learns the guidance that very similar to the edge of the image, </a:t>
            </a:r>
            <a:r>
              <a:rPr lang="en-US" dirty="0" err="1"/>
              <a:t>w.r.t</a:t>
            </a:r>
            <a:r>
              <a:rPr lang="en-US" dirty="0"/>
              <a:t>. different directions.</a:t>
            </a:r>
            <a:endParaRPr lang="en-US" baseline="0" dirty="0"/>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25</a:t>
            </a:fld>
            <a:endParaRPr lang="en-US"/>
          </a:p>
        </p:txBody>
      </p:sp>
    </p:spTree>
    <p:extLst>
      <p:ext uri="{BB962C8B-B14F-4D97-AF65-F5344CB8AC3E}">
        <p14:creationId xmlns:p14="http://schemas.microsoft.com/office/powerpoint/2010/main" val="3864679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is there anything missing in this module?</a:t>
            </a:r>
          </a:p>
          <a:p>
            <a:endParaRPr lang="en-US" dirty="0"/>
          </a:p>
          <a:p>
            <a:r>
              <a:rPr lang="en-US" dirty="0"/>
              <a:t>Let check the figure on the left. Even we draw the connections </a:t>
            </a:r>
            <a:r>
              <a:rPr lang="en-US" dirty="0" err="1"/>
              <a:t>w.r.t</a:t>
            </a:r>
            <a:r>
              <a:rPr lang="en-US" dirty="0"/>
              <a:t> 4 directions to the center, there is no way to propagate information between the two diagonal neighbors.</a:t>
            </a:r>
          </a:p>
          <a:p>
            <a:endParaRPr lang="en-US" dirty="0"/>
          </a:p>
          <a:p>
            <a:r>
              <a:rPr lang="en-US" dirty="0"/>
              <a:t>Indeed, it seems the propagation is super sparse and we missed a lot of information.</a:t>
            </a:r>
          </a:p>
          <a:p>
            <a:endParaRPr lang="en-US" dirty="0"/>
          </a:p>
          <a:p>
            <a:r>
              <a:rPr lang="en-US" dirty="0"/>
              <a:t>So in the following work, we propose the 2D propagation to address the problem, which is pretty easy to understand from this figure.</a:t>
            </a:r>
          </a:p>
          <a:p>
            <a:endParaRPr lang="en-US" dirty="0"/>
          </a:p>
          <a:p>
            <a:r>
              <a:rPr lang="en-US" dirty="0"/>
              <a:t>Since we no longer deal with 1D signals, our tool is ungraded from IIR filter to the linear diffusion model.</a:t>
            </a:r>
          </a:p>
        </p:txBody>
      </p:sp>
      <p:sp>
        <p:nvSpPr>
          <p:cNvPr id="4" name="Slide Number Placeholder 3"/>
          <p:cNvSpPr>
            <a:spLocks noGrp="1"/>
          </p:cNvSpPr>
          <p:nvPr>
            <p:ph type="sldNum" sz="quarter" idx="5"/>
          </p:nvPr>
        </p:nvSpPr>
        <p:spPr/>
        <p:txBody>
          <a:bodyPr/>
          <a:lstStyle/>
          <a:p>
            <a:fld id="{F3CB28AF-2171-A945-819E-31556A1C53B3}" type="slidenum">
              <a:rPr lang="en-US" smtClean="0"/>
              <a:t>26</a:t>
            </a:fld>
            <a:endParaRPr lang="en-US"/>
          </a:p>
        </p:txBody>
      </p:sp>
    </p:spTree>
    <p:extLst>
      <p:ext uri="{BB962C8B-B14F-4D97-AF65-F5344CB8AC3E}">
        <p14:creationId xmlns:p14="http://schemas.microsoft.com/office/powerpoint/2010/main" val="3666432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2D propagation is introduced in our work in </a:t>
            </a:r>
            <a:r>
              <a:rPr lang="en-US" dirty="0" err="1"/>
              <a:t>Neurips</a:t>
            </a:r>
            <a:r>
              <a:rPr lang="en-US" dirty="0"/>
              <a:t> 17.</a:t>
            </a:r>
          </a:p>
        </p:txBody>
      </p:sp>
      <p:sp>
        <p:nvSpPr>
          <p:cNvPr id="4" name="Slide Number Placeholder 3"/>
          <p:cNvSpPr>
            <a:spLocks noGrp="1"/>
          </p:cNvSpPr>
          <p:nvPr>
            <p:ph type="sldNum" sz="quarter" idx="5"/>
          </p:nvPr>
        </p:nvSpPr>
        <p:spPr/>
        <p:txBody>
          <a:bodyPr/>
          <a:lstStyle/>
          <a:p>
            <a:fld id="{F3CB28AF-2171-A945-819E-31556A1C53B3}" type="slidenum">
              <a:rPr lang="en-US" smtClean="0"/>
              <a:t>27</a:t>
            </a:fld>
            <a:endParaRPr lang="en-US"/>
          </a:p>
        </p:txBody>
      </p:sp>
    </p:spTree>
    <p:extLst>
      <p:ext uri="{BB962C8B-B14F-4D97-AF65-F5344CB8AC3E}">
        <p14:creationId xmlns:p14="http://schemas.microsoft.com/office/powerpoint/2010/main" val="2705726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Affinity matrix stores dense pairwise relations among pixels. So how the linear propagation associates with the concept of affinity matrix?</a:t>
            </a:r>
          </a:p>
          <a:p>
            <a:endParaRPr lang="en-US" altLang="zh-CN" dirty="0"/>
          </a:p>
          <a:p>
            <a:r>
              <a:rPr lang="en-US" altLang="zh-CN" dirty="0"/>
              <a:t>We can start from a general linear propagation method.</a:t>
            </a:r>
          </a:p>
          <a:p>
            <a:endParaRPr lang="en-US" altLang="zh-CN" dirty="0"/>
          </a:p>
          <a:p>
            <a:r>
              <a:rPr lang="en-US" altLang="zh-CN" dirty="0"/>
              <a:t>(click) Let’s take the left to right direction as an example, in the hidden layer, each column is a linear transformation from the previous one.</a:t>
            </a:r>
          </a:p>
          <a:p>
            <a:endParaRPr lang="en-US" altLang="zh-CN" dirty="0"/>
          </a:p>
          <a:p>
            <a:r>
              <a:rPr lang="en-US" altLang="zh-CN" dirty="0"/>
              <a:t>And here we use </a:t>
            </a:r>
            <a:r>
              <a:rPr lang="en-US" altLang="zh-CN" dirty="0" err="1"/>
              <a:t>Wt</a:t>
            </a:r>
            <a:r>
              <a:rPr lang="en-US" altLang="zh-CN" dirty="0"/>
              <a:t> to denote the transformation matrix, which is spatially variant.</a:t>
            </a:r>
          </a:p>
          <a:p>
            <a:endParaRPr lang="en-US" altLang="zh-CN" dirty="0"/>
          </a:p>
          <a:p>
            <a:r>
              <a:rPr lang="en-US" altLang="zh-CN" dirty="0"/>
              <a:t>A diagonal matrix d is used to normalize the response, each element of d is the summation of all the entries in the same row from w.</a:t>
            </a:r>
          </a:p>
          <a:p>
            <a:endParaRPr lang="en-US" altLang="zh-CN" dirty="0"/>
          </a:p>
          <a:p>
            <a:r>
              <a:rPr lang="en-US" altLang="zh-CN" dirty="0"/>
              <a:t>So (click) what exactly happens between ht-1 and </a:t>
            </a:r>
            <a:r>
              <a:rPr lang="en-US" altLang="zh-CN" dirty="0" err="1"/>
              <a:t>ht</a:t>
            </a:r>
            <a:r>
              <a:rPr lang="en-US" altLang="zh-CN" dirty="0"/>
              <a:t> is a linear multiplication,</a:t>
            </a:r>
            <a:r>
              <a:rPr lang="zh-Hans" altLang="en-US" dirty="0"/>
              <a:t> </a:t>
            </a:r>
            <a:r>
              <a:rPr lang="en-US" altLang="zh-CN" dirty="0"/>
              <a:t>where we use one pixel in </a:t>
            </a:r>
            <a:r>
              <a:rPr lang="en-US" altLang="zh-CN" dirty="0" err="1"/>
              <a:t>ht</a:t>
            </a:r>
            <a:r>
              <a:rPr lang="en-US" altLang="zh-CN" dirty="0"/>
              <a:t> as an example.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1727303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Since the propagation is recursive (click), we can expand it to a large matrix multiplication, which only contains the</a:t>
            </a:r>
            <a:r>
              <a:rPr lang="zh-CN" altLang="en-US" dirty="0"/>
              <a:t> </a:t>
            </a:r>
            <a:r>
              <a:rPr lang="en-US" altLang="zh-CN" dirty="0"/>
              <a:t>vectorized hidden layer H, and the input feature map X.</a:t>
            </a:r>
          </a:p>
          <a:p>
            <a:endParaRPr lang="en-US" altLang="zh-CN" dirty="0"/>
          </a:p>
          <a:p>
            <a:r>
              <a:rPr lang="en-US" altLang="zh-CN" dirty="0"/>
              <a:t>Between then is the large linear transformation matrix 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affinity matrix is the off-diagonal part of G, which is exactly constitute of all the individual sub-matrix w.</a:t>
            </a:r>
          </a:p>
          <a:p>
            <a:endParaRPr lang="en-US" altLang="zh-CN" dirty="0"/>
          </a:p>
          <a:p>
            <a:r>
              <a:rPr lang="en-US" altLang="zh-CN" dirty="0"/>
              <a:t>I.e., we already have this global, dense connections between pixels, (click) and all we need to learn is the local transform matrix w.</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2246470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a:t>I would ask the question again: why the relation between pixels is so important ? From my understanding, this is because objects in the real world is highly structured. </a:t>
            </a:r>
          </a:p>
          <a:p>
            <a:pPr marL="0" lvl="0" indent="0">
              <a:spcBef>
                <a:spcPts val="0"/>
              </a:spcBef>
              <a:spcAft>
                <a:spcPts val="0"/>
              </a:spcAft>
              <a:buNone/>
            </a:pPr>
            <a:endParaRPr lang="en-US" dirty="0"/>
          </a:p>
          <a:p>
            <a:pPr marL="0" lvl="0" indent="0">
              <a:spcBef>
                <a:spcPts val="0"/>
              </a:spcBef>
              <a:spcAft>
                <a:spcPts val="0"/>
              </a:spcAft>
              <a:buNone/>
            </a:pPr>
            <a:r>
              <a:rPr lang="en-US" dirty="0"/>
              <a:t>For example, when we have the hand, the pixels belonging to the hand group together with a particular structure, as well as an angle, so that we can percept it as a very familiar hand gesture.</a:t>
            </a:r>
          </a:p>
          <a:p>
            <a:pPr marL="0" lvl="0" indent="0">
              <a:spcBef>
                <a:spcPts val="0"/>
              </a:spcBef>
              <a:spcAft>
                <a:spcPts val="0"/>
              </a:spcAft>
              <a:buNone/>
            </a:pPr>
            <a:endParaRPr lang="en-US" dirty="0"/>
          </a:p>
          <a:p>
            <a:pPr marL="0" lvl="0" indent="0">
              <a:spcBef>
                <a:spcPts val="0"/>
              </a:spcBef>
              <a:spcAft>
                <a:spcPts val="0"/>
              </a:spcAft>
              <a:buNone/>
            </a:pPr>
            <a:r>
              <a:rPr lang="en-US" dirty="0"/>
              <a:t>However, it is hard for either convolution or non-local to understand it.</a:t>
            </a:r>
          </a:p>
          <a:p>
            <a:pPr marL="0" lvl="0" indent="0">
              <a:spcBef>
                <a:spcPts val="0"/>
              </a:spcBef>
              <a:spcAft>
                <a:spcPts val="0"/>
              </a:spcAft>
              <a:buNone/>
            </a:pPr>
            <a:endParaRPr lang="en-US" dirty="0"/>
          </a:p>
          <a:p>
            <a:pPr marL="0" lvl="0" indent="0">
              <a:spcBef>
                <a:spcPts val="0"/>
              </a:spcBef>
              <a:spcAft>
                <a:spcPts val="0"/>
              </a:spcAft>
              <a:buNone/>
            </a:pPr>
            <a:r>
              <a:rPr lang="en-US" dirty="0"/>
              <a:t>For example, non-local or bilateral kernel models the distance of two green patches in this manner – by considering their </a:t>
            </a:r>
            <a:r>
              <a:rPr lang="en-US" dirty="0" err="1"/>
              <a:t>euid</a:t>
            </a:r>
            <a:r>
              <a:rPr lang="en-US" dirty="0"/>
              <a:t> distance, from the spatial and the appearance.</a:t>
            </a:r>
          </a:p>
          <a:p>
            <a:pPr marL="0" lvl="0" indent="0">
              <a:spcBef>
                <a:spcPts val="0"/>
              </a:spcBef>
              <a:spcAft>
                <a:spcPts val="0"/>
              </a:spcAft>
              <a:buNone/>
            </a:pPr>
            <a:r>
              <a:rPr lang="en-US" dirty="0"/>
              <a:t>It ignores the underline structure.</a:t>
            </a:r>
          </a:p>
          <a:p>
            <a:pPr marL="0" lvl="0" indent="0">
              <a:spcBef>
                <a:spcPts val="0"/>
              </a:spcBef>
              <a:spcAft>
                <a:spcPts val="0"/>
              </a:spcAft>
              <a:buNone/>
            </a:pPr>
            <a:endParaRPr lang="en-US" dirty="0"/>
          </a:p>
          <a:p>
            <a:pPr marL="0" lvl="0" indent="0">
              <a:spcBef>
                <a:spcPts val="0"/>
              </a:spcBef>
              <a:spcAft>
                <a:spcPts val="0"/>
              </a:spcAft>
              <a:buNone/>
            </a:pPr>
            <a:r>
              <a:rPr lang="en-US" dirty="0"/>
              <a:t>In contrast, the spatial propagation network is able to scan all the possible local edges, and finally infers the paths that adhere the the object itself, and thus be able to understand the internal structure.</a:t>
            </a:r>
          </a:p>
          <a:p>
            <a:pPr marL="0" lvl="0" indent="0">
              <a:spcBef>
                <a:spcPts val="0"/>
              </a:spcBef>
              <a:spcAft>
                <a:spcPts val="0"/>
              </a:spcAft>
              <a:buNone/>
            </a:pPr>
            <a:endParaRPr lang="en-US" dirty="0"/>
          </a:p>
          <a:p>
            <a:pPr marL="0" lvl="0" indent="0">
              <a:spcBef>
                <a:spcPts val="0"/>
              </a:spcBef>
              <a:spcAft>
                <a:spcPts val="0"/>
              </a:spcAft>
              <a:buNone/>
            </a:pPr>
            <a:r>
              <a:rPr lang="en-US" dirty="0"/>
              <a:t>We call it as structure preservation, which is particularly important for low level and mid level applications, which require to produce a map or an image containing much details.</a:t>
            </a:r>
          </a:p>
        </p:txBody>
      </p:sp>
      <p:sp>
        <p:nvSpPr>
          <p:cNvPr id="4" name="Slide Number Placeholder 3"/>
          <p:cNvSpPr>
            <a:spLocks noGrp="1"/>
          </p:cNvSpPr>
          <p:nvPr>
            <p:ph type="sldNum" sz="quarter" idx="10"/>
          </p:nvPr>
        </p:nvSpPr>
        <p:spPr/>
        <p:txBody>
          <a:bodyPr/>
          <a:lstStyle/>
          <a:p>
            <a:fld id="{6EAB68E2-52E4-A14D-B1E5-A0F7874C644D}" type="slidenum">
              <a:rPr lang="en-US" smtClean="0"/>
              <a:t>3</a:t>
            </a:fld>
            <a:endParaRPr lang="en-US"/>
          </a:p>
        </p:txBody>
      </p:sp>
    </p:spTree>
    <p:extLst>
      <p:ext uri="{BB962C8B-B14F-4D97-AF65-F5344CB8AC3E}">
        <p14:creationId xmlns:p14="http://schemas.microsoft.com/office/powerpoint/2010/main" val="2215584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One significant advantage is that our affinity matrix contains much fewer parameters than a standard dense global affinity matrix.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reduce the pairwise terms for each pixel from the total number of pixels, to the number in a single row or column.</a:t>
            </a:r>
          </a:p>
          <a:p>
            <a:endParaRPr lang="en-US" altLang="zh-CN" dirty="0"/>
          </a:p>
          <a:p>
            <a:r>
              <a:rPr lang="en-US" altLang="zh-CN" dirty="0"/>
              <a:t>This is because our model only contains locally connected weights, where the long-term correlation is established by the propagation structure itself.</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2375493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can further reduce the local connection, from the fully-connection, to a three-way connection.</a:t>
            </a:r>
          </a:p>
          <a:p>
            <a:r>
              <a:rPr lang="en-US" altLang="zh-CN" dirty="0"/>
              <a:t>Each pixel is propagated from only 3 nearest elements.</a:t>
            </a:r>
          </a:p>
          <a:p>
            <a:endParaRPr lang="en-US" altLang="zh-CN" dirty="0"/>
          </a:p>
          <a:p>
            <a:r>
              <a:rPr lang="en-US" altLang="zh-CN" dirty="0"/>
              <a:t>The transform w become tridiagonal, with 3 non-zero weights in each row.</a:t>
            </a:r>
          </a:p>
          <a:p>
            <a:r>
              <a:rPr lang="en-US" altLang="zh-CN" dirty="0"/>
              <a:t>Recall this figure, the 3-way is sufficient to ensure the dense connections, when counting for 4 directions.</a:t>
            </a:r>
          </a:p>
          <a:p>
            <a:endParaRPr lang="en-US" altLang="zh-CN" dirty="0"/>
          </a:p>
          <a:p>
            <a:r>
              <a:rPr lang="en-US" altLang="zh-CN" dirty="0"/>
              <a:t>And finally (click), we are able to reduce the output channels of CNN to 3 for each direction, and 12 in total. </a:t>
            </a:r>
          </a:p>
          <a:p>
            <a:r>
              <a:rPr lang="en-US" altLang="zh-CN" dirty="0"/>
              <a:t>So an ordinary CNN is totally affordable.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587019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paper of </a:t>
            </a:r>
            <a:r>
              <a:rPr lang="en-US" altLang="zh-CN" dirty="0" err="1"/>
              <a:t>neurips</a:t>
            </a:r>
            <a:r>
              <a:rPr lang="en-US" altLang="zh-CN" dirty="0"/>
              <a:t> 2017, we use an independent guidance network to output altogether 12 channels to construct the full affinity matrix.</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718386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SPN module can be expended as shown in the upper part, which contains one hidden layer for propagation.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there are 4 directions in total.</a:t>
            </a:r>
          </a:p>
          <a:p>
            <a:endParaRPr lang="en-US" altLang="zh-CN" dirty="0"/>
          </a:p>
          <a:p>
            <a:r>
              <a:rPr lang="en-US" altLang="zh-CN" dirty="0"/>
              <a:t>The SPN takes any coarse probability map as input, and output a refined result.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2098110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example, in our paper, we train a universal refinement model for the VOC object segmentation, </a:t>
            </a:r>
          </a:p>
          <a:p>
            <a:r>
              <a:rPr lang="en-US" altLang="zh-CN" dirty="0"/>
              <a:t>Our model generalized to different baseline models such as VGG and </a:t>
            </a:r>
            <a:r>
              <a:rPr lang="en-US" altLang="zh-CN" dirty="0" err="1"/>
              <a:t>ResNet</a:t>
            </a:r>
            <a:r>
              <a:rPr lang="en-US" altLang="zh-CN" dirty="0"/>
              <a:t>, </a:t>
            </a:r>
            <a:r>
              <a:rPr lang="en-US" altLang="zh-CN" dirty="0" err="1"/>
              <a:t>wich</a:t>
            </a:r>
            <a:r>
              <a:rPr lang="en-US" altLang="zh-CN" dirty="0"/>
              <a:t> significant performance boost.</a:t>
            </a:r>
          </a:p>
          <a:p>
            <a:endParaRPr lang="zh-CN" alt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3858116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Recently, we also try for the joint training method, by reducing the guidance network to a side branch, </a:t>
            </a:r>
          </a:p>
          <a:p>
            <a:endParaRPr lang="zh-CN" alt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2555108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addition, we evaluate both the 1D and 2D propagation network for face parsing, as shown in the last two rows. Both methods are able to improve the baseline model a lot.</a:t>
            </a:r>
          </a:p>
          <a:p>
            <a:endParaRPr lang="en-US" altLang="zh-CN"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2820588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 we found that the 1D SPN failed in more challenge tasks, such as general object segmentation on the VOC dataset.</a:t>
            </a:r>
          </a:p>
          <a:p>
            <a:endParaRPr lang="zh-CN" alt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1412957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So why it happens? and What is the difference between these two modules?</a:t>
            </a:r>
          </a:p>
          <a:p>
            <a:endParaRPr lang="en-US" altLang="zh-CN" baseline="0" dirty="0"/>
          </a:p>
          <a:p>
            <a:r>
              <a:rPr lang="en-US" altLang="zh-CN" baseline="0" dirty="0"/>
              <a:t>Recall that I used the IIR filter to interpret the 1D propagation.</a:t>
            </a:r>
          </a:p>
          <a:p>
            <a:endParaRPr lang="en-US" altLang="zh-CN" baseline="0" dirty="0"/>
          </a:p>
          <a:p>
            <a:r>
              <a:rPr lang="en-US" altLang="zh-CN" baseline="0" dirty="0"/>
              <a:t>Here, we can follow the more general affinity analysis to re-write the 1D propagation, as 1-way connections, where we get a diagonal matrix w.</a:t>
            </a:r>
          </a:p>
          <a:p>
            <a:endParaRPr lang="zh-CN" altLang="en-US" dirty="0"/>
          </a:p>
        </p:txBody>
      </p:sp>
      <p:sp>
        <p:nvSpPr>
          <p:cNvPr id="4" name="灯片编号占位符 3"/>
          <p:cNvSpPr>
            <a:spLocks noGrp="1"/>
          </p:cNvSpPr>
          <p:nvPr>
            <p:ph type="sldNum" sz="quarter" idx="10"/>
          </p:nvPr>
        </p:nvSpPr>
        <p:spPr/>
        <p:txBody>
          <a:bodyPr/>
          <a:lstStyle/>
          <a:p>
            <a:fld id="{D6107FE2-D912-4828-8545-28E45E4C135A}" type="slidenum">
              <a:rPr lang="en-US" smtClean="0"/>
              <a:t>38</a:t>
            </a:fld>
            <a:endParaRPr lang="en-US"/>
          </a:p>
        </p:txBody>
      </p:sp>
    </p:spTree>
    <p:extLst>
      <p:ext uri="{BB962C8B-B14F-4D97-AF65-F5344CB8AC3E}">
        <p14:creationId xmlns:p14="http://schemas.microsoft.com/office/powerpoint/2010/main" val="3739059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Since the multiplication of diagonal matrices always results in another diagonal matrix, the affinity is sparse for the 1D propagation.</a:t>
            </a:r>
          </a:p>
          <a:p>
            <a:endParaRPr lang="en-US" altLang="zh-CN" dirty="0"/>
          </a:p>
          <a:p>
            <a:r>
              <a:rPr lang="en-US" altLang="zh-CN" dirty="0"/>
              <a:t>That is to say, although the 1D propagation is global, it is not dense and does not really encodes dense pairwise relations.</a:t>
            </a:r>
          </a:p>
          <a:p>
            <a:r>
              <a:rPr lang="en-US" altLang="zh-CN" dirty="0"/>
              <a:t>It is likely that the model lacks the capability to handle such challenging tasks.</a:t>
            </a:r>
            <a:endParaRPr lang="zh-CN" altLang="en-US" dirty="0"/>
          </a:p>
        </p:txBody>
      </p:sp>
      <p:sp>
        <p:nvSpPr>
          <p:cNvPr id="4" name="灯片编号占位符 3"/>
          <p:cNvSpPr>
            <a:spLocks noGrp="1"/>
          </p:cNvSpPr>
          <p:nvPr>
            <p:ph type="sldNum" sz="quarter" idx="10"/>
          </p:nvPr>
        </p:nvSpPr>
        <p:spPr/>
        <p:txBody>
          <a:bodyPr/>
          <a:lstStyle/>
          <a:p>
            <a:fld id="{D6107FE2-D912-4828-8545-28E45E4C135A}" type="slidenum">
              <a:rPr lang="en-US" smtClean="0"/>
              <a:t>39</a:t>
            </a:fld>
            <a:endParaRPr lang="en-US"/>
          </a:p>
        </p:txBody>
      </p:sp>
    </p:spTree>
    <p:extLst>
      <p:ext uri="{BB962C8B-B14F-4D97-AF65-F5344CB8AC3E}">
        <p14:creationId xmlns:p14="http://schemas.microsoft.com/office/powerpoint/2010/main" val="73686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I will introduce a series of our work for this topic.</a:t>
            </a:r>
          </a:p>
          <a:p>
            <a:endParaRPr lang="en-US" dirty="0"/>
          </a:p>
          <a:p>
            <a:r>
              <a:rPr lang="en-US" dirty="0"/>
              <a:t>The line of research started from the 1D propagation, in 2016, and then we extend it to 2D propagation to make the module more powerful.</a:t>
            </a:r>
          </a:p>
          <a:p>
            <a:endParaRPr lang="en-US" dirty="0"/>
          </a:p>
          <a:p>
            <a:r>
              <a:rPr lang="en-US" dirty="0"/>
              <a:t>Recently, we also extend it to unstructured data, such as super-pixels and point clouds.</a:t>
            </a:r>
          </a:p>
        </p:txBody>
      </p:sp>
      <p:sp>
        <p:nvSpPr>
          <p:cNvPr id="4" name="Slide Number Placeholder 3"/>
          <p:cNvSpPr>
            <a:spLocks noGrp="1"/>
          </p:cNvSpPr>
          <p:nvPr>
            <p:ph type="sldNum" sz="quarter" idx="5"/>
          </p:nvPr>
        </p:nvSpPr>
        <p:spPr/>
        <p:txBody>
          <a:bodyPr/>
          <a:lstStyle/>
          <a:p>
            <a:fld id="{F3CB28AF-2171-A945-819E-31556A1C53B3}" type="slidenum">
              <a:rPr lang="en-US" smtClean="0"/>
              <a:t>4</a:t>
            </a:fld>
            <a:endParaRPr lang="en-US"/>
          </a:p>
        </p:txBody>
      </p:sp>
    </p:spTree>
    <p:extLst>
      <p:ext uri="{BB962C8B-B14F-4D97-AF65-F5344CB8AC3E}">
        <p14:creationId xmlns:p14="http://schemas.microsoft.com/office/powerpoint/2010/main" val="3736950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Using the base model from </a:t>
            </a:r>
            <a:r>
              <a:rPr lang="en-US" altLang="zh-CN" dirty="0" err="1"/>
              <a:t>Resnet</a:t>
            </a:r>
            <a:r>
              <a:rPr lang="en-US" altLang="zh-CN" dirty="0"/>
              <a:t> 101 in the </a:t>
            </a:r>
            <a:r>
              <a:rPr lang="en-US" altLang="zh-CN" dirty="0" err="1"/>
              <a:t>deeplab</a:t>
            </a:r>
            <a:r>
              <a:rPr lang="en-US" altLang="zh-CN" dirty="0"/>
              <a:t> segmentation, the SPN refinement module shows better object details that cannot be produced by the Dense CRF.</a:t>
            </a:r>
            <a:endParaRPr lang="zh-CN" alt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2106113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addition, it is also powerful at correcting the semantic integrity, such as the person beside the bus in this example. </a:t>
            </a:r>
            <a:endParaRPr lang="zh-CN" alt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2680660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show more examples in this slide, </a:t>
            </a:r>
            <a:r>
              <a:rPr lang="en-US" altLang="zh-CN" dirty="0" err="1"/>
              <a:t>w.r.t</a:t>
            </a:r>
            <a:r>
              <a:rPr lang="en-US" altLang="zh-CN" dirty="0"/>
              <a:t>. the probability map of all the objects as well as the final segmentation mask. </a:t>
            </a:r>
          </a:p>
          <a:p>
            <a:endParaRPr lang="en-US" altLang="zh-CN" dirty="0"/>
          </a:p>
          <a:p>
            <a:r>
              <a:rPr lang="en-US" altLang="zh-CN" dirty="0"/>
              <a:t>We can see that the SPN produces significantly better object details than the other two results.</a:t>
            </a:r>
            <a:endParaRPr lang="zh-CN" alt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2993697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importance part that we have proved for SPNs is that: it is a linear diffusion process.</a:t>
            </a:r>
          </a:p>
          <a:p>
            <a:endParaRPr lang="en-US" dirty="0"/>
          </a:p>
          <a:p>
            <a:r>
              <a:rPr lang="en-US" dirty="0"/>
              <a:t>This is done by rewriting the transformation matrix G in this way, and combine the later two terms. (click)</a:t>
            </a:r>
          </a:p>
          <a:p>
            <a:endParaRPr lang="en-US" dirty="0"/>
          </a:p>
          <a:p>
            <a:r>
              <a:rPr lang="en-US" dirty="0"/>
              <a:t>We show that  L has the summation of each row equals to 0 (click). Which means it is a Laplacian matrix for linear diffusion, (click) which can describe the evolution of a signal. (click) </a:t>
            </a:r>
          </a:p>
          <a:p>
            <a:r>
              <a:rPr lang="en-US" dirty="0"/>
              <a:t>For example, L represents how the coarse segmentation mask is refined to a better one.</a:t>
            </a:r>
          </a:p>
          <a:p>
            <a:endParaRPr lang="en-US" dirty="0"/>
          </a:p>
          <a:p>
            <a:r>
              <a:rPr lang="en-US" dirty="0"/>
              <a:t>Specifically, the diffusion is fully learnable as a building block, with spatially variant strength of diffusion for each pixel.</a:t>
            </a:r>
          </a:p>
        </p:txBody>
      </p:sp>
      <p:sp>
        <p:nvSpPr>
          <p:cNvPr id="4" name="Slide Number Placeholder 3"/>
          <p:cNvSpPr>
            <a:spLocks noGrp="1"/>
          </p:cNvSpPr>
          <p:nvPr>
            <p:ph type="sldNum" sz="quarter" idx="5"/>
          </p:nvPr>
        </p:nvSpPr>
        <p:spPr/>
        <p:txBody>
          <a:bodyPr/>
          <a:lstStyle/>
          <a:p>
            <a:fld id="{F3CB28AF-2171-A945-819E-31556A1C53B3}" type="slidenum">
              <a:rPr lang="en-US" smtClean="0"/>
              <a:t>44</a:t>
            </a:fld>
            <a:endParaRPr lang="en-US"/>
          </a:p>
        </p:txBody>
      </p:sp>
    </p:spTree>
    <p:extLst>
      <p:ext uri="{BB962C8B-B14F-4D97-AF65-F5344CB8AC3E}">
        <p14:creationId xmlns:p14="http://schemas.microsoft.com/office/powerpoint/2010/main" val="4254034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835B6E2-43D4-A84A-A270-6A97EAA562F8}"/>
              </a:ext>
            </a:extLst>
          </p:cNvPr>
          <p:cNvSpPr>
            <a:spLocks noGrp="1"/>
          </p:cNvSpPr>
          <p:nvPr>
            <p:ph type="body" idx="1"/>
          </p:nvPr>
        </p:nvSpPr>
        <p:spPr/>
        <p:txBody>
          <a:bodyPr/>
          <a:lstStyle/>
          <a:p>
            <a:r>
              <a:rPr lang="en-US" dirty="0"/>
              <a:t>As I mentioned before, the stability condition is importance for linear propagation, where we derive the condition for 1D </a:t>
            </a:r>
            <a:r>
              <a:rPr lang="en-US" dirty="0" err="1"/>
              <a:t>spn</a:t>
            </a:r>
            <a:r>
              <a:rPr lang="en-US" dirty="0"/>
              <a:t> based on the unit circle of Z-domain, which is from the perspective of signal processing .</a:t>
            </a:r>
          </a:p>
          <a:p>
            <a:endParaRPr lang="en-US" dirty="0"/>
          </a:p>
          <a:p>
            <a:r>
              <a:rPr lang="en-US" dirty="0"/>
              <a:t>In 2D </a:t>
            </a:r>
            <a:r>
              <a:rPr lang="en-US" dirty="0" err="1"/>
              <a:t>spn</a:t>
            </a:r>
            <a:r>
              <a:rPr lang="en-US" dirty="0"/>
              <a:t>, we also proved that the condition should be in this way.</a:t>
            </a:r>
          </a:p>
          <a:p>
            <a:endParaRPr lang="en-US" dirty="0"/>
          </a:p>
          <a:p>
            <a:r>
              <a:rPr lang="en-US" dirty="0"/>
              <a:t>Interestingly, the condition in 1D SPN become a special case, and we use totally different tool (the affinity analysis) to achieve the same solution, with a more general formulation.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The propagation network can be easily extended to many other interesting applications.</a:t>
            </a:r>
          </a:p>
          <a:p>
            <a:endParaRPr lang="en-US" altLang="zh-CN" dirty="0"/>
          </a:p>
          <a:p>
            <a:r>
              <a:rPr lang="en-US" altLang="zh-CN" dirty="0"/>
              <a:t>One of the extension to learn inter-frame affinity, in order to propagation a desired properties in a video. </a:t>
            </a:r>
          </a:p>
          <a:p>
            <a:r>
              <a:rPr lang="en-US" altLang="zh-CN" dirty="0"/>
              <a:t>And this is a work we later published in ECCV 18</a:t>
            </a:r>
          </a:p>
        </p:txBody>
      </p:sp>
      <p:sp>
        <p:nvSpPr>
          <p:cNvPr id="4" name="Slide Number Placeholder 3"/>
          <p:cNvSpPr>
            <a:spLocks noGrp="1"/>
          </p:cNvSpPr>
          <p:nvPr>
            <p:ph type="sldNum" sz="quarter" idx="5"/>
          </p:nvPr>
        </p:nvSpPr>
        <p:spPr/>
        <p:txBody>
          <a:bodyPr/>
          <a:lstStyle/>
          <a:p>
            <a:fld id="{F3CB28AF-2171-A945-819E-31556A1C53B3}" type="slidenum">
              <a:rPr lang="en-US" smtClean="0"/>
              <a:t>46</a:t>
            </a:fld>
            <a:endParaRPr lang="en-US"/>
          </a:p>
        </p:txBody>
      </p:sp>
    </p:spTree>
    <p:extLst>
      <p:ext uri="{BB962C8B-B14F-4D97-AF65-F5344CB8AC3E}">
        <p14:creationId xmlns:p14="http://schemas.microsoft.com/office/powerpoint/2010/main" val="1132332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example, suppose we need to colorize a gray-scale old movie, instead of colorizing every single frame independently, we can only colorized sparsely located key-frames, e.g., 30</a:t>
            </a:r>
            <a:r>
              <a:rPr lang="en-US" altLang="zh-CN" baseline="30000" dirty="0"/>
              <a:t>th</a:t>
            </a:r>
            <a:r>
              <a:rPr lang="en-US" altLang="zh-CN" dirty="0"/>
              <a:t>, 60</a:t>
            </a:r>
            <a:r>
              <a:rPr lang="en-US" altLang="zh-CN" baseline="30000" dirty="0"/>
              <a:t>th</a:t>
            </a:r>
            <a:r>
              <a:rPr lang="en-US" altLang="zh-CN" dirty="0"/>
              <a:t> frames..</a:t>
            </a:r>
          </a:p>
          <a:p>
            <a:r>
              <a:rPr lang="en-US" altLang="zh-CN" dirty="0"/>
              <a:t>For every frame in between, the color can be propagated from the nearest keyframes, where the affinity which describes the variation between the pair of frames is conditioned on the corresponding two gray-scale frames.</a:t>
            </a:r>
          </a:p>
          <a:p>
            <a:endParaRPr lang="en-US" altLang="zh-CN" dirty="0"/>
          </a:p>
          <a:p>
            <a:r>
              <a:rPr lang="en-US" altLang="zh-CN" dirty="0"/>
              <a:t>In the similar way, we can also propagate some other useful properties, such as high dynamic range images.</a:t>
            </a:r>
            <a:endParaRPr lang="zh-CN" alt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47</a:t>
            </a:fld>
            <a:endParaRPr lang="en-US" dirty="0"/>
          </a:p>
        </p:txBody>
      </p:sp>
    </p:spTree>
    <p:extLst>
      <p:ext uri="{BB962C8B-B14F-4D97-AF65-F5344CB8AC3E}">
        <p14:creationId xmlns:p14="http://schemas.microsoft.com/office/powerpoint/2010/main" val="2138920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In this work, we have a switchable structure, to regularize the training of inter-frame affinity in video.</a:t>
            </a:r>
          </a:p>
          <a:p>
            <a:r>
              <a:rPr lang="en-US" altLang="zh-Hans" dirty="0"/>
              <a:t>We use two properties:</a:t>
            </a:r>
          </a:p>
          <a:p>
            <a:pPr marL="228600" indent="-228600">
              <a:buAutoNum type="arabicPeriod"/>
            </a:pPr>
            <a:r>
              <a:rPr lang="en-US" dirty="0"/>
              <a:t>Bi-directionality, which states that when the model transfer the property from frame1 to frame2, it should be able to transfer it back to frame 1. Mathematically we get an inverse matrix;</a:t>
            </a:r>
          </a:p>
          <a:p>
            <a:pPr marL="228600" indent="-228600">
              <a:buAutoNum type="arabicPeriod"/>
            </a:pPr>
            <a:r>
              <a:rPr lang="en-US" altLang="zh-Hans" dirty="0"/>
              <a:t>Style Consistency, which states that the style of feature should be consistent during transform.</a:t>
            </a:r>
            <a:r>
              <a:rPr lang="zh-CN" altLang="en-US" dirty="0"/>
              <a:t> </a:t>
            </a:r>
            <a:r>
              <a:rPr lang="en-US" altLang="zh-CN" dirty="0"/>
              <a:t>This is inspired by the style transfer technique, where use the objective of gram-matrix minimization.</a:t>
            </a:r>
            <a:endParaRPr lang="en-US" altLang="zh-Hans" dirty="0"/>
          </a:p>
          <a:p>
            <a:pPr marL="228600" indent="-228600">
              <a:buAutoNum type="arabicPeriod"/>
            </a:pPr>
            <a:endParaRPr lang="en-US" altLang="zh-Hans" dirty="0"/>
          </a:p>
          <a:p>
            <a:pPr marL="0" indent="0">
              <a:buNone/>
            </a:pPr>
            <a:r>
              <a:rPr lang="en-US" altLang="zh-Hans" dirty="0"/>
              <a:t>In order to satisfy the two conditions, we are able to prove in the paper that the inter-frame transformation G is orthogonal.</a:t>
            </a:r>
          </a:p>
          <a:p>
            <a:pPr marL="228600" indent="-228600">
              <a:buAutoNum type="arabicPeriod"/>
            </a:pPr>
            <a:endParaRPr lang="en-US" altLang="zh-Hans" dirty="0"/>
          </a:p>
          <a:p>
            <a:endParaRPr lang="en-US" altLang="zh-CN" dirty="0"/>
          </a:p>
          <a:p>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48</a:t>
            </a:fld>
            <a:endParaRPr lang="en-US" dirty="0"/>
          </a:p>
        </p:txBody>
      </p:sp>
    </p:spTree>
    <p:extLst>
      <p:ext uri="{BB962C8B-B14F-4D97-AF65-F5344CB8AC3E}">
        <p14:creationId xmlns:p14="http://schemas.microsoft.com/office/powerpoint/2010/main" val="1460211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Remember that since we config for 4 different directions, where each direction of affinity presents a upper or lower-triangle matrix.</a:t>
            </a:r>
          </a:p>
          <a:p>
            <a:endParaRPr lang="en-US" altLang="zh-CN" dirty="0"/>
          </a:p>
          <a:p>
            <a:r>
              <a:rPr lang="en-US" altLang="zh-CN" dirty="0"/>
              <a:t>Since G is orthogonal, we can replace the inverse G with transpose G. When we transpose an upper triangle matrix, we got a low-triangle one, which means we can simply switch the direction of propagation.</a:t>
            </a:r>
          </a:p>
          <a:p>
            <a:endParaRPr lang="en-US" altLang="zh-CN" sz="1200" dirty="0">
              <a:solidFill>
                <a:schemeClr val="bg1"/>
              </a:solidFill>
              <a:latin typeface="Trebuchet MS" panose="020B0603020202020204" pitchFamily="34" charset="0"/>
            </a:endParaRPr>
          </a:p>
          <a:p>
            <a:r>
              <a:rPr lang="en-US" altLang="zh-CN" sz="1200" dirty="0">
                <a:solidFill>
                  <a:schemeClr val="bg1"/>
                </a:solidFill>
                <a:latin typeface="Trebuchet MS" panose="020B0603020202020204" pitchFamily="34" charset="0"/>
              </a:rPr>
              <a:t>During training, we sample a pair of frames U1 and U2, with a random interval less 50 frames. We train the propagation from U1 to U2 in a normal way similar to the SPN work.</a:t>
            </a:r>
          </a:p>
          <a:p>
            <a:r>
              <a:rPr lang="en-US" altLang="zh-CN" sz="1200" dirty="0">
                <a:solidFill>
                  <a:schemeClr val="bg1"/>
                </a:solidFill>
                <a:latin typeface="Trebuchet MS" panose="020B0603020202020204" pitchFamily="34" charset="0"/>
              </a:rPr>
              <a:t>But we switch the group of channels to train the propagation from U2 to U1, at the same time.</a:t>
            </a:r>
          </a:p>
          <a:p>
            <a:endParaRPr lang="en-US" altLang="zh-CN" sz="1200" dirty="0">
              <a:solidFill>
                <a:schemeClr val="bg1"/>
              </a:solidFill>
              <a:latin typeface="Trebuchet MS" panose="020B0603020202020204" pitchFamily="34" charset="0"/>
            </a:endParaRPr>
          </a:p>
          <a:p>
            <a:r>
              <a:rPr lang="en-US" altLang="zh-CN" sz="1200" dirty="0">
                <a:solidFill>
                  <a:schemeClr val="bg1"/>
                </a:solidFill>
                <a:latin typeface="Trebuchet MS" panose="020B0603020202020204" pitchFamily="34" charset="0"/>
              </a:rPr>
              <a:t>In this way, we can use such structure to realize the mathematical constraint.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49</a:t>
            </a:fld>
            <a:endParaRPr lang="en-US" dirty="0"/>
          </a:p>
        </p:txBody>
      </p:sp>
    </p:spTree>
    <p:extLst>
      <p:ext uri="{BB962C8B-B14F-4D97-AF65-F5344CB8AC3E}">
        <p14:creationId xmlns:p14="http://schemas.microsoft.com/office/powerpoint/2010/main" val="922641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of the result for color propagation from color maps of keyframes.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50</a:t>
            </a:fld>
            <a:endParaRPr lang="en-US" dirty="0"/>
          </a:p>
        </p:txBody>
      </p:sp>
    </p:spTree>
    <p:extLst>
      <p:ext uri="{BB962C8B-B14F-4D97-AF65-F5344CB8AC3E}">
        <p14:creationId xmlns:p14="http://schemas.microsoft.com/office/powerpoint/2010/main" val="192356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conduct the 1D propagation by simplify an image into individual rows and columns.</a:t>
            </a:r>
          </a:p>
          <a:p>
            <a:endParaRPr lang="en-US" dirty="0"/>
          </a:p>
          <a:p>
            <a:r>
              <a:rPr lang="en-US" dirty="0"/>
              <a:t>Then we have a lot of 1D signal, where we can utilize the tools in the traditional signal processing.</a:t>
            </a:r>
          </a:p>
        </p:txBody>
      </p:sp>
      <p:sp>
        <p:nvSpPr>
          <p:cNvPr id="4" name="Slide Number Placeholder 3"/>
          <p:cNvSpPr>
            <a:spLocks noGrp="1"/>
          </p:cNvSpPr>
          <p:nvPr>
            <p:ph type="sldNum" sz="quarter" idx="5"/>
          </p:nvPr>
        </p:nvSpPr>
        <p:spPr/>
        <p:txBody>
          <a:bodyPr/>
          <a:lstStyle/>
          <a:p>
            <a:fld id="{F3CB28AF-2171-A945-819E-31556A1C53B3}" type="slidenum">
              <a:rPr lang="en-US" smtClean="0"/>
              <a:t>5</a:t>
            </a:fld>
            <a:endParaRPr lang="en-US"/>
          </a:p>
        </p:txBody>
      </p:sp>
    </p:spTree>
    <p:extLst>
      <p:ext uri="{BB962C8B-B14F-4D97-AF65-F5344CB8AC3E}">
        <p14:creationId xmlns:p14="http://schemas.microsoft.com/office/powerpoint/2010/main" val="3260829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also propagate the HDR information, which potentially gives us an efficient, but low-cost solutions for HDR video capturing.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51</a:t>
            </a:fld>
            <a:endParaRPr lang="en-US" dirty="0"/>
          </a:p>
        </p:txBody>
      </p:sp>
    </p:spTree>
    <p:extLst>
      <p:ext uri="{BB962C8B-B14F-4D97-AF65-F5344CB8AC3E}">
        <p14:creationId xmlns:p14="http://schemas.microsoft.com/office/powerpoint/2010/main" val="2997699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will briefly introduce our recent work on the arbitrarily-structured data.</a:t>
            </a:r>
          </a:p>
        </p:txBody>
      </p:sp>
      <p:sp>
        <p:nvSpPr>
          <p:cNvPr id="4" name="Slide Number Placeholder 3"/>
          <p:cNvSpPr>
            <a:spLocks noGrp="1"/>
          </p:cNvSpPr>
          <p:nvPr>
            <p:ph type="sldNum" sz="quarter" idx="5"/>
          </p:nvPr>
        </p:nvSpPr>
        <p:spPr/>
        <p:txBody>
          <a:bodyPr/>
          <a:lstStyle/>
          <a:p>
            <a:fld id="{F3CB28AF-2171-A945-819E-31556A1C53B3}" type="slidenum">
              <a:rPr lang="en-US" smtClean="0"/>
              <a:t>52</a:t>
            </a:fld>
            <a:endParaRPr lang="en-US"/>
          </a:p>
        </p:txBody>
      </p:sp>
    </p:spTree>
    <p:extLst>
      <p:ext uri="{BB962C8B-B14F-4D97-AF65-F5344CB8AC3E}">
        <p14:creationId xmlns:p14="http://schemas.microsoft.com/office/powerpoint/2010/main" val="2657483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propagation on unstructured data is a natural extension of the SPN module, which can get rid of the limitation of propagating on a rigid grid.</a:t>
            </a:r>
          </a:p>
          <a:p>
            <a:endParaRPr lang="en-US" dirty="0"/>
          </a:p>
          <a:p>
            <a:r>
              <a:rPr lang="en-US" dirty="0"/>
              <a:t>For example, here is a point cloud for a group of buildings, our goal is to construct a module that can propagate information, for example, along the surface of the point-cloud. </a:t>
            </a:r>
          </a:p>
          <a:p>
            <a:endParaRPr lang="en-US" dirty="0"/>
          </a:p>
          <a:p>
            <a:r>
              <a:rPr lang="en-US" dirty="0"/>
              <a:t>And in this way, we can directly model the relations between points or </a:t>
            </a:r>
            <a:r>
              <a:rPr lang="en-US" dirty="0" err="1"/>
              <a:t>superpixels</a:t>
            </a:r>
            <a:r>
              <a:rPr lang="en-US" dirty="0"/>
              <a:t>.</a:t>
            </a:r>
          </a:p>
        </p:txBody>
      </p:sp>
      <p:sp>
        <p:nvSpPr>
          <p:cNvPr id="4" name="Slide Number Placeholder 3"/>
          <p:cNvSpPr>
            <a:spLocks noGrp="1"/>
          </p:cNvSpPr>
          <p:nvPr>
            <p:ph type="sldNum" sz="quarter" idx="5"/>
          </p:nvPr>
        </p:nvSpPr>
        <p:spPr/>
        <p:txBody>
          <a:bodyPr/>
          <a:lstStyle/>
          <a:p>
            <a:fld id="{F3CB28AF-2171-A945-819E-31556A1C53B3}" type="slidenum">
              <a:rPr lang="en-US" smtClean="0"/>
              <a:t>53</a:t>
            </a:fld>
            <a:endParaRPr lang="en-US"/>
          </a:p>
        </p:txBody>
      </p:sp>
    </p:spTree>
    <p:extLst>
      <p:ext uri="{BB962C8B-B14F-4D97-AF65-F5344CB8AC3E}">
        <p14:creationId xmlns:p14="http://schemas.microsoft.com/office/powerpoint/2010/main" val="4029067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issues for propagating on unstructured data is their random orders and topologies.</a:t>
            </a:r>
          </a:p>
          <a:p>
            <a:endParaRPr lang="en-US" dirty="0"/>
          </a:p>
          <a:p>
            <a:r>
              <a:rPr lang="en-US" dirty="0"/>
              <a:t>For example, there is no concept of left or right on a point cloud, in contrast to an image, since there is no rigid grid defined on top of them.</a:t>
            </a:r>
          </a:p>
        </p:txBody>
      </p:sp>
      <p:sp>
        <p:nvSpPr>
          <p:cNvPr id="4" name="Slide Number Placeholder 3"/>
          <p:cNvSpPr>
            <a:spLocks noGrp="1"/>
          </p:cNvSpPr>
          <p:nvPr>
            <p:ph type="sldNum" sz="quarter" idx="5"/>
          </p:nvPr>
        </p:nvSpPr>
        <p:spPr/>
        <p:txBody>
          <a:bodyPr/>
          <a:lstStyle/>
          <a:p>
            <a:fld id="{F3CB28AF-2171-A945-819E-31556A1C53B3}" type="slidenum">
              <a:rPr lang="en-US" smtClean="0"/>
              <a:t>54</a:t>
            </a:fld>
            <a:endParaRPr lang="en-US"/>
          </a:p>
        </p:txBody>
      </p:sp>
    </p:spTree>
    <p:extLst>
      <p:ext uri="{BB962C8B-B14F-4D97-AF65-F5344CB8AC3E}">
        <p14:creationId xmlns:p14="http://schemas.microsoft.com/office/powerpoint/2010/main" val="42441015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topology between neighbors for each visual element is random.</a:t>
            </a:r>
          </a:p>
          <a:p>
            <a:endParaRPr lang="en-US" dirty="0"/>
          </a:p>
          <a:p>
            <a:r>
              <a:rPr lang="en-US" dirty="0"/>
              <a:t>For example, one point can have local connections from very different angles, or they have different number of neighbors.</a:t>
            </a:r>
          </a:p>
          <a:p>
            <a:endParaRPr lang="en-US" dirty="0"/>
          </a:p>
          <a:p>
            <a:r>
              <a:rPr lang="en-US" dirty="0"/>
              <a:t>Which means we can not propose a network that have a fixed number of channels, to denote the regular connections as used for 2D propagation.</a:t>
            </a:r>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55</a:t>
            </a:fld>
            <a:endParaRPr lang="en-US"/>
          </a:p>
        </p:txBody>
      </p:sp>
    </p:spTree>
    <p:extLst>
      <p:ext uri="{BB962C8B-B14F-4D97-AF65-F5344CB8AC3E}">
        <p14:creationId xmlns:p14="http://schemas.microsoft.com/office/powerpoint/2010/main" val="41742509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propagate along certain directions, we need to establish the order of elements.</a:t>
            </a:r>
          </a:p>
          <a:p>
            <a:endParaRPr lang="en-US" dirty="0"/>
          </a:p>
          <a:p>
            <a:r>
              <a:rPr lang="en-US" dirty="0"/>
              <a:t>In this work, we first find the local spatial adjacency of each point or each </a:t>
            </a:r>
            <a:r>
              <a:rPr lang="en-US" dirty="0" err="1"/>
              <a:t>superpixel</a:t>
            </a:r>
            <a:r>
              <a:rPr lang="en-US" dirty="0"/>
              <a:t>. </a:t>
            </a:r>
          </a:p>
          <a:p>
            <a:r>
              <a:rPr lang="en-US" dirty="0"/>
              <a:t>The adjacency can be computed either according to the boundary connectively for </a:t>
            </a:r>
            <a:r>
              <a:rPr lang="en-US" dirty="0" err="1"/>
              <a:t>superpixels</a:t>
            </a:r>
            <a:r>
              <a:rPr lang="en-US" dirty="0"/>
              <a:t>, or the tangent space for point cloud.</a:t>
            </a:r>
          </a:p>
          <a:p>
            <a:endParaRPr lang="en-US" dirty="0"/>
          </a:p>
          <a:p>
            <a:r>
              <a:rPr lang="en-US" dirty="0"/>
              <a:t>Then, we construct a directed graph according to the adjacency through a modified topological sorting, to establish the linear propagation.</a:t>
            </a:r>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56</a:t>
            </a:fld>
            <a:endParaRPr lang="en-US"/>
          </a:p>
        </p:txBody>
      </p:sp>
    </p:spTree>
    <p:extLst>
      <p:ext uri="{BB962C8B-B14F-4D97-AF65-F5344CB8AC3E}">
        <p14:creationId xmlns:p14="http://schemas.microsoft.com/office/powerpoint/2010/main" val="3624582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deal with the random topology, we factorize the weights between points using kernel functions. And in this way, we explicitly represent the connections as similarities between points.</a:t>
            </a:r>
          </a:p>
          <a:p>
            <a:r>
              <a:rPr lang="en-US" dirty="0"/>
              <a:t>The kernel functions are not restricted by the topology configurations, nor the number of connections.</a:t>
            </a:r>
          </a:p>
          <a:p>
            <a:endParaRPr lang="en-US" dirty="0"/>
          </a:p>
          <a:p>
            <a:r>
              <a:rPr lang="en-US" dirty="0"/>
              <a:t>We apply the inner product and </a:t>
            </a:r>
            <a:r>
              <a:rPr lang="en-US" dirty="0" err="1"/>
              <a:t>embeded</a:t>
            </a:r>
            <a:r>
              <a:rPr lang="en-US" dirty="0"/>
              <a:t> gaussian kernels, where all of them show great performance in our experiments.</a:t>
            </a:r>
          </a:p>
          <a:p>
            <a:endParaRPr lang="en-US" dirty="0"/>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57</a:t>
            </a:fld>
            <a:endParaRPr lang="en-US"/>
          </a:p>
        </p:txBody>
      </p:sp>
    </p:spTree>
    <p:extLst>
      <p:ext uri="{BB962C8B-B14F-4D97-AF65-F5344CB8AC3E}">
        <p14:creationId xmlns:p14="http://schemas.microsoft.com/office/powerpoint/2010/main" val="3325626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network architecture, where we conduct of semantic segmentation on pixels, </a:t>
            </a:r>
            <a:r>
              <a:rPr lang="en-US" dirty="0" err="1"/>
              <a:t>superpixels</a:t>
            </a:r>
            <a:r>
              <a:rPr lang="en-US" dirty="0"/>
              <a:t>, and point-clouds.</a:t>
            </a:r>
          </a:p>
          <a:p>
            <a:r>
              <a:rPr lang="en-US" dirty="0"/>
              <a:t>We always assume that there are well aligned image pixels and points, or </a:t>
            </a:r>
            <a:r>
              <a:rPr lang="en-US" dirty="0" err="1"/>
              <a:t>superpixels</a:t>
            </a:r>
            <a:r>
              <a:rPr lang="en-US" dirty="0"/>
              <a:t>. </a:t>
            </a:r>
          </a:p>
          <a:p>
            <a:endParaRPr lang="en-US" dirty="0"/>
          </a:p>
          <a:p>
            <a:r>
              <a:rPr lang="en-US" dirty="0"/>
              <a:t>We do not explicitly encode the geometric information such as the </a:t>
            </a:r>
            <a:r>
              <a:rPr lang="en-US" dirty="0" err="1"/>
              <a:t>pointnet</a:t>
            </a:r>
            <a:r>
              <a:rPr lang="en-US" dirty="0"/>
              <a:t> or other works. </a:t>
            </a:r>
          </a:p>
          <a:p>
            <a:r>
              <a:rPr lang="en-US" dirty="0"/>
              <a:t>Instead, we use the generalized SPN to propagation the features learned from the </a:t>
            </a:r>
            <a:r>
              <a:rPr lang="en-US" dirty="0" err="1"/>
              <a:t>multiview</a:t>
            </a:r>
            <a:r>
              <a:rPr lang="en-US" dirty="0"/>
              <a:t> images.</a:t>
            </a:r>
          </a:p>
          <a:p>
            <a:r>
              <a:rPr lang="en-US" dirty="0"/>
              <a:t>The graph established on the point cloud will cut off the connection between very far way points, which probably very close when projected to images.</a:t>
            </a:r>
          </a:p>
          <a:p>
            <a:endParaRPr lang="en-US" dirty="0"/>
          </a:p>
          <a:p>
            <a:r>
              <a:rPr lang="en-US" dirty="0"/>
              <a:t>In this way, we can explicitly consider the distance from the 3D world, and refine the segmentation results on such unstructured data.</a:t>
            </a:r>
          </a:p>
        </p:txBody>
      </p:sp>
      <p:sp>
        <p:nvSpPr>
          <p:cNvPr id="4" name="Slide Number Placeholder 3"/>
          <p:cNvSpPr>
            <a:spLocks noGrp="1"/>
          </p:cNvSpPr>
          <p:nvPr>
            <p:ph type="sldNum" sz="quarter" idx="5"/>
          </p:nvPr>
        </p:nvSpPr>
        <p:spPr/>
        <p:txBody>
          <a:bodyPr/>
          <a:lstStyle/>
          <a:p>
            <a:fld id="{F3CB28AF-2171-A945-819E-31556A1C53B3}" type="slidenum">
              <a:rPr lang="en-US" smtClean="0"/>
              <a:t>58</a:t>
            </a:fld>
            <a:endParaRPr lang="en-US"/>
          </a:p>
        </p:txBody>
      </p:sp>
    </p:spTree>
    <p:extLst>
      <p:ext uri="{BB962C8B-B14F-4D97-AF65-F5344CB8AC3E}">
        <p14:creationId xmlns:p14="http://schemas.microsoft.com/office/powerpoint/2010/main" val="1367950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time is limited, I will briefly show some of the results, for example, the semantic segmentation for </a:t>
            </a:r>
            <a:r>
              <a:rPr lang="en-US" dirty="0" err="1"/>
              <a:t>superpixel</a:t>
            </a:r>
            <a:r>
              <a:rPr lang="en-US" dirty="0"/>
              <a:t> based propagation networks, </a:t>
            </a:r>
          </a:p>
          <a:p>
            <a:endParaRPr lang="en-US" dirty="0"/>
          </a:p>
          <a:p>
            <a:r>
              <a:rPr lang="en-US" dirty="0"/>
              <a:t>which is significantly outperform a baseline segmentation network that does not have the module to refine the feature representations.</a:t>
            </a:r>
          </a:p>
        </p:txBody>
      </p:sp>
      <p:sp>
        <p:nvSpPr>
          <p:cNvPr id="4" name="Slide Number Placeholder 3"/>
          <p:cNvSpPr>
            <a:spLocks noGrp="1"/>
          </p:cNvSpPr>
          <p:nvPr>
            <p:ph type="sldNum" sz="quarter" idx="5"/>
          </p:nvPr>
        </p:nvSpPr>
        <p:spPr/>
        <p:txBody>
          <a:bodyPr/>
          <a:lstStyle/>
          <a:p>
            <a:fld id="{F3CB28AF-2171-A945-819E-31556A1C53B3}" type="slidenum">
              <a:rPr lang="en-US" smtClean="0"/>
              <a:t>59</a:t>
            </a:fld>
            <a:endParaRPr lang="en-US"/>
          </a:p>
        </p:txBody>
      </p:sp>
    </p:spTree>
    <p:extLst>
      <p:ext uri="{BB962C8B-B14F-4D97-AF65-F5344CB8AC3E}">
        <p14:creationId xmlns:p14="http://schemas.microsoft.com/office/powerpoint/2010/main" val="12603281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some qualitative comparison.</a:t>
            </a:r>
          </a:p>
        </p:txBody>
      </p:sp>
      <p:sp>
        <p:nvSpPr>
          <p:cNvPr id="4" name="Slide Number Placeholder 3"/>
          <p:cNvSpPr>
            <a:spLocks noGrp="1"/>
          </p:cNvSpPr>
          <p:nvPr>
            <p:ph type="sldNum" sz="quarter" idx="5"/>
          </p:nvPr>
        </p:nvSpPr>
        <p:spPr/>
        <p:txBody>
          <a:bodyPr/>
          <a:lstStyle/>
          <a:p>
            <a:fld id="{F3CB28AF-2171-A945-819E-31556A1C53B3}" type="slidenum">
              <a:rPr lang="en-US" smtClean="0"/>
              <a:t>60</a:t>
            </a:fld>
            <a:endParaRPr lang="en-US"/>
          </a:p>
        </p:txBody>
      </p:sp>
    </p:spTree>
    <p:extLst>
      <p:ext uri="{BB962C8B-B14F-4D97-AF65-F5344CB8AC3E}">
        <p14:creationId xmlns:p14="http://schemas.microsoft.com/office/powerpoint/2010/main" val="364271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we proposed the 2D propagation network to make pixels more dense associated with each other.</a:t>
            </a:r>
          </a:p>
        </p:txBody>
      </p:sp>
      <p:sp>
        <p:nvSpPr>
          <p:cNvPr id="4" name="Slide Number Placeholder 3"/>
          <p:cNvSpPr>
            <a:spLocks noGrp="1"/>
          </p:cNvSpPr>
          <p:nvPr>
            <p:ph type="sldNum" sz="quarter" idx="5"/>
          </p:nvPr>
        </p:nvSpPr>
        <p:spPr/>
        <p:txBody>
          <a:bodyPr/>
          <a:lstStyle/>
          <a:p>
            <a:fld id="{F3CB28AF-2171-A945-819E-31556A1C53B3}" type="slidenum">
              <a:rPr lang="en-US" smtClean="0"/>
              <a:t>6</a:t>
            </a:fld>
            <a:endParaRPr lang="en-US"/>
          </a:p>
        </p:txBody>
      </p:sp>
    </p:spTree>
    <p:extLst>
      <p:ext uri="{BB962C8B-B14F-4D97-AF65-F5344CB8AC3E}">
        <p14:creationId xmlns:p14="http://schemas.microsoft.com/office/powerpoint/2010/main" val="2829171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have significantly improved results on the façade point cloud dataset, and here is a state-of-art method called </a:t>
            </a:r>
            <a:r>
              <a:rPr lang="en-US" dirty="0" err="1"/>
              <a:t>splateNEt</a:t>
            </a:r>
            <a:r>
              <a:rPr lang="en-US" dirty="0"/>
              <a:t>, which will be introduced by </a:t>
            </a:r>
            <a:r>
              <a:rPr lang="en-US" dirty="0" err="1"/>
              <a:t>HangSu</a:t>
            </a:r>
            <a:r>
              <a:rPr lang="en-US" dirty="0"/>
              <a:t> in the next talk.</a:t>
            </a:r>
          </a:p>
        </p:txBody>
      </p:sp>
      <p:sp>
        <p:nvSpPr>
          <p:cNvPr id="4" name="Slide Number Placeholder 3"/>
          <p:cNvSpPr>
            <a:spLocks noGrp="1"/>
          </p:cNvSpPr>
          <p:nvPr>
            <p:ph type="sldNum" sz="quarter" idx="5"/>
          </p:nvPr>
        </p:nvSpPr>
        <p:spPr/>
        <p:txBody>
          <a:bodyPr/>
          <a:lstStyle/>
          <a:p>
            <a:fld id="{F3CB28AF-2171-A945-819E-31556A1C53B3}" type="slidenum">
              <a:rPr lang="en-US" smtClean="0"/>
              <a:t>61</a:t>
            </a:fld>
            <a:endParaRPr lang="en-US"/>
          </a:p>
        </p:txBody>
      </p:sp>
    </p:spTree>
    <p:extLst>
      <p:ext uri="{BB962C8B-B14F-4D97-AF65-F5344CB8AC3E}">
        <p14:creationId xmlns:p14="http://schemas.microsoft.com/office/powerpoint/2010/main" val="23315122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some interesting follow-up works for spatial propagation networks.</a:t>
            </a:r>
          </a:p>
          <a:p>
            <a:endParaRPr lang="en-US" dirty="0"/>
          </a:p>
          <a:p>
            <a:r>
              <a:rPr lang="en-US" dirty="0"/>
              <a:t>For example, applications of rendering portrait images, which refines segmentation and depth information in the </a:t>
            </a:r>
            <a:r>
              <a:rPr lang="en-US" dirty="0" err="1"/>
              <a:t>embeded</a:t>
            </a:r>
            <a:r>
              <a:rPr lang="en-US" dirty="0"/>
              <a:t> module.</a:t>
            </a:r>
          </a:p>
          <a:p>
            <a:endParaRPr lang="en-US" dirty="0"/>
          </a:p>
          <a:p>
            <a:r>
              <a:rPr lang="en-US" dirty="0"/>
              <a:t>Also, there is the convolution spatial propagation network, which is able to accelerate the SPN with a convolutional operator, and proves to be quite suitable for tasks that do not need a global range processing.</a:t>
            </a:r>
          </a:p>
        </p:txBody>
      </p:sp>
      <p:sp>
        <p:nvSpPr>
          <p:cNvPr id="4" name="Slide Number Placeholder 3"/>
          <p:cNvSpPr>
            <a:spLocks noGrp="1"/>
          </p:cNvSpPr>
          <p:nvPr>
            <p:ph type="sldNum" sz="quarter" idx="5"/>
          </p:nvPr>
        </p:nvSpPr>
        <p:spPr/>
        <p:txBody>
          <a:bodyPr/>
          <a:lstStyle/>
          <a:p>
            <a:fld id="{F3CB28AF-2171-A945-819E-31556A1C53B3}" type="slidenum">
              <a:rPr lang="en-US" smtClean="0"/>
              <a:t>62</a:t>
            </a:fld>
            <a:endParaRPr lang="en-US"/>
          </a:p>
        </p:txBody>
      </p:sp>
    </p:spTree>
    <p:extLst>
      <p:ext uri="{BB962C8B-B14F-4D97-AF65-F5344CB8AC3E}">
        <p14:creationId xmlns:p14="http://schemas.microsoft.com/office/powerpoint/2010/main" val="2111055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63</a:t>
            </a:fld>
            <a:endParaRPr lang="en-US" dirty="0"/>
          </a:p>
        </p:txBody>
      </p:sp>
    </p:spTree>
    <p:extLst>
      <p:ext uri="{BB962C8B-B14F-4D97-AF65-F5344CB8AC3E}">
        <p14:creationId xmlns:p14="http://schemas.microsoft.com/office/powerpoint/2010/main" val="4097337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have the unstructured SPN, which is able to get rid of a rigid grid.</a:t>
            </a:r>
          </a:p>
        </p:txBody>
      </p:sp>
      <p:sp>
        <p:nvSpPr>
          <p:cNvPr id="4" name="Slide Number Placeholder 3"/>
          <p:cNvSpPr>
            <a:spLocks noGrp="1"/>
          </p:cNvSpPr>
          <p:nvPr>
            <p:ph type="sldNum" sz="quarter" idx="5"/>
          </p:nvPr>
        </p:nvSpPr>
        <p:spPr/>
        <p:txBody>
          <a:bodyPr/>
          <a:lstStyle/>
          <a:p>
            <a:fld id="{F3CB28AF-2171-A945-819E-31556A1C53B3}" type="slidenum">
              <a:rPr lang="en-US" smtClean="0"/>
              <a:t>7</a:t>
            </a:fld>
            <a:endParaRPr lang="en-US"/>
          </a:p>
        </p:txBody>
      </p:sp>
    </p:spTree>
    <p:extLst>
      <p:ext uri="{BB962C8B-B14F-4D97-AF65-F5344CB8AC3E}">
        <p14:creationId xmlns:p14="http://schemas.microsoft.com/office/powerpoint/2010/main" val="3777667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from the 1D propagation, a general framework where we apply it to low-level vision problems.</a:t>
            </a:r>
          </a:p>
        </p:txBody>
      </p:sp>
      <p:sp>
        <p:nvSpPr>
          <p:cNvPr id="4" name="Slide Number Placeholder 3"/>
          <p:cNvSpPr>
            <a:spLocks noGrp="1"/>
          </p:cNvSpPr>
          <p:nvPr>
            <p:ph type="sldNum" sz="quarter" idx="5"/>
          </p:nvPr>
        </p:nvSpPr>
        <p:spPr/>
        <p:txBody>
          <a:bodyPr/>
          <a:lstStyle/>
          <a:p>
            <a:fld id="{F3CB28AF-2171-A945-819E-31556A1C53B3}" type="slidenum">
              <a:rPr lang="en-US" smtClean="0"/>
              <a:t>8</a:t>
            </a:fld>
            <a:endParaRPr lang="en-US"/>
          </a:p>
        </p:txBody>
      </p:sp>
    </p:spTree>
    <p:extLst>
      <p:ext uri="{BB962C8B-B14F-4D97-AF65-F5344CB8AC3E}">
        <p14:creationId xmlns:p14="http://schemas.microsoft.com/office/powerpoint/2010/main" val="2211682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conduct edge preserving filtering, traditionally we will use bilateral/guided filter or others in between.</a:t>
            </a:r>
          </a:p>
          <a:p>
            <a:r>
              <a:rPr lang="en-US" dirty="0"/>
              <a:t>However, some of the filter, for example, computed via matrix decomposing, is time consuming.</a:t>
            </a:r>
          </a:p>
          <a:p>
            <a:endParaRPr lang="en-US" dirty="0"/>
          </a:p>
          <a:p>
            <a:r>
              <a:rPr lang="en-US" dirty="0"/>
              <a:t>So we can use a network to learn them so that we can produce any effect in constant time.</a:t>
            </a:r>
          </a:p>
          <a:p>
            <a:r>
              <a:rPr lang="en-US" dirty="0"/>
              <a:t>What we do is to utilize a linear digital filter, while using a deep neural network to learn it coefficients in the data driven manner.</a:t>
            </a:r>
          </a:p>
          <a:p>
            <a:endParaRPr lang="en-US" dirty="0"/>
          </a:p>
          <a:p>
            <a:endParaRPr lang="en-US" dirty="0"/>
          </a:p>
        </p:txBody>
      </p:sp>
      <p:sp>
        <p:nvSpPr>
          <p:cNvPr id="4" name="Slide Number Placeholder 3"/>
          <p:cNvSpPr>
            <a:spLocks noGrp="1"/>
          </p:cNvSpPr>
          <p:nvPr>
            <p:ph type="sldNum" sz="quarter" idx="5"/>
          </p:nvPr>
        </p:nvSpPr>
        <p:spPr/>
        <p:txBody>
          <a:bodyPr/>
          <a:lstStyle/>
          <a:p>
            <a:fld id="{F3CB28AF-2171-A945-819E-31556A1C53B3}" type="slidenum">
              <a:rPr lang="en-US" smtClean="0"/>
              <a:t>9</a:t>
            </a:fld>
            <a:endParaRPr lang="en-US"/>
          </a:p>
        </p:txBody>
      </p:sp>
    </p:spTree>
    <p:extLst>
      <p:ext uri="{BB962C8B-B14F-4D97-AF65-F5344CB8AC3E}">
        <p14:creationId xmlns:p14="http://schemas.microsoft.com/office/powerpoint/2010/main" val="677227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2192000" cy="68580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35179" y="5947812"/>
            <a:ext cx="10584584"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4894690"/>
            <a:ext cx="10631583" cy="1092061"/>
          </a:xfrm>
        </p:spPr>
        <p:txBody>
          <a:bodyPr anchor="b">
            <a:noAutofit/>
          </a:bodyPr>
          <a:lstStyle>
            <a:lvl1pPr algn="l">
              <a:lnSpc>
                <a:spcPct val="90000"/>
              </a:lnSpc>
              <a:spcBef>
                <a:spcPts val="0"/>
              </a:spcBef>
              <a:defRPr sz="5111"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BC3E6B0E-0ADE-4545-99DE-33F243C9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082" y="3577295"/>
            <a:ext cx="2444399" cy="527222"/>
          </a:xfrm>
          <a:prstGeom prst="rect">
            <a:avLst/>
          </a:prstGeom>
        </p:spPr>
      </p:pic>
    </p:spTree>
    <p:extLst>
      <p:ext uri="{BB962C8B-B14F-4D97-AF65-F5344CB8AC3E}">
        <p14:creationId xmlns:p14="http://schemas.microsoft.com/office/powerpoint/2010/main" val="392285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819363"/>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853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9"/>
            <a:ext cx="12190476" cy="6857143"/>
          </a:xfrm>
          <a:prstGeom prst="rect">
            <a:avLst/>
          </a:prstGeom>
        </p:spPr>
      </p:pic>
      <p:sp>
        <p:nvSpPr>
          <p:cNvPr id="3" name="Rectangle 2"/>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819363"/>
            <a:ext cx="11084560" cy="656590"/>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9616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2192000" cy="68580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4533432" y="4586024"/>
            <a:ext cx="6785763" cy="1526599"/>
          </a:xfrm>
        </p:spPr>
        <p:txBody>
          <a:bodyPr anchor="b"/>
          <a:lstStyle>
            <a:lvl1pPr algn="r">
              <a:defRPr sz="511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6311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762" y="430"/>
            <a:ext cx="12190476" cy="6857143"/>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8"/>
            <a:ext cx="8739784" cy="410369"/>
          </a:xfrm>
        </p:spPr>
        <p:txBody>
          <a:bodyPr anchor="b"/>
          <a:lstStyle>
            <a:lvl1pPr algn="ctr">
              <a:defRPr sz="2222">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3429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55004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ctr">
              <a:defRPr sz="355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6163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V="1">
            <a:off x="0" y="0"/>
            <a:ext cx="12192000" cy="68580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2192000" cy="68580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82947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8452" y="734696"/>
            <a:ext cx="10795101" cy="656590"/>
          </a:xfrm>
        </p:spPr>
        <p:txBody>
          <a:bodyPr/>
          <a:lstStyle>
            <a:lvl1pPr algn="l">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95988" y="2167037"/>
            <a:ext cx="10800026" cy="3793137"/>
          </a:xfrm>
        </p:spPr>
        <p:txBody>
          <a:bodyPr/>
          <a:lstStyle>
            <a:lvl1pPr marL="253994" indent="-253994">
              <a:buClr>
                <a:schemeClr val="bg2"/>
              </a:buClr>
              <a:buSzPct val="100000"/>
              <a:buFont typeface="Arial" panose="020B0604020202020204" pitchFamily="34" charset="0"/>
              <a:buChar char="•"/>
              <a:defRPr sz="2000">
                <a:solidFill>
                  <a:schemeClr val="bg1"/>
                </a:solidFill>
              </a:defRPr>
            </a:lvl1pPr>
            <a:lvl2pPr marL="952480" indent="-317493">
              <a:buClr>
                <a:schemeClr val="bg2"/>
              </a:buClr>
              <a:buSzPct val="100000"/>
              <a:buFont typeface="Arial" panose="020B0604020202020204" pitchFamily="34" charset="0"/>
              <a:buChar char="•"/>
              <a:defRPr sz="1778">
                <a:solidFill>
                  <a:schemeClr val="bg1"/>
                </a:solidFill>
              </a:defRPr>
            </a:lvl2pPr>
            <a:lvl3pPr marL="1527498" indent="-317493">
              <a:buClr>
                <a:schemeClr val="bg2"/>
              </a:buClr>
              <a:buSzPct val="100000"/>
              <a:buFont typeface="Arial" panose="020B0604020202020204" pitchFamily="34" charset="0"/>
              <a:buChar char="•"/>
              <a:defRPr sz="1556">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701308" y="1314816"/>
            <a:ext cx="10789384" cy="583848"/>
          </a:xfrm>
        </p:spPr>
        <p:txBody>
          <a:bodyPr/>
          <a:lstStyle>
            <a:lvl1pPr marL="0" indent="0" algn="l">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07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5789" y="734696"/>
            <a:ext cx="10800422" cy="656590"/>
          </a:xfrm>
        </p:spPr>
        <p:txBody>
          <a:bodyPr/>
          <a:lstStyle>
            <a:lvl1pPr algn="l">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95988" y="1658191"/>
            <a:ext cx="10800026" cy="4301983"/>
          </a:xfrm>
        </p:spPr>
        <p:txBody>
          <a:bodyPr/>
          <a:lstStyle>
            <a:lvl1pPr marL="253994" indent="-253994">
              <a:buClr>
                <a:schemeClr val="bg2"/>
              </a:buClr>
              <a:buSzPct val="100000"/>
              <a:buFont typeface="Arial" panose="020B0604020202020204" pitchFamily="34" charset="0"/>
              <a:buChar char="•"/>
              <a:defRPr sz="2000">
                <a:solidFill>
                  <a:schemeClr val="bg1"/>
                </a:solidFill>
              </a:defRPr>
            </a:lvl1pPr>
            <a:lvl2pPr marL="952480" indent="-317493">
              <a:buClr>
                <a:schemeClr val="bg2"/>
              </a:buClr>
              <a:buSzPct val="100000"/>
              <a:buFont typeface="Arial" panose="020B0604020202020204" pitchFamily="34" charset="0"/>
              <a:buChar char="•"/>
              <a:defRPr sz="1778">
                <a:solidFill>
                  <a:schemeClr val="bg1"/>
                </a:solidFill>
              </a:defRPr>
            </a:lvl2pPr>
            <a:lvl3pPr marL="1527498" indent="-317493">
              <a:buClr>
                <a:schemeClr val="bg2"/>
              </a:buClr>
              <a:buSzPct val="100000"/>
              <a:buFont typeface="Arial" panose="020B0604020202020204" pitchFamily="34" charset="0"/>
              <a:buChar char="•"/>
              <a:defRPr sz="1556">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0510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08"/>
        <p:cNvGrpSpPr/>
        <p:nvPr/>
      </p:nvGrpSpPr>
      <p:grpSpPr>
        <a:xfrm>
          <a:off x="0" y="0"/>
          <a:ext cx="0" cy="0"/>
          <a:chOff x="0" y="0"/>
          <a:chExt cx="0" cy="0"/>
        </a:xfrm>
      </p:grpSpPr>
      <p:sp>
        <p:nvSpPr>
          <p:cNvPr id="109" name="Google Shape;109;p27"/>
          <p:cNvSpPr txBox="1">
            <a:spLocks noGrp="1"/>
          </p:cNvSpPr>
          <p:nvPr>
            <p:ph type="ctrTitle"/>
          </p:nvPr>
        </p:nvSpPr>
        <p:spPr>
          <a:xfrm>
            <a:off x="1524000" y="1122362"/>
            <a:ext cx="9144000" cy="2387600"/>
          </a:xfrm>
          <a:prstGeom prst="rect">
            <a:avLst/>
          </a:prstGeom>
          <a:noFill/>
          <a:ln>
            <a:noFill/>
          </a:ln>
        </p:spPr>
        <p:txBody>
          <a:bodyPr spcFirstLastPara="1" wrap="square" lIns="76200" tIns="38075" rIns="76200" bIns="38075" anchor="b" anchorCtr="0"/>
          <a:lstStyle>
            <a:lvl1pPr marR="0" lvl="0" algn="ctr" rtl="0">
              <a:lnSpc>
                <a:spcPct val="90000"/>
              </a:lnSpc>
              <a:spcBef>
                <a:spcPts val="0"/>
              </a:spcBef>
              <a:spcAft>
                <a:spcPts val="0"/>
              </a:spcAft>
              <a:buClr>
                <a:srgbClr val="000000"/>
              </a:buClr>
              <a:buSzPts val="1200"/>
              <a:buFont typeface="Arial"/>
              <a:buNone/>
              <a:defRPr sz="6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200"/>
              <a:buFont typeface="Arial"/>
              <a:buNone/>
              <a:defRPr sz="36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36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36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36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36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36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36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3600" b="1" i="0" u="none" strike="noStrike" cap="none">
                <a:solidFill>
                  <a:srgbClr val="73B900"/>
                </a:solidFill>
                <a:latin typeface="Arial"/>
                <a:ea typeface="Arial"/>
                <a:cs typeface="Arial"/>
                <a:sym typeface="Arial"/>
              </a:defRPr>
            </a:lvl9pPr>
          </a:lstStyle>
          <a:p>
            <a:endParaRPr/>
          </a:p>
        </p:txBody>
      </p:sp>
      <p:sp>
        <p:nvSpPr>
          <p:cNvPr id="110" name="Google Shape;110;p27"/>
          <p:cNvSpPr txBox="1">
            <a:spLocks noGrp="1"/>
          </p:cNvSpPr>
          <p:nvPr>
            <p:ph type="subTitle" idx="1"/>
          </p:nvPr>
        </p:nvSpPr>
        <p:spPr>
          <a:xfrm>
            <a:off x="1524000" y="3602038"/>
            <a:ext cx="9144000" cy="1655762"/>
          </a:xfrm>
          <a:prstGeom prst="rect">
            <a:avLst/>
          </a:prstGeom>
          <a:noFill/>
          <a:ln>
            <a:noFill/>
          </a:ln>
        </p:spPr>
        <p:txBody>
          <a:bodyPr spcFirstLastPara="1" wrap="square" lIns="76200" tIns="38075" rIns="76200" bIns="38075" anchor="t" anchorCtr="0"/>
          <a:lstStyle>
            <a:lvl1pPr marR="0" lvl="0" algn="ctr" rtl="0">
              <a:lnSpc>
                <a:spcPct val="90000"/>
              </a:lnSpc>
              <a:spcBef>
                <a:spcPts val="1067"/>
              </a:spcBef>
              <a:spcAft>
                <a:spcPts val="0"/>
              </a:spcAft>
              <a:buClr>
                <a:schemeClr val="dk1"/>
              </a:buClr>
              <a:buSzPts val="1800"/>
              <a:buFont typeface="Arial"/>
              <a:buNone/>
              <a:defRPr sz="2400" b="0" i="0" u="none" strike="noStrike" cap="none">
                <a:solidFill>
                  <a:schemeClr val="dk2"/>
                </a:solidFill>
                <a:latin typeface="Trebuchet MS"/>
                <a:ea typeface="Trebuchet MS"/>
                <a:cs typeface="Trebuchet MS"/>
                <a:sym typeface="Trebuchet MS"/>
              </a:defRPr>
            </a:lvl1pPr>
            <a:lvl2pPr marR="0" lvl="1" algn="ctr" rtl="0">
              <a:lnSpc>
                <a:spcPct val="90000"/>
              </a:lnSpc>
              <a:spcBef>
                <a:spcPts val="1067"/>
              </a:spcBef>
              <a:spcAft>
                <a:spcPts val="0"/>
              </a:spcAft>
              <a:buClr>
                <a:schemeClr val="dk1"/>
              </a:buClr>
              <a:buSzPts val="1500"/>
              <a:buFont typeface="Arial"/>
              <a:buNone/>
              <a:defRPr sz="2000" b="0" i="0" u="none" strike="noStrike" cap="none">
                <a:solidFill>
                  <a:schemeClr val="dk2"/>
                </a:solidFill>
                <a:latin typeface="Trebuchet MS"/>
                <a:ea typeface="Trebuchet MS"/>
                <a:cs typeface="Trebuchet MS"/>
                <a:sym typeface="Trebuchet MS"/>
              </a:defRPr>
            </a:lvl2pPr>
            <a:lvl3pPr marR="0" lvl="2" algn="ctr" rtl="0">
              <a:lnSpc>
                <a:spcPct val="90000"/>
              </a:lnSpc>
              <a:spcBef>
                <a:spcPts val="1067"/>
              </a:spcBef>
              <a:spcAft>
                <a:spcPts val="0"/>
              </a:spcAft>
              <a:buClr>
                <a:schemeClr val="dk1"/>
              </a:buClr>
              <a:buSzPts val="1400"/>
              <a:buFont typeface="Arial"/>
              <a:buNone/>
              <a:defRPr sz="1867" b="0" i="0" u="none" strike="noStrike" cap="none">
                <a:solidFill>
                  <a:schemeClr val="dk2"/>
                </a:solidFill>
                <a:latin typeface="Trebuchet MS"/>
                <a:ea typeface="Trebuchet MS"/>
                <a:cs typeface="Trebuchet MS"/>
                <a:sym typeface="Trebuchet MS"/>
              </a:defRPr>
            </a:lvl3pPr>
            <a:lvl4pPr marR="0" lvl="3" algn="ctr" rtl="0">
              <a:lnSpc>
                <a:spcPct val="100000"/>
              </a:lnSpc>
              <a:spcBef>
                <a:spcPts val="1067"/>
              </a:spcBef>
              <a:spcAft>
                <a:spcPts val="0"/>
              </a:spcAft>
              <a:buClr>
                <a:schemeClr val="dk2"/>
              </a:buClr>
              <a:buSzPts val="1200"/>
              <a:buFont typeface="Trebuchet MS"/>
              <a:buNone/>
              <a:defRPr sz="1600" b="0" i="0" u="none" strike="noStrike" cap="none">
                <a:solidFill>
                  <a:schemeClr val="dk2"/>
                </a:solidFill>
                <a:latin typeface="Trebuchet MS"/>
                <a:ea typeface="Trebuchet MS"/>
                <a:cs typeface="Trebuchet MS"/>
                <a:sym typeface="Trebuchet MS"/>
              </a:defRPr>
            </a:lvl4pPr>
            <a:lvl5pPr marR="0" lvl="4" algn="ctr" rtl="0">
              <a:lnSpc>
                <a:spcPct val="100000"/>
              </a:lnSpc>
              <a:spcBef>
                <a:spcPts val="267"/>
              </a:spcBef>
              <a:spcAft>
                <a:spcPts val="0"/>
              </a:spcAft>
              <a:buClr>
                <a:schemeClr val="dk2"/>
              </a:buClr>
              <a:buSzPts val="1200"/>
              <a:buFont typeface="Trebuchet MS"/>
              <a:buNone/>
              <a:defRPr sz="1600" b="0" i="0" u="none" strike="noStrike" cap="none">
                <a:solidFill>
                  <a:schemeClr val="dk2"/>
                </a:solidFill>
                <a:latin typeface="Trebuchet MS"/>
                <a:ea typeface="Trebuchet MS"/>
                <a:cs typeface="Trebuchet MS"/>
                <a:sym typeface="Trebuchet MS"/>
              </a:defRPr>
            </a:lvl5pPr>
            <a:lvl6pPr marR="0" lvl="5" algn="ctr" rtl="0">
              <a:lnSpc>
                <a:spcPct val="100000"/>
              </a:lnSpc>
              <a:spcBef>
                <a:spcPts val="267"/>
              </a:spcBef>
              <a:spcAft>
                <a:spcPts val="0"/>
              </a:spcAft>
              <a:buClr>
                <a:schemeClr val="dk2"/>
              </a:buClr>
              <a:buSzPts val="1200"/>
              <a:buFont typeface="Trebuchet MS"/>
              <a:buNone/>
              <a:defRPr sz="1600" b="0" i="0" u="none" strike="noStrike" cap="none">
                <a:solidFill>
                  <a:schemeClr val="dk2"/>
                </a:solidFill>
                <a:latin typeface="Trebuchet MS"/>
                <a:ea typeface="Trebuchet MS"/>
                <a:cs typeface="Trebuchet MS"/>
                <a:sym typeface="Trebuchet MS"/>
              </a:defRPr>
            </a:lvl6pPr>
            <a:lvl7pPr marR="0" lvl="6" algn="ctr" rtl="0">
              <a:lnSpc>
                <a:spcPct val="100000"/>
              </a:lnSpc>
              <a:spcBef>
                <a:spcPts val="267"/>
              </a:spcBef>
              <a:spcAft>
                <a:spcPts val="0"/>
              </a:spcAft>
              <a:buClr>
                <a:schemeClr val="dk2"/>
              </a:buClr>
              <a:buSzPts val="1200"/>
              <a:buFont typeface="Trebuchet MS"/>
              <a:buNone/>
              <a:defRPr sz="1600" b="0" i="0" u="none" strike="noStrike" cap="none">
                <a:solidFill>
                  <a:schemeClr val="dk2"/>
                </a:solidFill>
                <a:latin typeface="Trebuchet MS"/>
                <a:ea typeface="Trebuchet MS"/>
                <a:cs typeface="Trebuchet MS"/>
                <a:sym typeface="Trebuchet MS"/>
              </a:defRPr>
            </a:lvl7pPr>
            <a:lvl8pPr marR="0" lvl="7" algn="ctr" rtl="0">
              <a:lnSpc>
                <a:spcPct val="100000"/>
              </a:lnSpc>
              <a:spcBef>
                <a:spcPts val="267"/>
              </a:spcBef>
              <a:spcAft>
                <a:spcPts val="0"/>
              </a:spcAft>
              <a:buClr>
                <a:schemeClr val="dk2"/>
              </a:buClr>
              <a:buSzPts val="1200"/>
              <a:buFont typeface="Trebuchet MS"/>
              <a:buNone/>
              <a:defRPr sz="1600" b="0" i="0" u="none" strike="noStrike" cap="none">
                <a:solidFill>
                  <a:schemeClr val="dk2"/>
                </a:solidFill>
                <a:latin typeface="Trebuchet MS"/>
                <a:ea typeface="Trebuchet MS"/>
                <a:cs typeface="Trebuchet MS"/>
                <a:sym typeface="Trebuchet MS"/>
              </a:defRPr>
            </a:lvl8pPr>
            <a:lvl9pPr marR="0" lvl="8" algn="ctr" rtl="0">
              <a:lnSpc>
                <a:spcPct val="100000"/>
              </a:lnSpc>
              <a:spcBef>
                <a:spcPts val="267"/>
              </a:spcBef>
              <a:spcAft>
                <a:spcPts val="0"/>
              </a:spcAft>
              <a:buClr>
                <a:schemeClr val="dk2"/>
              </a:buClr>
              <a:buSzPts val="1200"/>
              <a:buFont typeface="Trebuchet MS"/>
              <a:buNone/>
              <a:defRPr sz="1600" b="0" i="0" u="none" strike="noStrike" cap="none">
                <a:solidFill>
                  <a:schemeClr val="dk2"/>
                </a:solidFill>
                <a:latin typeface="Trebuchet MS"/>
                <a:ea typeface="Trebuchet MS"/>
                <a:cs typeface="Trebuchet MS"/>
                <a:sym typeface="Trebuchet MS"/>
              </a:defRPr>
            </a:lvl9pPr>
          </a:lstStyle>
          <a:p>
            <a:endParaRPr/>
          </a:p>
        </p:txBody>
      </p:sp>
      <p:sp>
        <p:nvSpPr>
          <p:cNvPr id="111" name="Google Shape;111;p27"/>
          <p:cNvSpPr txBox="1">
            <a:spLocks noGrp="1"/>
          </p:cNvSpPr>
          <p:nvPr>
            <p:ph type="dt" idx="10"/>
          </p:nvPr>
        </p:nvSpPr>
        <p:spPr>
          <a:xfrm>
            <a:off x="0" y="0"/>
            <a:ext cx="3333333" cy="3333333"/>
          </a:xfrm>
          <a:prstGeom prst="rect">
            <a:avLst/>
          </a:prstGeom>
          <a:noFill/>
          <a:ln>
            <a:noFill/>
          </a:ln>
        </p:spPr>
        <p:txBody>
          <a:bodyPr spcFirstLastPara="1" wrap="square" lIns="76200" tIns="38075" rIns="76200" bIns="38075" anchor="t" anchorCtr="0"/>
          <a:lstStyle>
            <a:lvl1pPr marR="0" lvl="0"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9pPr>
          </a:lstStyle>
          <a:p>
            <a:endParaRPr/>
          </a:p>
        </p:txBody>
      </p:sp>
      <p:sp>
        <p:nvSpPr>
          <p:cNvPr id="112" name="Google Shape;112;p27"/>
          <p:cNvSpPr txBox="1">
            <a:spLocks noGrp="1"/>
          </p:cNvSpPr>
          <p:nvPr>
            <p:ph type="ftr" idx="11"/>
          </p:nvPr>
        </p:nvSpPr>
        <p:spPr>
          <a:xfrm>
            <a:off x="0" y="0"/>
            <a:ext cx="3333333" cy="3333333"/>
          </a:xfrm>
          <a:prstGeom prst="rect">
            <a:avLst/>
          </a:prstGeom>
          <a:noFill/>
          <a:ln>
            <a:noFill/>
          </a:ln>
        </p:spPr>
        <p:txBody>
          <a:bodyPr spcFirstLastPara="1" wrap="square" lIns="76200" tIns="38075" rIns="76200" bIns="38075" anchor="t" anchorCtr="0"/>
          <a:lstStyle>
            <a:lvl1pPr marR="0" lvl="0"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000" b="0" i="0" u="none" strike="noStrike" cap="none">
                <a:solidFill>
                  <a:schemeClr val="lt1"/>
                </a:solidFill>
                <a:latin typeface="Arial"/>
                <a:ea typeface="Arial"/>
                <a:cs typeface="Arial"/>
                <a:sym typeface="Arial"/>
              </a:defRPr>
            </a:lvl9pPr>
          </a:lstStyle>
          <a:p>
            <a:endParaRPr/>
          </a:p>
        </p:txBody>
      </p:sp>
      <p:sp>
        <p:nvSpPr>
          <p:cNvPr id="113" name="Google Shape;113;p27"/>
          <p:cNvSpPr txBox="1">
            <a:spLocks noGrp="1"/>
          </p:cNvSpPr>
          <p:nvPr>
            <p:ph type="sldNum" idx="12"/>
          </p:nvPr>
        </p:nvSpPr>
        <p:spPr>
          <a:xfrm>
            <a:off x="0" y="0"/>
            <a:ext cx="3333333" cy="3333333"/>
          </a:xfrm>
          <a:prstGeom prst="rect">
            <a:avLst/>
          </a:prstGeom>
          <a:noFill/>
          <a:ln>
            <a:noFill/>
          </a:ln>
        </p:spPr>
        <p:txBody>
          <a:bodyPr spcFirstLastPara="1" wrap="square" lIns="76200" tIns="38075" rIns="76200" bIns="38075" anchor="t" anchorCtr="0">
            <a:noAutofit/>
          </a:bodyPr>
          <a:lstStyle>
            <a:lvl1pPr marL="0" marR="0" lvl="0" indent="0" algn="l" rtl="0">
              <a:lnSpc>
                <a:spcPct val="100000"/>
              </a:lnSpc>
              <a:spcBef>
                <a:spcPts val="0"/>
              </a:spcBef>
              <a:spcAft>
                <a:spcPts val="0"/>
              </a:spcAft>
              <a:buClr>
                <a:srgbClr val="000000"/>
              </a:buClr>
              <a:buSzPts val="1500"/>
              <a:buFont typeface="Arial"/>
              <a:buNone/>
              <a:defRPr sz="20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500"/>
              <a:buFont typeface="Arial"/>
              <a:buNone/>
              <a:defRPr sz="20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500"/>
              <a:buFont typeface="Arial"/>
              <a:buNone/>
              <a:defRPr sz="20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500"/>
              <a:buFont typeface="Arial"/>
              <a:buNone/>
              <a:defRPr sz="20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500"/>
              <a:buFont typeface="Arial"/>
              <a:buNone/>
              <a:defRPr sz="20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500"/>
              <a:buFont typeface="Arial"/>
              <a:buNone/>
              <a:defRPr sz="20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500"/>
              <a:buFont typeface="Arial"/>
              <a:buNone/>
              <a:defRPr sz="20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500"/>
              <a:buFont typeface="Arial"/>
              <a:buNone/>
              <a:defRPr sz="20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500"/>
              <a:buFont typeface="Arial"/>
              <a:buNone/>
              <a:defRPr sz="2000" b="0" i="0" u="none" strike="noStrike" cap="none">
                <a:solidFill>
                  <a:schemeClr val="lt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7667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2192000" cy="68580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328" y="5274691"/>
            <a:ext cx="3840828" cy="828412"/>
          </a:xfrm>
          <a:prstGeom prst="rect">
            <a:avLst/>
          </a:prstGeom>
        </p:spPr>
      </p:pic>
    </p:spTree>
    <p:extLst>
      <p:ext uri="{BB962C8B-B14F-4D97-AF65-F5344CB8AC3E}">
        <p14:creationId xmlns:p14="http://schemas.microsoft.com/office/powerpoint/2010/main" val="14480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30" t="10334" r="447" b="909"/>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 name="Rectangle 4"/>
          <p:cNvSpPr>
            <a:spLocks noGrp="1" noChangeArrowheads="1"/>
          </p:cNvSpPr>
          <p:nvPr userDrawn="1">
            <p:ph type="subTitle" idx="1"/>
          </p:nvPr>
        </p:nvSpPr>
        <p:spPr>
          <a:xfrm>
            <a:off x="578107" y="2439547"/>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1140013"/>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370" y="3234084"/>
            <a:ext cx="1807412" cy="389833"/>
          </a:xfrm>
          <a:prstGeom prst="rect">
            <a:avLst/>
          </a:prstGeom>
        </p:spPr>
      </p:pic>
    </p:spTree>
    <p:extLst>
      <p:ext uri="{BB962C8B-B14F-4D97-AF65-F5344CB8AC3E}">
        <p14:creationId xmlns:p14="http://schemas.microsoft.com/office/powerpoint/2010/main" val="387670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losing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56A7FC-2570-4CF3-B091-7174463B36C1}"/>
              </a:ext>
            </a:extLst>
          </p:cNvPr>
          <p:cNvSpPr/>
          <p:nvPr userDrawn="1"/>
        </p:nvSpPr>
        <p:spPr>
          <a:xfrm>
            <a:off x="0" y="298313"/>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6">
            <a:extLst>
              <a:ext uri="{FF2B5EF4-FFF2-40B4-BE49-F238E27FC236}">
                <a16:creationId xmlns:a16="http://schemas.microsoft.com/office/drawing/2014/main" id="{2275206D-AC28-4228-93DF-D6530A4D3E8E}"/>
              </a:ext>
            </a:extLst>
          </p:cNvPr>
          <p:cNvSpPr>
            <a:spLocks noGrp="1"/>
          </p:cNvSpPr>
          <p:nvPr>
            <p:ph type="title"/>
          </p:nvPr>
        </p:nvSpPr>
        <p:spPr>
          <a:xfrm>
            <a:off x="538480" y="930413"/>
            <a:ext cx="9133840" cy="1097280"/>
          </a:xfrm>
        </p:spPr>
        <p:txBody>
          <a:bodyPr anchor="b"/>
          <a:lstStyle>
            <a:lvl1pPr algn="l">
              <a:defRPr sz="5111">
                <a:solidFill>
                  <a:schemeClr val="tx1"/>
                </a:solidFill>
              </a:defRPr>
            </a:lvl1pPr>
          </a:lstStyle>
          <a:p>
            <a:r>
              <a:rPr lang="en-US" dirty="0"/>
              <a:t>Click to edit Master title style</a:t>
            </a:r>
          </a:p>
        </p:txBody>
      </p:sp>
      <p:sp>
        <p:nvSpPr>
          <p:cNvPr id="4" name="Right Triangle 3">
            <a:extLst>
              <a:ext uri="{FF2B5EF4-FFF2-40B4-BE49-F238E27FC236}">
                <a16:creationId xmlns:a16="http://schemas.microsoft.com/office/drawing/2014/main" id="{905F1A1A-4797-4CF7-A0D7-707DA82D55AB}"/>
              </a:ext>
            </a:extLst>
          </p:cNvPr>
          <p:cNvSpPr/>
          <p:nvPr userDrawn="1"/>
        </p:nvSpPr>
        <p:spPr>
          <a:xfrm flipH="1">
            <a:off x="5349393" y="3021084"/>
            <a:ext cx="6856394" cy="3874463"/>
          </a:xfrm>
          <a:custGeom>
            <a:avLst/>
            <a:gdLst>
              <a:gd name="connsiteX0" fmla="*/ 0 w 6158347"/>
              <a:gd name="connsiteY0" fmla="*/ 3483041 h 3483041"/>
              <a:gd name="connsiteX1" fmla="*/ 0 w 6158347"/>
              <a:gd name="connsiteY1" fmla="*/ 0 h 3483041"/>
              <a:gd name="connsiteX2" fmla="*/ 6158347 w 6158347"/>
              <a:gd name="connsiteY2" fmla="*/ 3483041 h 3483041"/>
              <a:gd name="connsiteX3" fmla="*/ 0 w 6158347"/>
              <a:gd name="connsiteY3" fmla="*/ 3483041 h 3483041"/>
              <a:gd name="connsiteX0" fmla="*/ 7951 w 6166298"/>
              <a:gd name="connsiteY0" fmla="*/ 3483041 h 3483041"/>
              <a:gd name="connsiteX1" fmla="*/ 0 w 6166298"/>
              <a:gd name="connsiteY1" fmla="*/ 0 h 3483041"/>
              <a:gd name="connsiteX2" fmla="*/ 6166298 w 6166298"/>
              <a:gd name="connsiteY2" fmla="*/ 3483041 h 3483041"/>
              <a:gd name="connsiteX3" fmla="*/ 7951 w 6166298"/>
              <a:gd name="connsiteY3" fmla="*/ 3483041 h 3483041"/>
              <a:gd name="connsiteX0" fmla="*/ 481 w 6170755"/>
              <a:gd name="connsiteY0" fmla="*/ 3487017 h 3487017"/>
              <a:gd name="connsiteX1" fmla="*/ 4457 w 6170755"/>
              <a:gd name="connsiteY1" fmla="*/ 0 h 3487017"/>
              <a:gd name="connsiteX2" fmla="*/ 6170755 w 6170755"/>
              <a:gd name="connsiteY2" fmla="*/ 3483041 h 3487017"/>
              <a:gd name="connsiteX3" fmla="*/ 481 w 6170755"/>
              <a:gd name="connsiteY3" fmla="*/ 3487017 h 3487017"/>
            </a:gdLst>
            <a:ahLst/>
            <a:cxnLst>
              <a:cxn ang="0">
                <a:pos x="connsiteX0" y="connsiteY0"/>
              </a:cxn>
              <a:cxn ang="0">
                <a:pos x="connsiteX1" y="connsiteY1"/>
              </a:cxn>
              <a:cxn ang="0">
                <a:pos x="connsiteX2" y="connsiteY2"/>
              </a:cxn>
              <a:cxn ang="0">
                <a:pos x="connsiteX3" y="connsiteY3"/>
              </a:cxn>
            </a:cxnLst>
            <a:rect l="l" t="t" r="r" b="b"/>
            <a:pathLst>
              <a:path w="6170755" h="3487017">
                <a:moveTo>
                  <a:pt x="481" y="3487017"/>
                </a:moveTo>
                <a:cubicBezTo>
                  <a:pt x="-2169" y="2326003"/>
                  <a:pt x="7107" y="1161014"/>
                  <a:pt x="4457" y="0"/>
                </a:cubicBezTo>
                <a:lnTo>
                  <a:pt x="6170755" y="3483041"/>
                </a:lnTo>
                <a:lnTo>
                  <a:pt x="481" y="3487017"/>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82121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01FF95-E2DF-9943-9E4E-88B854B8CBD6}" type="datetimeFigureOut">
              <a:rPr lang="en-US" smtClean="0"/>
              <a:t>6/16/19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7CD009-E8D2-274E-9580-C398B5A23174}" type="slidenum">
              <a:rPr lang="en-US" smtClean="0"/>
              <a:t>‹#›</a:t>
            </a:fld>
            <a:endParaRPr lang="en-US"/>
          </a:p>
        </p:txBody>
      </p:sp>
    </p:spTree>
    <p:extLst>
      <p:ext uri="{BB962C8B-B14F-4D97-AF65-F5344CB8AC3E}">
        <p14:creationId xmlns:p14="http://schemas.microsoft.com/office/powerpoint/2010/main" val="11072856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253997" indent="-253997">
              <a:buClr>
                <a:schemeClr val="bg2"/>
              </a:buClr>
              <a:buSzPct val="100000"/>
              <a:buFont typeface="Arial" panose="020B0604020202020204" pitchFamily="34" charset="0"/>
              <a:buChar char="•"/>
              <a:defRPr sz="2222">
                <a:solidFill>
                  <a:schemeClr val="bg1"/>
                </a:solidFill>
              </a:defRPr>
            </a:lvl1pPr>
            <a:lvl2pPr marL="952490" indent="-317497">
              <a:buClr>
                <a:schemeClr val="bg2"/>
              </a:buClr>
              <a:buSzPct val="100000"/>
              <a:buFont typeface="Arial" panose="020B0604020202020204" pitchFamily="34" charset="0"/>
              <a:buChar char="•"/>
              <a:defRPr sz="2000">
                <a:solidFill>
                  <a:schemeClr val="bg1"/>
                </a:solidFill>
              </a:defRPr>
            </a:lvl2pPr>
            <a:lvl3pPr marL="1527513" indent="-317497">
              <a:buClr>
                <a:schemeClr val="bg2"/>
              </a:buClr>
              <a:buSzPct val="100000"/>
              <a:buFont typeface="Arial" panose="020B0604020202020204" pitchFamily="34" charset="0"/>
              <a:buChar char="•"/>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4F59862E-F6C2-9F46-9206-1E8EF96C23C6}"/>
              </a:ext>
            </a:extLst>
          </p:cNvPr>
          <p:cNvSpPr>
            <a:spLocks noGrp="1"/>
          </p:cNvSpPr>
          <p:nvPr>
            <p:ph type="sldNum" sz="quarter" idx="12"/>
          </p:nvPr>
        </p:nvSpPr>
        <p:spPr>
          <a:xfrm>
            <a:off x="8610600" y="6356350"/>
            <a:ext cx="2743200" cy="365125"/>
          </a:xfrm>
        </p:spPr>
        <p:txBody>
          <a:bodyPr/>
          <a:lstStyle/>
          <a:p>
            <a:fld id="{8BA5855B-00BF-894A-A8AE-5BFA28FAD4A2}" type="slidenum">
              <a:rPr lang="en-US" smtClean="0"/>
              <a:t>‹#›</a:t>
            </a:fld>
            <a:endParaRPr lang="en-US"/>
          </a:p>
        </p:txBody>
      </p:sp>
    </p:spTree>
    <p:extLst>
      <p:ext uri="{BB962C8B-B14F-4D97-AF65-F5344CB8AC3E}">
        <p14:creationId xmlns:p14="http://schemas.microsoft.com/office/powerpoint/2010/main" val="418505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819363"/>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000">
                <a:solidFill>
                  <a:schemeClr val="bg1"/>
                </a:solidFill>
              </a:defRPr>
            </a:lvl1pPr>
            <a:lvl2pPr marL="634994" indent="0">
              <a:buClr>
                <a:schemeClr val="bg2"/>
              </a:buClr>
              <a:buSzPct val="100000"/>
              <a:buFontTx/>
              <a:buNone/>
              <a:defRPr sz="1778">
                <a:solidFill>
                  <a:schemeClr val="bg1"/>
                </a:solidFill>
              </a:defRPr>
            </a:lvl2pPr>
            <a:lvl3pPr marL="1210016" indent="0">
              <a:buClr>
                <a:schemeClr val="bg2"/>
              </a:buClr>
              <a:buSzPct val="100000"/>
              <a:buFontTx/>
              <a:buNone/>
              <a:defRPr sz="1556">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6" name="Text Placeholder 4">
            <a:extLst>
              <a:ext uri="{FF2B5EF4-FFF2-40B4-BE49-F238E27FC236}">
                <a16:creationId xmlns:a16="http://schemas.microsoft.com/office/drawing/2014/main" id="{EC3E9A07-2ABD-284F-8DEF-3E12ED91A784}"/>
              </a:ext>
            </a:extLst>
          </p:cNvPr>
          <p:cNvSpPr>
            <a:spLocks noGrp="1"/>
          </p:cNvSpPr>
          <p:nvPr>
            <p:ph type="body" sz="quarter" idx="10"/>
          </p:nvPr>
        </p:nvSpPr>
        <p:spPr>
          <a:xfrm>
            <a:off x="553720" y="161440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6743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819363"/>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62" indent="-255762">
              <a:buClr>
                <a:schemeClr val="bg2"/>
              </a:buClr>
              <a:buSzPct val="75000"/>
              <a:buFontTx/>
              <a:buBlip>
                <a:blip r:embed="rId2"/>
              </a:buBlip>
              <a:defRPr sz="2000">
                <a:solidFill>
                  <a:schemeClr val="bg1"/>
                </a:solidFill>
              </a:defRPr>
            </a:lvl1pPr>
            <a:lvl2pPr marL="888991" indent="-253997">
              <a:buClr>
                <a:schemeClr val="bg2"/>
              </a:buClr>
              <a:buSzPct val="75000"/>
              <a:buFontTx/>
              <a:buBlip>
                <a:blip r:embed="rId2"/>
              </a:buBlip>
              <a:defRPr sz="1778">
                <a:solidFill>
                  <a:schemeClr val="bg1"/>
                </a:solidFill>
              </a:defRPr>
            </a:lvl2pPr>
            <a:lvl3pPr marL="1398750" indent="-188735">
              <a:buClr>
                <a:schemeClr val="bg2"/>
              </a:buClr>
              <a:buSzPct val="75000"/>
              <a:buFontTx/>
              <a:buBlip>
                <a:blip r:embed="rId2"/>
              </a:buBlip>
              <a:defRPr sz="1556">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6" name="Text Placeholder 4">
            <a:extLst>
              <a:ext uri="{FF2B5EF4-FFF2-40B4-BE49-F238E27FC236}">
                <a16:creationId xmlns:a16="http://schemas.microsoft.com/office/drawing/2014/main" id="{1DC6B3F5-9024-E247-89F2-00F49CBF5C8F}"/>
              </a:ext>
            </a:extLst>
          </p:cNvPr>
          <p:cNvSpPr>
            <a:spLocks noGrp="1"/>
          </p:cNvSpPr>
          <p:nvPr>
            <p:ph type="body" sz="quarter" idx="10"/>
          </p:nvPr>
        </p:nvSpPr>
        <p:spPr>
          <a:xfrm>
            <a:off x="553720" y="161440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474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819363"/>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000">
                <a:solidFill>
                  <a:schemeClr val="bg1"/>
                </a:solidFill>
              </a:defRPr>
            </a:lvl1pPr>
            <a:lvl2pPr marL="634994" indent="0">
              <a:buClr>
                <a:schemeClr val="bg2"/>
              </a:buClr>
              <a:buSzPct val="100000"/>
              <a:buFontTx/>
              <a:buNone/>
              <a:defRPr sz="1778">
                <a:solidFill>
                  <a:schemeClr val="bg1"/>
                </a:solidFill>
              </a:defRPr>
            </a:lvl2pPr>
            <a:lvl3pPr marL="1210016" indent="0">
              <a:buClr>
                <a:schemeClr val="bg2"/>
              </a:buClr>
              <a:buSzPct val="100000"/>
              <a:buFontTx/>
              <a:buNone/>
              <a:defRPr sz="1556">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6" name="Text Placeholder 4">
            <a:extLst>
              <a:ext uri="{FF2B5EF4-FFF2-40B4-BE49-F238E27FC236}">
                <a16:creationId xmlns:a16="http://schemas.microsoft.com/office/drawing/2014/main" id="{6079CA0E-719D-C44E-92D1-D6B6C3C45803}"/>
              </a:ext>
            </a:extLst>
          </p:cNvPr>
          <p:cNvSpPr>
            <a:spLocks noGrp="1"/>
          </p:cNvSpPr>
          <p:nvPr>
            <p:ph type="body" sz="quarter" idx="10"/>
          </p:nvPr>
        </p:nvSpPr>
        <p:spPr>
          <a:xfrm>
            <a:off x="553720" y="161440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295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819363"/>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000">
                <a:solidFill>
                  <a:schemeClr val="bg1"/>
                </a:solidFill>
              </a:defRPr>
            </a:lvl1pPr>
            <a:lvl2pPr marL="634994" indent="0">
              <a:buClr>
                <a:schemeClr val="bg2"/>
              </a:buClr>
              <a:buSzPct val="100000"/>
              <a:buFontTx/>
              <a:buNone/>
              <a:defRPr sz="1778">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61440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0964548" y="6477644"/>
            <a:ext cx="1227452" cy="3803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6906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4125" y="2563448"/>
            <a:ext cx="4658712" cy="3646183"/>
          </a:xfrm>
        </p:spPr>
        <p:txBody>
          <a:bodyPr/>
          <a:lstStyle>
            <a:lvl1pPr marL="0" indent="0">
              <a:spcBef>
                <a:spcPts val="556"/>
              </a:spcBef>
              <a:spcAft>
                <a:spcPts val="556"/>
              </a:spcAft>
              <a:buClr>
                <a:schemeClr val="bg2"/>
              </a:buClr>
              <a:buSzPct val="100000"/>
              <a:buFontTx/>
              <a:buNone/>
              <a:defRPr sz="1778">
                <a:solidFill>
                  <a:schemeClr val="bg1"/>
                </a:solidFill>
              </a:defRPr>
            </a:lvl1pPr>
            <a:lvl2pPr marL="634994" indent="0">
              <a:spcBef>
                <a:spcPts val="556"/>
              </a:spcBef>
              <a:spcAft>
                <a:spcPts val="556"/>
              </a:spcAft>
              <a:buClr>
                <a:schemeClr val="bg2"/>
              </a:buClr>
              <a:buSzPct val="100000"/>
              <a:buFontTx/>
              <a:buNone/>
              <a:defRPr sz="1556">
                <a:solidFill>
                  <a:schemeClr val="bg1"/>
                </a:solidFill>
              </a:defRPr>
            </a:lvl2pPr>
            <a:lvl3pPr marL="1210016" indent="0">
              <a:spcBef>
                <a:spcPts val="556"/>
              </a:spcBef>
              <a:spcAft>
                <a:spcPts val="556"/>
              </a:spcAft>
              <a:buClr>
                <a:schemeClr val="bg2"/>
              </a:buClr>
              <a:buSzPct val="100000"/>
              <a:buFontTx/>
              <a:buNone/>
              <a:defRPr sz="1556">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0706680" y="6333240"/>
            <a:ext cx="1485320" cy="524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ext Placeholder 4">
            <a:extLst>
              <a:ext uri="{FF2B5EF4-FFF2-40B4-BE49-F238E27FC236}">
                <a16:creationId xmlns:a16="http://schemas.microsoft.com/office/drawing/2014/main" id="{7151D089-A1C4-C246-9FA5-3AED7B4E0B35}"/>
              </a:ext>
            </a:extLst>
          </p:cNvPr>
          <p:cNvSpPr>
            <a:spLocks noGrp="1"/>
          </p:cNvSpPr>
          <p:nvPr>
            <p:ph type="body" sz="quarter" idx="11"/>
          </p:nvPr>
        </p:nvSpPr>
        <p:spPr>
          <a:xfrm>
            <a:off x="1010921" y="1727776"/>
            <a:ext cx="4694762"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8" name="Content Placeholder 2">
            <a:extLst>
              <a:ext uri="{FF2B5EF4-FFF2-40B4-BE49-F238E27FC236}">
                <a16:creationId xmlns:a16="http://schemas.microsoft.com/office/drawing/2014/main" id="{4DABABFF-6DAB-8542-AB0C-58A4506C5949}"/>
              </a:ext>
            </a:extLst>
          </p:cNvPr>
          <p:cNvSpPr>
            <a:spLocks noGrp="1"/>
          </p:cNvSpPr>
          <p:nvPr>
            <p:ph idx="12"/>
          </p:nvPr>
        </p:nvSpPr>
        <p:spPr>
          <a:xfrm>
            <a:off x="6313696" y="2563448"/>
            <a:ext cx="4658712" cy="3646183"/>
          </a:xfrm>
        </p:spPr>
        <p:txBody>
          <a:bodyPr/>
          <a:lstStyle>
            <a:lvl1pPr marL="0" indent="0">
              <a:spcBef>
                <a:spcPts val="556"/>
              </a:spcBef>
              <a:spcAft>
                <a:spcPts val="556"/>
              </a:spcAft>
              <a:buClr>
                <a:schemeClr val="bg2"/>
              </a:buClr>
              <a:buSzPct val="100000"/>
              <a:buFontTx/>
              <a:buNone/>
              <a:defRPr sz="1778">
                <a:solidFill>
                  <a:schemeClr val="bg1"/>
                </a:solidFill>
              </a:defRPr>
            </a:lvl1pPr>
            <a:lvl2pPr marL="634994" indent="0">
              <a:spcBef>
                <a:spcPts val="556"/>
              </a:spcBef>
              <a:spcAft>
                <a:spcPts val="556"/>
              </a:spcAft>
              <a:buClr>
                <a:schemeClr val="bg2"/>
              </a:buClr>
              <a:buSzPct val="100000"/>
              <a:buFontTx/>
              <a:buNone/>
              <a:defRPr sz="1556">
                <a:solidFill>
                  <a:schemeClr val="bg1"/>
                </a:solidFill>
              </a:defRPr>
            </a:lvl2pPr>
            <a:lvl3pPr marL="1210016" indent="0">
              <a:spcBef>
                <a:spcPts val="556"/>
              </a:spcBef>
              <a:spcAft>
                <a:spcPts val="556"/>
              </a:spcAft>
              <a:buClr>
                <a:schemeClr val="bg2"/>
              </a:buClr>
              <a:buSzPct val="100000"/>
              <a:buFontTx/>
              <a:buNone/>
              <a:defRPr sz="1556">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775BCCF1-8337-4342-BECC-16D5CEFC21D9}"/>
              </a:ext>
            </a:extLst>
          </p:cNvPr>
          <p:cNvSpPr>
            <a:spLocks noGrp="1"/>
          </p:cNvSpPr>
          <p:nvPr>
            <p:ph type="body" sz="quarter" idx="13"/>
          </p:nvPr>
        </p:nvSpPr>
        <p:spPr>
          <a:xfrm>
            <a:off x="6290492" y="1727776"/>
            <a:ext cx="4694762"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10" name="Title 1">
            <a:extLst>
              <a:ext uri="{FF2B5EF4-FFF2-40B4-BE49-F238E27FC236}">
                <a16:creationId xmlns:a16="http://schemas.microsoft.com/office/drawing/2014/main" id="{F1EC0643-3415-C04D-9677-B8ECB724EF4A}"/>
              </a:ext>
            </a:extLst>
          </p:cNvPr>
          <p:cNvSpPr>
            <a:spLocks noGrp="1"/>
          </p:cNvSpPr>
          <p:nvPr>
            <p:ph type="title"/>
          </p:nvPr>
        </p:nvSpPr>
        <p:spPr>
          <a:xfrm>
            <a:off x="553720" y="819363"/>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1357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ith Photograph">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4125" y="1727776"/>
            <a:ext cx="4658712" cy="4481855"/>
          </a:xfrm>
        </p:spPr>
        <p:txBody>
          <a:bodyPr/>
          <a:lstStyle>
            <a:lvl1pPr marL="0" indent="0">
              <a:spcBef>
                <a:spcPts val="556"/>
              </a:spcBef>
              <a:spcAft>
                <a:spcPts val="556"/>
              </a:spcAft>
              <a:buClr>
                <a:schemeClr val="bg2"/>
              </a:buClr>
              <a:buSzPct val="100000"/>
              <a:buFontTx/>
              <a:buNone/>
              <a:defRPr sz="1778">
                <a:solidFill>
                  <a:schemeClr val="bg1"/>
                </a:solidFill>
              </a:defRPr>
            </a:lvl1pPr>
            <a:lvl2pPr marL="634994" indent="0">
              <a:spcBef>
                <a:spcPts val="556"/>
              </a:spcBef>
              <a:spcAft>
                <a:spcPts val="556"/>
              </a:spcAft>
              <a:buClr>
                <a:schemeClr val="bg2"/>
              </a:buClr>
              <a:buSzPct val="100000"/>
              <a:buFontTx/>
              <a:buNone/>
              <a:defRPr sz="1556">
                <a:solidFill>
                  <a:schemeClr val="bg1"/>
                </a:solidFill>
              </a:defRPr>
            </a:lvl2pPr>
            <a:lvl3pPr marL="1210016" indent="0">
              <a:spcBef>
                <a:spcPts val="556"/>
              </a:spcBef>
              <a:spcAft>
                <a:spcPts val="556"/>
              </a:spcAft>
              <a:buClr>
                <a:schemeClr val="bg2"/>
              </a:buClr>
              <a:buSzPct val="100000"/>
              <a:buFontTx/>
              <a:buNone/>
              <a:defRPr sz="1556">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0706680" y="6333240"/>
            <a:ext cx="1485320" cy="524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Content Placeholder 2">
            <a:extLst>
              <a:ext uri="{FF2B5EF4-FFF2-40B4-BE49-F238E27FC236}">
                <a16:creationId xmlns:a16="http://schemas.microsoft.com/office/drawing/2014/main" id="{4DABABFF-6DAB-8542-AB0C-58A4506C5949}"/>
              </a:ext>
            </a:extLst>
          </p:cNvPr>
          <p:cNvSpPr>
            <a:spLocks noGrp="1"/>
          </p:cNvSpPr>
          <p:nvPr>
            <p:ph idx="12"/>
          </p:nvPr>
        </p:nvSpPr>
        <p:spPr>
          <a:xfrm>
            <a:off x="6313696" y="1727776"/>
            <a:ext cx="4658712" cy="4481855"/>
          </a:xfrm>
        </p:spPr>
        <p:txBody>
          <a:bodyPr/>
          <a:lstStyle>
            <a:lvl1pPr marL="0" indent="0">
              <a:spcBef>
                <a:spcPts val="556"/>
              </a:spcBef>
              <a:spcAft>
                <a:spcPts val="556"/>
              </a:spcAft>
              <a:buClr>
                <a:schemeClr val="bg2"/>
              </a:buClr>
              <a:buSzPct val="100000"/>
              <a:buFontTx/>
              <a:buNone/>
              <a:defRPr sz="1778">
                <a:solidFill>
                  <a:schemeClr val="bg1"/>
                </a:solidFill>
              </a:defRPr>
            </a:lvl1pPr>
            <a:lvl2pPr marL="634994" indent="0">
              <a:spcBef>
                <a:spcPts val="556"/>
              </a:spcBef>
              <a:spcAft>
                <a:spcPts val="556"/>
              </a:spcAft>
              <a:buClr>
                <a:schemeClr val="bg2"/>
              </a:buClr>
              <a:buSzPct val="100000"/>
              <a:buFontTx/>
              <a:buNone/>
              <a:defRPr sz="1556">
                <a:solidFill>
                  <a:schemeClr val="bg1"/>
                </a:solidFill>
              </a:defRPr>
            </a:lvl2pPr>
            <a:lvl3pPr marL="1210016" indent="0">
              <a:spcBef>
                <a:spcPts val="556"/>
              </a:spcBef>
              <a:spcAft>
                <a:spcPts val="556"/>
              </a:spcAft>
              <a:buClr>
                <a:schemeClr val="bg2"/>
              </a:buClr>
              <a:buSzPct val="100000"/>
              <a:buFontTx/>
              <a:buNone/>
              <a:defRPr sz="1556">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10" name="Title 1">
            <a:extLst>
              <a:ext uri="{FF2B5EF4-FFF2-40B4-BE49-F238E27FC236}">
                <a16:creationId xmlns:a16="http://schemas.microsoft.com/office/drawing/2014/main" id="{F1EC0643-3415-C04D-9677-B8ECB724EF4A}"/>
              </a:ext>
            </a:extLst>
          </p:cNvPr>
          <p:cNvSpPr>
            <a:spLocks noGrp="1"/>
          </p:cNvSpPr>
          <p:nvPr>
            <p:ph type="title"/>
          </p:nvPr>
        </p:nvSpPr>
        <p:spPr>
          <a:xfrm>
            <a:off x="553720" y="819363"/>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5242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1" y="1"/>
            <a:ext cx="3982174" cy="68579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982174" y="-1"/>
            <a:ext cx="0" cy="68580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0979" y="2646452"/>
            <a:ext cx="3000216" cy="1565099"/>
          </a:xfrm>
        </p:spPr>
        <p:txBody>
          <a:bodyPr anchor="ctr"/>
          <a:lstStyle>
            <a:lvl1pPr algn="ctr">
              <a:defRPr sz="4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0857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810814"/>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32406" y="6508756"/>
            <a:ext cx="356697" cy="153888"/>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78" kern="1200" smtClean="0">
                <a:solidFill>
                  <a:schemeClr val="accent5"/>
                </a:solidFill>
                <a:latin typeface="Trebuchet MS" panose="020B0603020202020204" pitchFamily="34" charset="0"/>
                <a:ea typeface="MS PGothic" pitchFamily="34" charset="-128"/>
                <a:cs typeface="+mn-cs"/>
              </a:rPr>
              <a:pPr algn="r"/>
              <a:t>‹#›</a:t>
            </a:fld>
            <a:r>
              <a:rPr lang="en-US" sz="1000" cap="none" baseline="0" dirty="0">
                <a:solidFill>
                  <a:schemeClr val="accent5"/>
                </a:solidFill>
              </a:rPr>
              <a:t> </a:t>
            </a:r>
            <a:endParaRPr lang="en-US" sz="1000" cap="none" dirty="0">
              <a:solidFill>
                <a:schemeClr val="accent5"/>
              </a:solidFill>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5"/>
          <a:stretch>
            <a:fillRect/>
          </a:stretch>
        </p:blipFill>
        <p:spPr>
          <a:xfrm>
            <a:off x="11431433" y="6460818"/>
            <a:ext cx="528763" cy="264382"/>
          </a:xfrm>
          <a:prstGeom prst="rect">
            <a:avLst/>
          </a:prstGeom>
        </p:spPr>
      </p:pic>
    </p:spTree>
    <p:extLst>
      <p:ext uri="{BB962C8B-B14F-4D97-AF65-F5344CB8AC3E}">
        <p14:creationId xmlns:p14="http://schemas.microsoft.com/office/powerpoint/2010/main" val="907153678"/>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1"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556"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image" Target="../media/image23.jpe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tiff"/><Relationship Id="rId7" Type="http://schemas.openxmlformats.org/officeDocument/2006/relationships/diagramQuickStyle" Target="../diagrams/quickStyle2.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tiff"/><Relationship Id="rId9" Type="http://schemas.microsoft.com/office/2007/relationships/diagramDrawing" Target="../diagrams/drawing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2.emf"/><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notesSlide" Target="../notesSlides/notesSlide22.xml"/><Relationship Id="rId7" Type="http://schemas.openxmlformats.org/officeDocument/2006/relationships/image" Target="../media/image54.png"/><Relationship Id="rId12" Type="http://schemas.openxmlformats.org/officeDocument/2006/relationships/image" Target="../media/image57.png"/><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53.png"/><Relationship Id="rId11" Type="http://schemas.microsoft.com/office/2007/relationships/hdphoto" Target="../media/hdphoto3.wdp"/><Relationship Id="rId5" Type="http://schemas.openxmlformats.org/officeDocument/2006/relationships/image" Target="../media/image52.emf"/><Relationship Id="rId15" Type="http://schemas.openxmlformats.org/officeDocument/2006/relationships/image" Target="../media/image60.png"/><Relationship Id="rId10" Type="http://schemas.openxmlformats.org/officeDocument/2006/relationships/image" Target="../media/image56.png"/><Relationship Id="rId4" Type="http://schemas.openxmlformats.org/officeDocument/2006/relationships/oleObject" Target="../embeddings/oleObject1.bin"/><Relationship Id="rId9" Type="http://schemas.microsoft.com/office/2007/relationships/hdphoto" Target="../media/hdphoto2.wdp"/><Relationship Id="rId1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4.png"/><Relationship Id="rId3" Type="http://schemas.openxmlformats.org/officeDocument/2006/relationships/notesSlide" Target="../notesSlides/notesSlide23.xml"/><Relationship Id="rId7" Type="http://schemas.microsoft.com/office/2007/relationships/hdphoto" Target="../media/hdphoto2.wdp"/><Relationship Id="rId12" Type="http://schemas.openxmlformats.org/officeDocument/2006/relationships/image" Target="../media/image63.png"/><Relationship Id="rId17" Type="http://schemas.openxmlformats.org/officeDocument/2006/relationships/image" Target="../media/image68.emf"/><Relationship Id="rId2" Type="http://schemas.openxmlformats.org/officeDocument/2006/relationships/slideLayout" Target="../slideLayouts/slideLayout10.xml"/><Relationship Id="rId16" Type="http://schemas.openxmlformats.org/officeDocument/2006/relationships/image" Target="../media/image67.png"/><Relationship Id="rId1" Type="http://schemas.openxmlformats.org/officeDocument/2006/relationships/vmlDrawing" Target="../drawings/vmlDrawing2.vml"/><Relationship Id="rId6" Type="http://schemas.openxmlformats.org/officeDocument/2006/relationships/image" Target="../media/image55.png"/><Relationship Id="rId11" Type="http://schemas.openxmlformats.org/officeDocument/2006/relationships/image" Target="../media/image62.emf"/><Relationship Id="rId5" Type="http://schemas.openxmlformats.org/officeDocument/2006/relationships/image" Target="../media/image61.emf"/><Relationship Id="rId15" Type="http://schemas.openxmlformats.org/officeDocument/2006/relationships/image" Target="../media/image66.emf"/><Relationship Id="rId10" Type="http://schemas.openxmlformats.org/officeDocument/2006/relationships/oleObject" Target="../embeddings/oleObject3.bin"/><Relationship Id="rId4" Type="http://schemas.openxmlformats.org/officeDocument/2006/relationships/oleObject" Target="../embeddings/oleObject2.bin"/><Relationship Id="rId9" Type="http://schemas.microsoft.com/office/2007/relationships/hdphoto" Target="../media/hdphoto3.wdp"/><Relationship Id="rId1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8.xml"/><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86.png"/><Relationship Id="rId2" Type="http://schemas.openxmlformats.org/officeDocument/2006/relationships/slideLayout" Target="../slideLayouts/slideLayout17.xml"/><Relationship Id="rId1" Type="http://schemas.openxmlformats.org/officeDocument/2006/relationships/tags" Target="../tags/tag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xml"/><Relationship Id="rId1" Type="http://schemas.openxmlformats.org/officeDocument/2006/relationships/tags" Target="../tags/tag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notesSlide" Target="../notesSlides/notesSlide31.xml"/><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1.png"/><Relationship Id="rId2" Type="http://schemas.openxmlformats.org/officeDocument/2006/relationships/slideLayout" Target="../slideLayouts/slideLayout17.xml"/><Relationship Id="rId16" Type="http://schemas.openxmlformats.org/officeDocument/2006/relationships/image" Target="../media/image77.png"/><Relationship Id="rId1" Type="http://schemas.openxmlformats.org/officeDocument/2006/relationships/tags" Target="../tags/tag5.xml"/><Relationship Id="rId6" Type="http://schemas.openxmlformats.org/officeDocument/2006/relationships/image" Target="../media/image92.png"/><Relationship Id="rId11" Type="http://schemas.openxmlformats.org/officeDocument/2006/relationships/image" Target="../media/image92.emf"/><Relationship Id="rId5" Type="http://schemas.openxmlformats.org/officeDocument/2006/relationships/image" Target="../media/image91.png"/><Relationship Id="rId15" Type="http://schemas.openxmlformats.org/officeDocument/2006/relationships/image" Target="../media/image76.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93.emf"/></Relationships>
</file>

<file path=ppt/slides/_rels/slide32.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95.emf"/></Relationships>
</file>

<file path=ppt/slides/_rels/slide33.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4.jpeg"/><Relationship Id="rId7" Type="http://schemas.openxmlformats.org/officeDocument/2006/relationships/image" Target="../media/image102.emf"/><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101.emf"/><Relationship Id="rId5" Type="http://schemas.openxmlformats.org/officeDocument/2006/relationships/image" Target="../media/image100.png"/><Relationship Id="rId10" Type="http://schemas.openxmlformats.org/officeDocument/2006/relationships/image" Target="../media/image97.png"/><Relationship Id="rId4" Type="http://schemas.openxmlformats.org/officeDocument/2006/relationships/image" Target="../media/image98.jpeg"/><Relationship Id="rId9"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08.png"/><Relationship Id="rId12" Type="http://schemas.openxmlformats.org/officeDocument/2006/relationships/image" Target="../media/image122.png"/><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image" Target="../media/image117.png"/><Relationship Id="rId11" Type="http://schemas.openxmlformats.org/officeDocument/2006/relationships/image" Target="../media/image109.png"/><Relationship Id="rId5" Type="http://schemas.openxmlformats.org/officeDocument/2006/relationships/image" Target="../media/image107.png"/><Relationship Id="rId10" Type="http://schemas.openxmlformats.org/officeDocument/2006/relationships/image" Target="../media/image120.png"/><Relationship Id="rId4" Type="http://schemas.openxmlformats.org/officeDocument/2006/relationships/image" Target="../media/image115.png"/><Relationship Id="rId9"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12.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notesSlide" Target="../notesSlides/notesSlide39.xml"/><Relationship Id="rId16" Type="http://schemas.openxmlformats.org/officeDocument/2006/relationships/image" Target="../media/image136.png"/><Relationship Id="rId20" Type="http://schemas.openxmlformats.org/officeDocument/2006/relationships/image" Target="../media/image140.png"/><Relationship Id="rId1" Type="http://schemas.openxmlformats.org/officeDocument/2006/relationships/slideLayout" Target="../slideLayouts/slideLayout2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10.png"/><Relationship Id="rId15" Type="http://schemas.openxmlformats.org/officeDocument/2006/relationships/image" Target="../media/image135.png"/><Relationship Id="rId10" Type="http://schemas.openxmlformats.org/officeDocument/2006/relationships/image" Target="../media/image130.png"/><Relationship Id="rId19" Type="http://schemas.openxmlformats.org/officeDocument/2006/relationships/image" Target="../media/image113.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11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118.png"/></Relationships>
</file>

<file path=ppt/slides/_rels/slide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image" Target="../media/image85.png"/><Relationship Id="rId5" Type="http://schemas.openxmlformats.org/officeDocument/2006/relationships/image" Target="../media/image126.gif"/><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13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50.png"/><Relationship Id="rId3" Type="http://schemas.openxmlformats.org/officeDocument/2006/relationships/notesSlide" Target="../notesSlides/notesSlide46.xml"/><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4.png"/><Relationship Id="rId2" Type="http://schemas.openxmlformats.org/officeDocument/2006/relationships/slideLayout" Target="../slideLayouts/slideLayout17.xml"/><Relationship Id="rId16" Type="http://schemas.openxmlformats.org/officeDocument/2006/relationships/image" Target="../media/image153.png"/><Relationship Id="rId1" Type="http://schemas.openxmlformats.org/officeDocument/2006/relationships/tags" Target="../tags/tag8.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52.png"/><Relationship Id="rId10" Type="http://schemas.openxmlformats.org/officeDocument/2006/relationships/image" Target="../media/image146.png"/><Relationship Id="rId4" Type="http://schemas.openxmlformats.org/officeDocument/2006/relationships/image" Target="../media/image139.png"/><Relationship Id="rId9" Type="http://schemas.openxmlformats.org/officeDocument/2006/relationships/image" Target="../media/image145.png"/><Relationship Id="rId14" Type="http://schemas.openxmlformats.org/officeDocument/2006/relationships/image" Target="../media/image151.png"/></Relationships>
</file>

<file path=ppt/slides/_rels/slide4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47.xml"/><Relationship Id="rId7" Type="http://schemas.openxmlformats.org/officeDocument/2006/relationships/image" Target="../media/image158.png"/><Relationship Id="rId2" Type="http://schemas.openxmlformats.org/officeDocument/2006/relationships/slideLayout" Target="../slideLayouts/slideLayout23.xml"/><Relationship Id="rId1" Type="http://schemas.openxmlformats.org/officeDocument/2006/relationships/tags" Target="../tags/tag9.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3.xml"/><Relationship Id="rId1" Type="http://schemas.openxmlformats.org/officeDocument/2006/relationships/tags" Target="../tags/tag10.xml"/><Relationship Id="rId5" Type="http://schemas.openxmlformats.org/officeDocument/2006/relationships/image" Target="../media/image163.emf"/><Relationship Id="rId4" Type="http://schemas.openxmlformats.org/officeDocument/2006/relationships/image" Target="../media/image1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6" Type="http://schemas.openxmlformats.org/officeDocument/2006/relationships/image" Target="../media/image164.png"/><Relationship Id="rId5" Type="http://schemas.openxmlformats.org/officeDocument/2006/relationships/notesSlide" Target="../notesSlides/notesSlide49.xml"/><Relationship Id="rId4"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ags" Target="../tags/tag12.xml"/><Relationship Id="rId6" Type="http://schemas.openxmlformats.org/officeDocument/2006/relationships/image" Target="../media/image165.png"/><Relationship Id="rId5" Type="http://schemas.openxmlformats.org/officeDocument/2006/relationships/notesSlide" Target="../notesSlides/notesSlide50.xml"/><Relationship Id="rId4"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67.gif"/></Relationships>
</file>

<file path=ppt/slides/_rels/slide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70.tiff"/><Relationship Id="rId4" Type="http://schemas.openxmlformats.org/officeDocument/2006/relationships/image" Target="../media/image169.tiff"/></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5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178.png"/><Relationship Id="rId4" Type="http://schemas.openxmlformats.org/officeDocument/2006/relationships/image" Target="../media/image177.png"/></Relationships>
</file>

<file path=ppt/slides/_rels/slide6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p:txBody>
          <a:bodyPr/>
          <a:lstStyle/>
          <a:p>
            <a:r>
              <a:rPr lang="en-US" dirty="0"/>
              <a:t>Sifei Liu, </a:t>
            </a:r>
            <a:r>
              <a:rPr lang="en-US" altLang="zh-Hans" dirty="0"/>
              <a:t>June</a:t>
            </a:r>
            <a:r>
              <a:rPr lang="en-US" dirty="0"/>
              <a:t>, 2019</a:t>
            </a:r>
          </a:p>
        </p:txBody>
      </p:sp>
      <p:sp>
        <p:nvSpPr>
          <p:cNvPr id="5" name="Title 10"/>
          <p:cNvSpPr>
            <a:spLocks noGrp="1"/>
          </p:cNvSpPr>
          <p:nvPr>
            <p:ph type="title"/>
          </p:nvPr>
        </p:nvSpPr>
        <p:spPr>
          <a:xfrm>
            <a:off x="535179" y="645459"/>
            <a:ext cx="8853520" cy="2206542"/>
          </a:xfrm>
        </p:spPr>
        <p:txBody>
          <a:bodyPr/>
          <a:lstStyle/>
          <a:p>
            <a:r>
              <a:rPr lang="en-US" sz="4444" dirty="0"/>
              <a:t>Learnable Spatial propagation Networks</a:t>
            </a:r>
          </a:p>
        </p:txBody>
      </p:sp>
    </p:spTree>
    <p:extLst>
      <p:ext uri="{BB962C8B-B14F-4D97-AF65-F5344CB8AC3E}">
        <p14:creationId xmlns:p14="http://schemas.microsoft.com/office/powerpoint/2010/main" val="152077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4D1B6-8DE5-C049-BEDC-2E9740F1FC64}"/>
              </a:ext>
            </a:extLst>
          </p:cNvPr>
          <p:cNvSpPr>
            <a:spLocks noGrp="1"/>
          </p:cNvSpPr>
          <p:nvPr>
            <p:ph type="title"/>
          </p:nvPr>
        </p:nvSpPr>
        <p:spPr/>
        <p:txBody>
          <a:bodyPr/>
          <a:lstStyle/>
          <a:p>
            <a:r>
              <a:rPr lang="en-US" dirty="0"/>
              <a:t>Low-Level Vision Problems</a:t>
            </a:r>
          </a:p>
        </p:txBody>
      </p:sp>
      <p:sp>
        <p:nvSpPr>
          <p:cNvPr id="5" name="Text Placeholder 4">
            <a:extLst>
              <a:ext uri="{FF2B5EF4-FFF2-40B4-BE49-F238E27FC236}">
                <a16:creationId xmlns:a16="http://schemas.microsoft.com/office/drawing/2014/main" id="{7FD6600D-8ACB-F142-B81A-033380666994}"/>
              </a:ext>
            </a:extLst>
          </p:cNvPr>
          <p:cNvSpPr>
            <a:spLocks noGrp="1"/>
          </p:cNvSpPr>
          <p:nvPr>
            <p:ph type="body" sz="quarter" idx="10"/>
          </p:nvPr>
        </p:nvSpPr>
        <p:spPr/>
        <p:txBody>
          <a:bodyPr/>
          <a:lstStyle/>
          <a:p>
            <a:r>
              <a:rPr lang="en-US" dirty="0"/>
              <a:t>Edge-preserving filter</a:t>
            </a:r>
          </a:p>
        </p:txBody>
      </p:sp>
      <p:pic>
        <p:nvPicPr>
          <p:cNvPr id="9" name="Picture 2" descr="K:\Dropbox\vision\paper\2016\ECCV\eccv16_rnn_filter\figs\intro\rgf_03.png">
            <a:extLst>
              <a:ext uri="{FF2B5EF4-FFF2-40B4-BE49-F238E27FC236}">
                <a16:creationId xmlns:a16="http://schemas.microsoft.com/office/drawing/2014/main" id="{7DA648CE-4179-6141-B34D-1C133F08B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372" y="2423299"/>
            <a:ext cx="4747183" cy="34060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K:\Dropbox\vision\paper\2016\ECCV\eccv16_rnn_filter\figs\intro\rtv_s_03.png">
            <a:extLst>
              <a:ext uri="{FF2B5EF4-FFF2-40B4-BE49-F238E27FC236}">
                <a16:creationId xmlns:a16="http://schemas.microsoft.com/office/drawing/2014/main" id="{6DFC9E66-D0A2-164B-B649-4B8237FF4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718" y="2420987"/>
            <a:ext cx="4754265" cy="340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4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4D1B6-8DE5-C049-BEDC-2E9740F1FC64}"/>
              </a:ext>
            </a:extLst>
          </p:cNvPr>
          <p:cNvSpPr>
            <a:spLocks noGrp="1"/>
          </p:cNvSpPr>
          <p:nvPr>
            <p:ph type="title"/>
          </p:nvPr>
        </p:nvSpPr>
        <p:spPr/>
        <p:txBody>
          <a:bodyPr/>
          <a:lstStyle/>
          <a:p>
            <a:r>
              <a:rPr lang="en-US" dirty="0"/>
              <a:t>Low-Level Vision Problems</a:t>
            </a:r>
          </a:p>
        </p:txBody>
      </p:sp>
      <p:sp>
        <p:nvSpPr>
          <p:cNvPr id="5" name="Text Placeholder 4">
            <a:extLst>
              <a:ext uri="{FF2B5EF4-FFF2-40B4-BE49-F238E27FC236}">
                <a16:creationId xmlns:a16="http://schemas.microsoft.com/office/drawing/2014/main" id="{7FD6600D-8ACB-F142-B81A-033380666994}"/>
              </a:ext>
            </a:extLst>
          </p:cNvPr>
          <p:cNvSpPr>
            <a:spLocks noGrp="1"/>
          </p:cNvSpPr>
          <p:nvPr>
            <p:ph type="body" sz="quarter" idx="10"/>
          </p:nvPr>
        </p:nvSpPr>
        <p:spPr/>
        <p:txBody>
          <a:bodyPr/>
          <a:lstStyle/>
          <a:p>
            <a:r>
              <a:rPr lang="en-US" dirty="0"/>
              <a:t>Enhancement filter</a:t>
            </a:r>
          </a:p>
        </p:txBody>
      </p:sp>
      <p:pic>
        <p:nvPicPr>
          <p:cNvPr id="6" name="Picture 2" descr="L:\Dropbox\vision\paper\2016\ECCV\eccv16_rnn_filter\fig_supp\shock\org_0006.png">
            <a:extLst>
              <a:ext uri="{FF2B5EF4-FFF2-40B4-BE49-F238E27FC236}">
                <a16:creationId xmlns:a16="http://schemas.microsoft.com/office/drawing/2014/main" id="{28ABBC50-DB7B-034D-BE71-8EBE086815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419147" y="2420987"/>
            <a:ext cx="4421631" cy="34083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L:\Dropbox\vision\paper\2016\ECCV\eccv16_rnn_filter\fig_supp\shock\gt_0006.png">
            <a:extLst>
              <a:ext uri="{FF2B5EF4-FFF2-40B4-BE49-F238E27FC236}">
                <a16:creationId xmlns:a16="http://schemas.microsoft.com/office/drawing/2014/main" id="{E295B7A9-0E6A-A648-B596-C5704FF59A71}"/>
              </a:ext>
            </a:extLst>
          </p:cNvPr>
          <p:cNvPicPr>
            <a:picLocks noChangeAspect="1" noChangeArrowheads="1"/>
          </p:cNvPicPr>
          <p:nvPr/>
        </p:nvPicPr>
        <p:blipFill>
          <a:blip r:embed="rId5">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303495" y="2420987"/>
            <a:ext cx="4421631" cy="340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88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K:\Dropbox\vision\paper\2016\ECCV\eccv16_rnn_filter\figs\intro\noise_02.png">
            <a:extLst>
              <a:ext uri="{FF2B5EF4-FFF2-40B4-BE49-F238E27FC236}">
                <a16:creationId xmlns:a16="http://schemas.microsoft.com/office/drawing/2014/main" id="{32C7BFE4-EA24-894F-9523-B244DB8BB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124" y="2336706"/>
            <a:ext cx="4873150" cy="34926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1D4D1B6-8DE5-C049-BEDC-2E9740F1FC64}"/>
              </a:ext>
            </a:extLst>
          </p:cNvPr>
          <p:cNvSpPr>
            <a:spLocks noGrp="1"/>
          </p:cNvSpPr>
          <p:nvPr>
            <p:ph type="title"/>
          </p:nvPr>
        </p:nvSpPr>
        <p:spPr/>
        <p:txBody>
          <a:bodyPr/>
          <a:lstStyle/>
          <a:p>
            <a:r>
              <a:rPr lang="en-US" dirty="0"/>
              <a:t>Low-Level Vision Problems</a:t>
            </a:r>
          </a:p>
        </p:txBody>
      </p:sp>
      <p:sp>
        <p:nvSpPr>
          <p:cNvPr id="5" name="Text Placeholder 4">
            <a:extLst>
              <a:ext uri="{FF2B5EF4-FFF2-40B4-BE49-F238E27FC236}">
                <a16:creationId xmlns:a16="http://schemas.microsoft.com/office/drawing/2014/main" id="{7FD6600D-8ACB-F142-B81A-033380666994}"/>
              </a:ext>
            </a:extLst>
          </p:cNvPr>
          <p:cNvSpPr>
            <a:spLocks noGrp="1"/>
          </p:cNvSpPr>
          <p:nvPr>
            <p:ph type="body" sz="quarter" idx="10"/>
          </p:nvPr>
        </p:nvSpPr>
        <p:spPr/>
        <p:txBody>
          <a:bodyPr/>
          <a:lstStyle/>
          <a:p>
            <a:r>
              <a:rPr lang="en-US" dirty="0"/>
              <a:t>Image denoising</a:t>
            </a:r>
          </a:p>
        </p:txBody>
      </p:sp>
      <p:pic>
        <p:nvPicPr>
          <p:cNvPr id="10" name="Picture 3" descr="K:\Dropbox\vision\paper\2016\ECCV\eccv16_rnn_filter\figs\intro\denoise_02.png">
            <a:extLst>
              <a:ext uri="{FF2B5EF4-FFF2-40B4-BE49-F238E27FC236}">
                <a16:creationId xmlns:a16="http://schemas.microsoft.com/office/drawing/2014/main" id="{CCAF9C89-768F-8449-A4F7-B06FC1F3A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444" y="2336559"/>
            <a:ext cx="4873356" cy="349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31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K:\Dropbox\vision\paper\2016\ECCV\eccv16_rnn_filter\figs\intro\inprand_restore.png">
            <a:extLst>
              <a:ext uri="{FF2B5EF4-FFF2-40B4-BE49-F238E27FC236}">
                <a16:creationId xmlns:a16="http://schemas.microsoft.com/office/drawing/2014/main" id="{BA36C6A6-4861-B940-971C-F7F12224A6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0718" y="2420987"/>
            <a:ext cx="4754265" cy="34111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Dropbox\vision\paper\2016\ECCV\eccv16_rnn_filter\figs\intro\inprand_cur.png">
            <a:extLst>
              <a:ext uri="{FF2B5EF4-FFF2-40B4-BE49-F238E27FC236}">
                <a16:creationId xmlns:a16="http://schemas.microsoft.com/office/drawing/2014/main" id="{2A6BA598-C677-104F-93AD-26BC55B3B2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6373" y="2420987"/>
            <a:ext cx="4755554" cy="340834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1D4D1B6-8DE5-C049-BEDC-2E9740F1FC64}"/>
              </a:ext>
            </a:extLst>
          </p:cNvPr>
          <p:cNvSpPr>
            <a:spLocks noGrp="1"/>
          </p:cNvSpPr>
          <p:nvPr>
            <p:ph type="title"/>
          </p:nvPr>
        </p:nvSpPr>
        <p:spPr/>
        <p:txBody>
          <a:bodyPr/>
          <a:lstStyle/>
          <a:p>
            <a:r>
              <a:rPr lang="en-US" dirty="0"/>
              <a:t>Low-Level Vision Problems</a:t>
            </a:r>
          </a:p>
        </p:txBody>
      </p:sp>
      <p:sp>
        <p:nvSpPr>
          <p:cNvPr id="5" name="Text Placeholder 4">
            <a:extLst>
              <a:ext uri="{FF2B5EF4-FFF2-40B4-BE49-F238E27FC236}">
                <a16:creationId xmlns:a16="http://schemas.microsoft.com/office/drawing/2014/main" id="{7FD6600D-8ACB-F142-B81A-033380666994}"/>
              </a:ext>
            </a:extLst>
          </p:cNvPr>
          <p:cNvSpPr>
            <a:spLocks noGrp="1"/>
          </p:cNvSpPr>
          <p:nvPr>
            <p:ph type="body" sz="quarter" idx="10"/>
          </p:nvPr>
        </p:nvSpPr>
        <p:spPr/>
        <p:txBody>
          <a:bodyPr/>
          <a:lstStyle/>
          <a:p>
            <a:r>
              <a:rPr lang="en-US" dirty="0"/>
              <a:t>Image inpainting</a:t>
            </a:r>
          </a:p>
        </p:txBody>
      </p:sp>
    </p:spTree>
    <p:extLst>
      <p:ext uri="{BB962C8B-B14F-4D97-AF65-F5344CB8AC3E}">
        <p14:creationId xmlns:p14="http://schemas.microsoft.com/office/powerpoint/2010/main" val="33701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K:\Dropbox\vision\paper\2016\ECCV\eccv16_rnn_filter\figs\intro\color_restore.png">
            <a:extLst>
              <a:ext uri="{FF2B5EF4-FFF2-40B4-BE49-F238E27FC236}">
                <a16:creationId xmlns:a16="http://schemas.microsoft.com/office/drawing/2014/main" id="{7F043AD2-8306-A44E-AE6A-7547116D8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718" y="2457450"/>
            <a:ext cx="4754265" cy="34111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K:\Dropbox\vision\paper\2016\ECCV\eccv16_rnn_filter\figs\intro\color_gray.png">
            <a:extLst>
              <a:ext uri="{FF2B5EF4-FFF2-40B4-BE49-F238E27FC236}">
                <a16:creationId xmlns:a16="http://schemas.microsoft.com/office/drawing/2014/main" id="{742B583E-8599-9C4E-BC43-4FF614ABA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373" y="2447925"/>
            <a:ext cx="4702683" cy="338140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1D4D1B6-8DE5-C049-BEDC-2E9740F1FC64}"/>
              </a:ext>
            </a:extLst>
          </p:cNvPr>
          <p:cNvSpPr>
            <a:spLocks noGrp="1"/>
          </p:cNvSpPr>
          <p:nvPr>
            <p:ph type="title"/>
          </p:nvPr>
        </p:nvSpPr>
        <p:spPr/>
        <p:txBody>
          <a:bodyPr/>
          <a:lstStyle/>
          <a:p>
            <a:r>
              <a:rPr lang="en-US" dirty="0"/>
              <a:t>Low-Level Vision Problems</a:t>
            </a:r>
          </a:p>
        </p:txBody>
      </p:sp>
      <p:sp>
        <p:nvSpPr>
          <p:cNvPr id="5" name="Text Placeholder 4">
            <a:extLst>
              <a:ext uri="{FF2B5EF4-FFF2-40B4-BE49-F238E27FC236}">
                <a16:creationId xmlns:a16="http://schemas.microsoft.com/office/drawing/2014/main" id="{7FD6600D-8ACB-F142-B81A-033380666994}"/>
              </a:ext>
            </a:extLst>
          </p:cNvPr>
          <p:cNvSpPr>
            <a:spLocks noGrp="1"/>
          </p:cNvSpPr>
          <p:nvPr>
            <p:ph type="body" sz="quarter" idx="10"/>
          </p:nvPr>
        </p:nvSpPr>
        <p:spPr/>
        <p:txBody>
          <a:bodyPr/>
          <a:lstStyle/>
          <a:p>
            <a:r>
              <a:rPr lang="en-US" dirty="0"/>
              <a:t>Color interpolation</a:t>
            </a:r>
          </a:p>
        </p:txBody>
      </p:sp>
    </p:spTree>
    <p:extLst>
      <p:ext uri="{BB962C8B-B14F-4D97-AF65-F5344CB8AC3E}">
        <p14:creationId xmlns:p14="http://schemas.microsoft.com/office/powerpoint/2010/main" val="92013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4D1B6-8DE5-C049-BEDC-2E9740F1FC64}"/>
              </a:ext>
            </a:extLst>
          </p:cNvPr>
          <p:cNvSpPr>
            <a:spLocks noGrp="1"/>
          </p:cNvSpPr>
          <p:nvPr>
            <p:ph type="title"/>
          </p:nvPr>
        </p:nvSpPr>
        <p:spPr/>
        <p:txBody>
          <a:bodyPr/>
          <a:lstStyle/>
          <a:p>
            <a:r>
              <a:rPr lang="en-US" dirty="0"/>
              <a:t>Low-Level Vision Problems</a:t>
            </a:r>
          </a:p>
        </p:txBody>
      </p:sp>
      <p:pic>
        <p:nvPicPr>
          <p:cNvPr id="6" name="Picture 2" descr="L:\Dropbox\vision\paper\2016\ECCV\eccv16_rnn_filter\figs\intro\rgf_03.png">
            <a:extLst>
              <a:ext uri="{FF2B5EF4-FFF2-40B4-BE49-F238E27FC236}">
                <a16:creationId xmlns:a16="http://schemas.microsoft.com/office/drawing/2014/main" id="{07DC638F-F003-2543-8C83-BF5FD60941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1" y="1739902"/>
            <a:ext cx="1845735" cy="13843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L:\Dropbox\vision\paper\2016\ECCV\eccv16_rnn_filter\figs\intro\rtv_s_03.png">
            <a:extLst>
              <a:ext uri="{FF2B5EF4-FFF2-40B4-BE49-F238E27FC236}">
                <a16:creationId xmlns:a16="http://schemas.microsoft.com/office/drawing/2014/main" id="{198CD7E3-59E9-2C45-ABE4-A5C92B8206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1201" y="1739902"/>
            <a:ext cx="1845735" cy="13843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Dropbox\vision\paper\2016\ECCV\eccv16_rnn_filter\figs\intro\noise_02.png">
            <a:extLst>
              <a:ext uri="{FF2B5EF4-FFF2-40B4-BE49-F238E27FC236}">
                <a16:creationId xmlns:a16="http://schemas.microsoft.com/office/drawing/2014/main" id="{171BD1E7-40D8-D94B-BF24-08941273A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1" y="1739902"/>
            <a:ext cx="1844299" cy="1384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L:\Dropbox\vision\paper\2016\ECCV\eccv16_rnn_filter\figs\intro\denoise_02.png">
            <a:extLst>
              <a:ext uri="{FF2B5EF4-FFF2-40B4-BE49-F238E27FC236}">
                <a16:creationId xmlns:a16="http://schemas.microsoft.com/office/drawing/2014/main" id="{0E3DD49A-8242-934D-B29F-3299B1C3B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1" y="1739902"/>
            <a:ext cx="1845735" cy="13843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L:\Dropbox\vision\paper\2016\ECCV\eccv16_rnn_filter\figs\intro\inprand_cur.png">
            <a:extLst>
              <a:ext uri="{FF2B5EF4-FFF2-40B4-BE49-F238E27FC236}">
                <a16:creationId xmlns:a16="http://schemas.microsoft.com/office/drawing/2014/main" id="{77FF4A8F-F1DD-2148-8155-A264D9B7E1D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49838" y="1739898"/>
            <a:ext cx="1845735" cy="13843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L:\Dropbox\vision\paper\2016\ECCV\eccv16_rnn_filter\figs\intro\inprand_restore.png">
            <a:extLst>
              <a:ext uri="{FF2B5EF4-FFF2-40B4-BE49-F238E27FC236}">
                <a16:creationId xmlns:a16="http://schemas.microsoft.com/office/drawing/2014/main" id="{BC77E18B-814C-C647-9CE1-4C3C52F937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8400" y="1739898"/>
            <a:ext cx="1847172"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L:\Dropbox\vision\paper\2016\ECCV\eccv16_rnn_filter\figs\intro\color_gray.png">
            <a:extLst>
              <a:ext uri="{FF2B5EF4-FFF2-40B4-BE49-F238E27FC236}">
                <a16:creationId xmlns:a16="http://schemas.microsoft.com/office/drawing/2014/main" id="{969A25AE-8829-0143-9049-88170F7939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5066" y="1739898"/>
            <a:ext cx="1845735"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descr="L:\Dropbox\vision\paper\2016\ECCV\eccv16_rnn_filter\figs\intro\color_restore.png">
            <a:extLst>
              <a:ext uri="{FF2B5EF4-FFF2-40B4-BE49-F238E27FC236}">
                <a16:creationId xmlns:a16="http://schemas.microsoft.com/office/drawing/2014/main" id="{0C2A5C6D-5B3D-914B-BE1F-87771B9001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5065" y="1739899"/>
            <a:ext cx="1845735"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4" descr="图片包含 人员, 室内, 戴着&#10;&#10;已生成高可信度的说明">
            <a:extLst>
              <a:ext uri="{FF2B5EF4-FFF2-40B4-BE49-F238E27FC236}">
                <a16:creationId xmlns:a16="http://schemas.microsoft.com/office/drawing/2014/main" id="{169C7148-C1A5-3545-951D-F0BB17F1A0E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14801" y="3544094"/>
            <a:ext cx="1962037" cy="1962037"/>
          </a:xfrm>
          <a:prstGeom prst="rect">
            <a:avLst/>
          </a:prstGeom>
        </p:spPr>
      </p:pic>
      <p:pic>
        <p:nvPicPr>
          <p:cNvPr id="17" name="图片 11" descr="图片包含 事情, 物体&#10;&#10;已生成高可信度的说明">
            <a:extLst>
              <a:ext uri="{FF2B5EF4-FFF2-40B4-BE49-F238E27FC236}">
                <a16:creationId xmlns:a16="http://schemas.microsoft.com/office/drawing/2014/main" id="{7150FFB1-0447-2649-8C74-2EFC7069A1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33525" y="3544099"/>
            <a:ext cx="1961742" cy="1962042"/>
          </a:xfrm>
          <a:prstGeom prst="rect">
            <a:avLst/>
          </a:prstGeom>
        </p:spPr>
      </p:pic>
      <p:pic>
        <p:nvPicPr>
          <p:cNvPr id="18" name="图片 19">
            <a:extLst>
              <a:ext uri="{FF2B5EF4-FFF2-40B4-BE49-F238E27FC236}">
                <a16:creationId xmlns:a16="http://schemas.microsoft.com/office/drawing/2014/main" id="{28A506EC-3B20-B04A-9AE0-7FB2059622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33525" y="3544094"/>
            <a:ext cx="1962047" cy="1962047"/>
          </a:xfrm>
          <a:prstGeom prst="rect">
            <a:avLst/>
          </a:prstGeom>
        </p:spPr>
      </p:pic>
    </p:spTree>
    <p:extLst>
      <p:ext uri="{BB962C8B-B14F-4D97-AF65-F5344CB8AC3E}">
        <p14:creationId xmlns:p14="http://schemas.microsoft.com/office/powerpoint/2010/main" val="251641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par>
                                <p:cTn id="11" presetID="21" presetClass="entr" presetSubtype="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2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heel(1)">
                                      <p:cBhvr>
                                        <p:cTn id="2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F38909C-52D7-1542-A8E3-D167A15D5B5A}"/>
              </a:ext>
            </a:extLst>
          </p:cNvPr>
          <p:cNvSpPr>
            <a:spLocks noGrp="1"/>
          </p:cNvSpPr>
          <p:nvPr>
            <p:ph type="title"/>
          </p:nvPr>
        </p:nvSpPr>
        <p:spPr>
          <a:xfrm>
            <a:off x="490979" y="2646452"/>
            <a:ext cx="3000216" cy="1565099"/>
          </a:xfrm>
        </p:spPr>
        <p:txBody>
          <a:bodyPr/>
          <a:lstStyle/>
          <a:p>
            <a:r>
              <a:rPr lang="en-US" dirty="0"/>
              <a:t>Learnable Digital filter?</a:t>
            </a:r>
          </a:p>
        </p:txBody>
      </p:sp>
      <p:grpSp>
        <p:nvGrpSpPr>
          <p:cNvPr id="2" name="Group 1">
            <a:extLst>
              <a:ext uri="{FF2B5EF4-FFF2-40B4-BE49-F238E27FC236}">
                <a16:creationId xmlns:a16="http://schemas.microsoft.com/office/drawing/2014/main" id="{7809AD79-CAFA-2645-8691-5DADB89518AC}"/>
              </a:ext>
            </a:extLst>
          </p:cNvPr>
          <p:cNvGrpSpPr/>
          <p:nvPr/>
        </p:nvGrpSpPr>
        <p:grpSpPr>
          <a:xfrm>
            <a:off x="5504340" y="696675"/>
            <a:ext cx="5602276" cy="2464528"/>
            <a:chOff x="1590261" y="2079427"/>
            <a:chExt cx="8854503" cy="3895233"/>
          </a:xfrm>
        </p:grpSpPr>
        <p:sp>
          <p:nvSpPr>
            <p:cNvPr id="15" name="Right Arrow 14">
              <a:extLst>
                <a:ext uri="{FF2B5EF4-FFF2-40B4-BE49-F238E27FC236}">
                  <a16:creationId xmlns:a16="http://schemas.microsoft.com/office/drawing/2014/main" id="{E45F0450-5002-A744-870E-7577859D1650}"/>
                </a:ext>
              </a:extLst>
            </p:cNvPr>
            <p:cNvSpPr/>
            <p:nvPr/>
          </p:nvSpPr>
          <p:spPr>
            <a:xfrm>
              <a:off x="4960678" y="2934567"/>
              <a:ext cx="2377440" cy="40922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9" name="Picture 8">
              <a:extLst>
                <a:ext uri="{FF2B5EF4-FFF2-40B4-BE49-F238E27FC236}">
                  <a16:creationId xmlns:a16="http://schemas.microsoft.com/office/drawing/2014/main" id="{AED5D2DD-9DD3-1F47-BB52-EE1DD83F5060}"/>
                </a:ext>
              </a:extLst>
            </p:cNvPr>
            <p:cNvPicPr>
              <a:picLocks noChangeAspect="1"/>
            </p:cNvPicPr>
            <p:nvPr/>
          </p:nvPicPr>
          <p:blipFill>
            <a:blip r:embed="rId3"/>
            <a:stretch>
              <a:fillRect/>
            </a:stretch>
          </p:blipFill>
          <p:spPr>
            <a:xfrm>
              <a:off x="7338118" y="2079427"/>
              <a:ext cx="3106646" cy="2073686"/>
            </a:xfrm>
            <a:prstGeom prst="rect">
              <a:avLst/>
            </a:prstGeom>
          </p:spPr>
        </p:pic>
        <p:pic>
          <p:nvPicPr>
            <p:cNvPr id="11" name="Picture 10">
              <a:extLst>
                <a:ext uri="{FF2B5EF4-FFF2-40B4-BE49-F238E27FC236}">
                  <a16:creationId xmlns:a16="http://schemas.microsoft.com/office/drawing/2014/main" id="{0FA5271D-16B8-8140-AA77-373C38ECD649}"/>
                </a:ext>
              </a:extLst>
            </p:cNvPr>
            <p:cNvPicPr>
              <a:picLocks noChangeAspect="1"/>
            </p:cNvPicPr>
            <p:nvPr/>
          </p:nvPicPr>
          <p:blipFill>
            <a:blip r:embed="rId4"/>
            <a:stretch>
              <a:fillRect/>
            </a:stretch>
          </p:blipFill>
          <p:spPr>
            <a:xfrm>
              <a:off x="1590261" y="2079427"/>
              <a:ext cx="3106646" cy="2073686"/>
            </a:xfrm>
            <a:prstGeom prst="rect">
              <a:avLst/>
            </a:prstGeom>
          </p:spPr>
        </p:pic>
        <p:sp>
          <p:nvSpPr>
            <p:cNvPr id="12" name="Rounded Rectangle 11">
              <a:extLst>
                <a:ext uri="{FF2B5EF4-FFF2-40B4-BE49-F238E27FC236}">
                  <a16:creationId xmlns:a16="http://schemas.microsoft.com/office/drawing/2014/main" id="{EBA59240-B466-4846-BE46-C29586AB06A7}"/>
                </a:ext>
              </a:extLst>
            </p:cNvPr>
            <p:cNvSpPr/>
            <p:nvPr/>
          </p:nvSpPr>
          <p:spPr>
            <a:xfrm>
              <a:off x="5462546" y="2798859"/>
              <a:ext cx="1248355" cy="612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a:t>
              </a:r>
            </a:p>
          </p:txBody>
        </p:sp>
        <p:sp>
          <p:nvSpPr>
            <p:cNvPr id="17" name="Trapezoid 16">
              <a:extLst>
                <a:ext uri="{FF2B5EF4-FFF2-40B4-BE49-F238E27FC236}">
                  <a16:creationId xmlns:a16="http://schemas.microsoft.com/office/drawing/2014/main" id="{9ED55EE5-2A23-8146-B2F2-611D8D01A115}"/>
                </a:ext>
              </a:extLst>
            </p:cNvPr>
            <p:cNvSpPr/>
            <p:nvPr/>
          </p:nvSpPr>
          <p:spPr>
            <a:xfrm>
              <a:off x="5689075" y="5241326"/>
              <a:ext cx="813849" cy="733334"/>
            </a:xfrm>
            <a:prstGeom prst="trapezoi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Trapezoid 17">
              <a:extLst>
                <a:ext uri="{FF2B5EF4-FFF2-40B4-BE49-F238E27FC236}">
                  <a16:creationId xmlns:a16="http://schemas.microsoft.com/office/drawing/2014/main" id="{2D176474-F827-CA4C-9580-817F8E1DD8E7}"/>
                </a:ext>
              </a:extLst>
            </p:cNvPr>
            <p:cNvSpPr/>
            <p:nvPr/>
          </p:nvSpPr>
          <p:spPr>
            <a:xfrm rot="10800000">
              <a:off x="5679798" y="4503056"/>
              <a:ext cx="813849" cy="733334"/>
            </a:xfrm>
            <a:prstGeom prst="trapezoi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Up Arrow 24">
              <a:extLst>
                <a:ext uri="{FF2B5EF4-FFF2-40B4-BE49-F238E27FC236}">
                  <a16:creationId xmlns:a16="http://schemas.microsoft.com/office/drawing/2014/main" id="{32A66DC5-C60A-794C-BB8C-0C367782A89B}"/>
                </a:ext>
              </a:extLst>
            </p:cNvPr>
            <p:cNvSpPr/>
            <p:nvPr/>
          </p:nvSpPr>
          <p:spPr>
            <a:xfrm>
              <a:off x="5867400" y="3423634"/>
              <a:ext cx="457200" cy="960169"/>
            </a:xfrm>
            <a:prstGeom prst="up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C0F458AA-DE48-A34F-9D3A-185BCB281BF0}"/>
                </a:ext>
              </a:extLst>
            </p:cNvPr>
            <p:cNvSpPr txBox="1"/>
            <p:nvPr/>
          </p:nvSpPr>
          <p:spPr>
            <a:xfrm>
              <a:off x="5194686" y="3838526"/>
              <a:ext cx="1802628" cy="342944"/>
            </a:xfrm>
            <a:prstGeom prst="rect">
              <a:avLst/>
            </a:prstGeom>
            <a:solidFill>
              <a:srgbClr val="FF9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900" dirty="0">
                  <a:solidFill>
                    <a:schemeClr val="bg1"/>
                  </a:solidFill>
                  <a:latin typeface="Trebuchet MS" panose="020B0603020202020204" pitchFamily="34" charset="0"/>
                </a:rPr>
                <a:t>filter coefficients</a:t>
              </a:r>
            </a:p>
          </p:txBody>
        </p:sp>
        <p:cxnSp>
          <p:nvCxnSpPr>
            <p:cNvPr id="27" name="Curved Connector 26">
              <a:extLst>
                <a:ext uri="{FF2B5EF4-FFF2-40B4-BE49-F238E27FC236}">
                  <a16:creationId xmlns:a16="http://schemas.microsoft.com/office/drawing/2014/main" id="{98D5CF9D-B1BD-2F43-9A51-250078A9FF5E}"/>
                </a:ext>
              </a:extLst>
            </p:cNvPr>
            <p:cNvCxnSpPr>
              <a:stCxn id="11" idx="2"/>
              <a:endCxn id="17" idx="2"/>
            </p:cNvCxnSpPr>
            <p:nvPr/>
          </p:nvCxnSpPr>
          <p:spPr>
            <a:xfrm rot="16200000" flipH="1">
              <a:off x="3709019" y="3587678"/>
              <a:ext cx="1821547" cy="2952416"/>
            </a:xfrm>
            <a:prstGeom prst="curvedConnector3">
              <a:avLst>
                <a:gd name="adj1" fmla="val 11255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 name="Diagram 2">
            <a:extLst>
              <a:ext uri="{FF2B5EF4-FFF2-40B4-BE49-F238E27FC236}">
                <a16:creationId xmlns:a16="http://schemas.microsoft.com/office/drawing/2014/main" id="{02E86BAF-C4CE-F142-A124-7E8D1AD75E87}"/>
              </a:ext>
            </a:extLst>
          </p:cNvPr>
          <p:cNvGraphicFramePr/>
          <p:nvPr/>
        </p:nvGraphicFramePr>
        <p:xfrm>
          <a:off x="4709018" y="3673265"/>
          <a:ext cx="7002965" cy="25825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ounded Rectangle 4">
            <a:extLst>
              <a:ext uri="{FF2B5EF4-FFF2-40B4-BE49-F238E27FC236}">
                <a16:creationId xmlns:a16="http://schemas.microsoft.com/office/drawing/2014/main" id="{FE23FC4A-23C5-4C4D-AAAA-EF2367159C7C}"/>
              </a:ext>
            </a:extLst>
          </p:cNvPr>
          <p:cNvSpPr/>
          <p:nvPr/>
        </p:nvSpPr>
        <p:spPr>
          <a:xfrm>
            <a:off x="8474373" y="3691206"/>
            <a:ext cx="3212210" cy="2551638"/>
          </a:xfrm>
          <a:prstGeom prst="roundRect">
            <a:avLst/>
          </a:prstGeom>
          <a:solidFill>
            <a:schemeClr val="tx2">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580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5EF9D-E9E1-FE4E-9CFF-04A32B182865}"/>
              </a:ext>
            </a:extLst>
          </p:cNvPr>
          <p:cNvSpPr>
            <a:spLocks noGrp="1"/>
          </p:cNvSpPr>
          <p:nvPr>
            <p:ph type="title"/>
          </p:nvPr>
        </p:nvSpPr>
        <p:spPr>
          <a:ln>
            <a:noFill/>
          </a:ln>
        </p:spPr>
        <p:txBody>
          <a:bodyPr/>
          <a:lstStyle/>
          <a:p>
            <a:r>
              <a:rPr lang="en-US" dirty="0"/>
              <a:t>IIR: recursive filter</a:t>
            </a:r>
          </a:p>
        </p:txBody>
      </p:sp>
      <p:pic>
        <p:nvPicPr>
          <p:cNvPr id="27" name="图片 3">
            <a:extLst>
              <a:ext uri="{FF2B5EF4-FFF2-40B4-BE49-F238E27FC236}">
                <a16:creationId xmlns:a16="http://schemas.microsoft.com/office/drawing/2014/main" id="{133C5AD5-B05B-7545-893C-FB45CDAF34F0}"/>
              </a:ext>
            </a:extLst>
          </p:cNvPr>
          <p:cNvPicPr>
            <a:picLocks noGrp="1" noChangeAspect="1"/>
          </p:cNvPicPr>
          <p:nvPr>
            <p:ph idx="1"/>
          </p:nvPr>
        </p:nvPicPr>
        <p:blipFill>
          <a:blip r:embed="rId3"/>
          <a:stretch>
            <a:fillRect/>
          </a:stretch>
        </p:blipFill>
        <p:spPr>
          <a:xfrm>
            <a:off x="1383691" y="2055139"/>
            <a:ext cx="3784600" cy="457200"/>
          </a:xfrm>
          <a:prstGeom prst="rect">
            <a:avLst/>
          </a:prstGeom>
        </p:spPr>
      </p:pic>
      <p:sp>
        <p:nvSpPr>
          <p:cNvPr id="6" name="右箭头 88">
            <a:extLst>
              <a:ext uri="{FF2B5EF4-FFF2-40B4-BE49-F238E27FC236}">
                <a16:creationId xmlns:a16="http://schemas.microsoft.com/office/drawing/2014/main" id="{AB92FF83-A6B0-0A49-AE89-EFED7F28AE34}"/>
              </a:ext>
            </a:extLst>
          </p:cNvPr>
          <p:cNvSpPr/>
          <p:nvPr/>
        </p:nvSpPr>
        <p:spPr>
          <a:xfrm>
            <a:off x="3182610" y="3753973"/>
            <a:ext cx="391678" cy="363773"/>
          </a:xfrm>
          <a:prstGeom prst="rightArrow">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pic>
        <p:nvPicPr>
          <p:cNvPr id="13" name="Picture 118">
            <a:extLst>
              <a:ext uri="{FF2B5EF4-FFF2-40B4-BE49-F238E27FC236}">
                <a16:creationId xmlns:a16="http://schemas.microsoft.com/office/drawing/2014/main" id="{0F3B11E9-0B5B-EE4D-81DB-8E7BBEECE96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743" t="34818" r="12384" b="32591"/>
          <a:stretch/>
        </p:blipFill>
        <p:spPr bwMode="auto">
          <a:xfrm>
            <a:off x="8896169" y="2165347"/>
            <a:ext cx="2057401" cy="68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右箭头 88">
            <a:extLst>
              <a:ext uri="{FF2B5EF4-FFF2-40B4-BE49-F238E27FC236}">
                <a16:creationId xmlns:a16="http://schemas.microsoft.com/office/drawing/2014/main" id="{C03E0653-B45D-1F4A-8FE6-C1EB4620D49D}"/>
              </a:ext>
            </a:extLst>
          </p:cNvPr>
          <p:cNvSpPr/>
          <p:nvPr/>
        </p:nvSpPr>
        <p:spPr>
          <a:xfrm>
            <a:off x="8438969" y="2286563"/>
            <a:ext cx="359960" cy="350888"/>
          </a:xfrm>
          <a:prstGeom prst="rightArrow">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pic>
        <p:nvPicPr>
          <p:cNvPr id="15" name="Picture 119">
            <a:extLst>
              <a:ext uri="{FF2B5EF4-FFF2-40B4-BE49-F238E27FC236}">
                <a16:creationId xmlns:a16="http://schemas.microsoft.com/office/drawing/2014/main" id="{D06CF785-F5CB-5B42-8DE1-E5B2937EE84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323" t="30828" r="12195" b="26372"/>
          <a:stretch/>
        </p:blipFill>
        <p:spPr bwMode="auto">
          <a:xfrm>
            <a:off x="996188" y="3457157"/>
            <a:ext cx="2120900" cy="96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Oval 79">
            <a:extLst>
              <a:ext uri="{FF2B5EF4-FFF2-40B4-BE49-F238E27FC236}">
                <a16:creationId xmlns:a16="http://schemas.microsoft.com/office/drawing/2014/main" id="{39B2D3F2-2778-424B-9601-9D7F627B4B02}"/>
              </a:ext>
            </a:extLst>
          </p:cNvPr>
          <p:cNvSpPr/>
          <p:nvPr/>
        </p:nvSpPr>
        <p:spPr>
          <a:xfrm rot="5400000">
            <a:off x="4621011" y="3633393"/>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A4FD0B4-83E7-414F-BD26-6DEBAE1B36F4}"/>
              </a:ext>
            </a:extLst>
          </p:cNvPr>
          <p:cNvSpPr/>
          <p:nvPr/>
        </p:nvSpPr>
        <p:spPr>
          <a:xfrm rot="5400000">
            <a:off x="4621011" y="4035339"/>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43EEBCA-BD15-4B47-9DBF-A60919B822CA}"/>
              </a:ext>
            </a:extLst>
          </p:cNvPr>
          <p:cNvSpPr/>
          <p:nvPr/>
        </p:nvSpPr>
        <p:spPr>
          <a:xfrm rot="5400000">
            <a:off x="4233251" y="4035339"/>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56992DC-7E19-404A-988A-D3E76B09F529}"/>
              </a:ext>
            </a:extLst>
          </p:cNvPr>
          <p:cNvSpPr/>
          <p:nvPr/>
        </p:nvSpPr>
        <p:spPr>
          <a:xfrm rot="5400000">
            <a:off x="4233251" y="3633393"/>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E901A0A-CCDE-494A-B50A-87E4F85440B6}"/>
              </a:ext>
            </a:extLst>
          </p:cNvPr>
          <p:cNvSpPr/>
          <p:nvPr/>
        </p:nvSpPr>
        <p:spPr>
          <a:xfrm rot="5400000">
            <a:off x="4230887" y="3231447"/>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96FA7C1-4E37-5C40-8D57-9FAB74EA7774}"/>
              </a:ext>
            </a:extLst>
          </p:cNvPr>
          <p:cNvSpPr/>
          <p:nvPr/>
        </p:nvSpPr>
        <p:spPr>
          <a:xfrm rot="5400000">
            <a:off x="4621011" y="3231447"/>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267D426-9BE2-DB40-9203-C1039191DAC3}"/>
              </a:ext>
            </a:extLst>
          </p:cNvPr>
          <p:cNvSpPr/>
          <p:nvPr/>
        </p:nvSpPr>
        <p:spPr>
          <a:xfrm rot="5400000">
            <a:off x="5011135" y="4035339"/>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C160D13-15C2-0D43-9B20-22DBF4388ED3}"/>
              </a:ext>
            </a:extLst>
          </p:cNvPr>
          <p:cNvSpPr/>
          <p:nvPr/>
        </p:nvSpPr>
        <p:spPr>
          <a:xfrm rot="5400000">
            <a:off x="5011135" y="3633393"/>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A566427-521A-F745-A3DC-7D50B17959C1}"/>
              </a:ext>
            </a:extLst>
          </p:cNvPr>
          <p:cNvSpPr/>
          <p:nvPr/>
        </p:nvSpPr>
        <p:spPr>
          <a:xfrm rot="5400000">
            <a:off x="5008771" y="3231447"/>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0DF7D3B-6455-0D4D-A131-DD4AF4F0F48D}"/>
              </a:ext>
            </a:extLst>
          </p:cNvPr>
          <p:cNvSpPr/>
          <p:nvPr/>
        </p:nvSpPr>
        <p:spPr>
          <a:xfrm rot="5400000">
            <a:off x="5398895" y="4035339"/>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C47693D-C266-154E-A770-3E992DA86185}"/>
              </a:ext>
            </a:extLst>
          </p:cNvPr>
          <p:cNvSpPr/>
          <p:nvPr/>
        </p:nvSpPr>
        <p:spPr>
          <a:xfrm rot="5400000">
            <a:off x="5398895" y="3633393"/>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74F9B0E-6A29-A84E-94A0-ABC5F53B147C}"/>
              </a:ext>
            </a:extLst>
          </p:cNvPr>
          <p:cNvSpPr/>
          <p:nvPr/>
        </p:nvSpPr>
        <p:spPr>
          <a:xfrm rot="5400000">
            <a:off x="5396531" y="3231447"/>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4F0BAB8-8C94-6949-881F-481091C71721}"/>
              </a:ext>
            </a:extLst>
          </p:cNvPr>
          <p:cNvSpPr/>
          <p:nvPr/>
        </p:nvSpPr>
        <p:spPr>
          <a:xfrm rot="5400000">
            <a:off x="4621011" y="4437285"/>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ED622E8-8E43-C742-BB4C-94E106EE2E89}"/>
              </a:ext>
            </a:extLst>
          </p:cNvPr>
          <p:cNvSpPr/>
          <p:nvPr/>
        </p:nvSpPr>
        <p:spPr>
          <a:xfrm rot="5400000">
            <a:off x="4233251" y="4437285"/>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A34A769-C926-314F-B30F-1710EDB61444}"/>
              </a:ext>
            </a:extLst>
          </p:cNvPr>
          <p:cNvSpPr/>
          <p:nvPr/>
        </p:nvSpPr>
        <p:spPr>
          <a:xfrm rot="5400000">
            <a:off x="5011135" y="4437285"/>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3DFB592-3287-3048-B6CC-9FE984CCE986}"/>
              </a:ext>
            </a:extLst>
          </p:cNvPr>
          <p:cNvSpPr/>
          <p:nvPr/>
        </p:nvSpPr>
        <p:spPr>
          <a:xfrm rot="5400000">
            <a:off x="5398895" y="4437285"/>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EBA88C8-9EE6-3243-AB0A-36DBF575A5A9}"/>
              </a:ext>
            </a:extLst>
          </p:cNvPr>
          <p:cNvSpPr/>
          <p:nvPr/>
        </p:nvSpPr>
        <p:spPr>
          <a:xfrm rot="5400000">
            <a:off x="3828942" y="4035339"/>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71B2654-5392-3843-9928-354F6C074ADC}"/>
              </a:ext>
            </a:extLst>
          </p:cNvPr>
          <p:cNvSpPr/>
          <p:nvPr/>
        </p:nvSpPr>
        <p:spPr>
          <a:xfrm rot="5400000">
            <a:off x="3828942" y="3633393"/>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DF066A0-DCF7-6845-8625-19045D5800CD}"/>
              </a:ext>
            </a:extLst>
          </p:cNvPr>
          <p:cNvSpPr/>
          <p:nvPr/>
        </p:nvSpPr>
        <p:spPr>
          <a:xfrm rot="5400000">
            <a:off x="3826577" y="3231447"/>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E3642CC-934A-284B-BBFF-A065518B89B8}"/>
              </a:ext>
            </a:extLst>
          </p:cNvPr>
          <p:cNvSpPr/>
          <p:nvPr/>
        </p:nvSpPr>
        <p:spPr>
          <a:xfrm rot="5400000">
            <a:off x="3828942" y="4437285"/>
            <a:ext cx="241168" cy="241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2BE17B5-0D5F-8A45-82A1-C10223ECA315}"/>
              </a:ext>
            </a:extLst>
          </p:cNvPr>
          <p:cNvSpPr/>
          <p:nvPr/>
        </p:nvSpPr>
        <p:spPr>
          <a:xfrm rot="16200000">
            <a:off x="7118592" y="2653018"/>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8C19C236-1B40-CA4A-884E-F557BA021D96}"/>
              </a:ext>
            </a:extLst>
          </p:cNvPr>
          <p:cNvSpPr/>
          <p:nvPr/>
        </p:nvSpPr>
        <p:spPr>
          <a:xfrm rot="16200000">
            <a:off x="7118592" y="2251072"/>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EC45D979-0E83-5D4D-8FC8-C167A155CE9E}"/>
              </a:ext>
            </a:extLst>
          </p:cNvPr>
          <p:cNvSpPr/>
          <p:nvPr/>
        </p:nvSpPr>
        <p:spPr>
          <a:xfrm rot="16200000">
            <a:off x="7506352" y="2251072"/>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8BEEE2D-7706-D84A-8C66-D40C199D9EC4}"/>
              </a:ext>
            </a:extLst>
          </p:cNvPr>
          <p:cNvSpPr/>
          <p:nvPr/>
        </p:nvSpPr>
        <p:spPr>
          <a:xfrm rot="16200000">
            <a:off x="7506352" y="2653018"/>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669CC72-2AAF-8345-A2C6-099B38F68BD3}"/>
              </a:ext>
            </a:extLst>
          </p:cNvPr>
          <p:cNvSpPr/>
          <p:nvPr/>
        </p:nvSpPr>
        <p:spPr>
          <a:xfrm rot="16200000">
            <a:off x="7508716" y="3054964"/>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30E40C22-B9EB-944E-A2BA-073D0B5C44E6}"/>
              </a:ext>
            </a:extLst>
          </p:cNvPr>
          <p:cNvSpPr/>
          <p:nvPr/>
        </p:nvSpPr>
        <p:spPr>
          <a:xfrm rot="16200000">
            <a:off x="7118592" y="3054964"/>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DD56060-7D55-5847-9A5D-FF5AEA56DDF1}"/>
              </a:ext>
            </a:extLst>
          </p:cNvPr>
          <p:cNvSpPr/>
          <p:nvPr/>
        </p:nvSpPr>
        <p:spPr>
          <a:xfrm rot="16200000">
            <a:off x="6728468" y="2251072"/>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AA4819D-C66E-404D-89C2-D3638BB1BA55}"/>
              </a:ext>
            </a:extLst>
          </p:cNvPr>
          <p:cNvSpPr/>
          <p:nvPr/>
        </p:nvSpPr>
        <p:spPr>
          <a:xfrm rot="16200000">
            <a:off x="6728468" y="2653018"/>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679CD81-8610-314E-8D40-12E3A95C752D}"/>
              </a:ext>
            </a:extLst>
          </p:cNvPr>
          <p:cNvSpPr/>
          <p:nvPr/>
        </p:nvSpPr>
        <p:spPr>
          <a:xfrm rot="16200000">
            <a:off x="6730832" y="3054964"/>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609152AC-61A5-A347-8010-5B7B3F31F07A}"/>
              </a:ext>
            </a:extLst>
          </p:cNvPr>
          <p:cNvSpPr/>
          <p:nvPr/>
        </p:nvSpPr>
        <p:spPr>
          <a:xfrm rot="16200000">
            <a:off x="6340708" y="2251072"/>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C45AA588-84A1-BE4D-9232-4604A5295AF1}"/>
              </a:ext>
            </a:extLst>
          </p:cNvPr>
          <p:cNvSpPr/>
          <p:nvPr/>
        </p:nvSpPr>
        <p:spPr>
          <a:xfrm rot="16200000">
            <a:off x="6340708" y="2653018"/>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97488EDB-1820-1447-8FA6-9C55B0256299}"/>
              </a:ext>
            </a:extLst>
          </p:cNvPr>
          <p:cNvSpPr/>
          <p:nvPr/>
        </p:nvSpPr>
        <p:spPr>
          <a:xfrm rot="16200000">
            <a:off x="6343072" y="3054964"/>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005368EB-BA41-1B41-A7E7-3488F2901988}"/>
              </a:ext>
            </a:extLst>
          </p:cNvPr>
          <p:cNvSpPr/>
          <p:nvPr/>
        </p:nvSpPr>
        <p:spPr>
          <a:xfrm rot="16200000">
            <a:off x="7118592" y="1849126"/>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3218507-A1EB-D74C-94E0-D2115402F885}"/>
              </a:ext>
            </a:extLst>
          </p:cNvPr>
          <p:cNvSpPr/>
          <p:nvPr/>
        </p:nvSpPr>
        <p:spPr>
          <a:xfrm rot="16200000">
            <a:off x="7506352" y="1849126"/>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63446CE-E4BB-C846-A627-D9F17B2E416B}"/>
              </a:ext>
            </a:extLst>
          </p:cNvPr>
          <p:cNvSpPr/>
          <p:nvPr/>
        </p:nvSpPr>
        <p:spPr>
          <a:xfrm rot="16200000">
            <a:off x="6728468" y="1849126"/>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969E434-AB4C-CC45-9408-448CA79E3404}"/>
              </a:ext>
            </a:extLst>
          </p:cNvPr>
          <p:cNvSpPr/>
          <p:nvPr/>
        </p:nvSpPr>
        <p:spPr>
          <a:xfrm rot="16200000">
            <a:off x="6340708" y="1849126"/>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E7A1FA4F-B0B5-0842-AE8F-C1016081D9B3}"/>
              </a:ext>
            </a:extLst>
          </p:cNvPr>
          <p:cNvSpPr/>
          <p:nvPr/>
        </p:nvSpPr>
        <p:spPr>
          <a:xfrm rot="16200000">
            <a:off x="7910661" y="2251072"/>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444D2A0-B45A-284B-8A9D-DC2743FBD7E8}"/>
              </a:ext>
            </a:extLst>
          </p:cNvPr>
          <p:cNvSpPr/>
          <p:nvPr/>
        </p:nvSpPr>
        <p:spPr>
          <a:xfrm rot="16200000">
            <a:off x="7910661" y="2653018"/>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5DF5346-3CFE-2C47-928E-31B148BFA0F5}"/>
              </a:ext>
            </a:extLst>
          </p:cNvPr>
          <p:cNvSpPr/>
          <p:nvPr/>
        </p:nvSpPr>
        <p:spPr>
          <a:xfrm rot="16200000">
            <a:off x="7913026" y="3054964"/>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C57F7A2-8BE5-BD46-A209-263B11BA75DD}"/>
              </a:ext>
            </a:extLst>
          </p:cNvPr>
          <p:cNvSpPr/>
          <p:nvPr/>
        </p:nvSpPr>
        <p:spPr>
          <a:xfrm rot="16200000">
            <a:off x="7910661" y="1849126"/>
            <a:ext cx="241168" cy="24116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Arrow Connector 175">
            <a:extLst>
              <a:ext uri="{FF2B5EF4-FFF2-40B4-BE49-F238E27FC236}">
                <a16:creationId xmlns:a16="http://schemas.microsoft.com/office/drawing/2014/main" id="{CCDD49A4-2FC1-F04B-9E2A-57C9C157502E}"/>
              </a:ext>
            </a:extLst>
          </p:cNvPr>
          <p:cNvCxnSpPr>
            <a:cxnSpLocks/>
          </p:cNvCxnSpPr>
          <p:nvPr/>
        </p:nvCxnSpPr>
        <p:spPr>
          <a:xfrm rot="16200000">
            <a:off x="7433056" y="2296003"/>
            <a:ext cx="0" cy="14659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23F6533-7F3A-9943-9665-874344DB9B49}"/>
              </a:ext>
            </a:extLst>
          </p:cNvPr>
          <p:cNvCxnSpPr>
            <a:cxnSpLocks/>
          </p:cNvCxnSpPr>
          <p:nvPr/>
        </p:nvCxnSpPr>
        <p:spPr>
          <a:xfrm rot="16200000">
            <a:off x="7829091" y="2287728"/>
            <a:ext cx="0" cy="16314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40133CF-7705-2944-8749-433E9F59CB29}"/>
              </a:ext>
            </a:extLst>
          </p:cNvPr>
          <p:cNvCxnSpPr>
            <a:cxnSpLocks/>
            <a:stCxn id="143" idx="4"/>
            <a:endCxn id="144" idx="0"/>
          </p:cNvCxnSpPr>
          <p:nvPr/>
        </p:nvCxnSpPr>
        <p:spPr>
          <a:xfrm rot="16200000">
            <a:off x="7433056" y="1896414"/>
            <a:ext cx="0" cy="14659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E128C3C-758D-4845-9278-7068FBE87724}"/>
              </a:ext>
            </a:extLst>
          </p:cNvPr>
          <p:cNvCxnSpPr>
            <a:cxnSpLocks/>
            <a:endCxn id="150" idx="0"/>
          </p:cNvCxnSpPr>
          <p:nvPr/>
        </p:nvCxnSpPr>
        <p:spPr>
          <a:xfrm rot="16200000" flipH="1">
            <a:off x="7827912" y="1886960"/>
            <a:ext cx="2358" cy="16314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urved Connector 182">
            <a:extLst>
              <a:ext uri="{FF2B5EF4-FFF2-40B4-BE49-F238E27FC236}">
                <a16:creationId xmlns:a16="http://schemas.microsoft.com/office/drawing/2014/main" id="{0BD3B783-23F0-F040-8D10-924C1EBE9F30}"/>
              </a:ext>
            </a:extLst>
          </p:cNvPr>
          <p:cNvCxnSpPr>
            <a:cxnSpLocks/>
            <a:stCxn id="87" idx="0"/>
            <a:endCxn id="133" idx="3"/>
          </p:cNvCxnSpPr>
          <p:nvPr/>
        </p:nvCxnSpPr>
        <p:spPr>
          <a:xfrm flipV="1">
            <a:off x="5252303" y="2456922"/>
            <a:ext cx="2459899" cy="1297055"/>
          </a:xfrm>
          <a:prstGeom prst="curvedConnector3">
            <a:avLst>
              <a:gd name="adj1" fmla="val 105566"/>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9C5AEE18-3452-0446-A2F8-7E5CE74461E5}"/>
              </a:ext>
            </a:extLst>
          </p:cNvPr>
          <p:cNvCxnSpPr>
            <a:cxnSpLocks/>
            <a:stCxn id="137" idx="4"/>
            <a:endCxn id="132" idx="0"/>
          </p:cNvCxnSpPr>
          <p:nvPr/>
        </p:nvCxnSpPr>
        <p:spPr>
          <a:xfrm>
            <a:off x="6969636" y="2371656"/>
            <a:ext cx="148956"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Curved Connector 191">
            <a:extLst>
              <a:ext uri="{FF2B5EF4-FFF2-40B4-BE49-F238E27FC236}">
                <a16:creationId xmlns:a16="http://schemas.microsoft.com/office/drawing/2014/main" id="{0086F44C-5F38-3C43-BD98-B35467933AC6}"/>
              </a:ext>
            </a:extLst>
          </p:cNvPr>
          <p:cNvCxnSpPr>
            <a:cxnSpLocks/>
            <a:stCxn id="83" idx="0"/>
            <a:endCxn id="132" idx="3"/>
          </p:cNvCxnSpPr>
          <p:nvPr/>
        </p:nvCxnSpPr>
        <p:spPr>
          <a:xfrm flipV="1">
            <a:off x="4474419" y="2456922"/>
            <a:ext cx="2850023" cy="1297055"/>
          </a:xfrm>
          <a:prstGeom prst="curvedConnector3">
            <a:avLst>
              <a:gd name="adj1" fmla="val 105695"/>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Curved Connector 194">
            <a:extLst>
              <a:ext uri="{FF2B5EF4-FFF2-40B4-BE49-F238E27FC236}">
                <a16:creationId xmlns:a16="http://schemas.microsoft.com/office/drawing/2014/main" id="{E646108F-52F6-9444-9D0C-5DC1159BEC5D}"/>
              </a:ext>
            </a:extLst>
          </p:cNvPr>
          <p:cNvCxnSpPr>
            <a:cxnSpLocks/>
            <a:stCxn id="83" idx="0"/>
            <a:endCxn id="137" idx="3"/>
          </p:cNvCxnSpPr>
          <p:nvPr/>
        </p:nvCxnSpPr>
        <p:spPr>
          <a:xfrm flipV="1">
            <a:off x="4474419" y="2456922"/>
            <a:ext cx="2459899" cy="1297055"/>
          </a:xfrm>
          <a:prstGeom prst="curvedConnector3">
            <a:avLst>
              <a:gd name="adj1" fmla="val 10763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5AD0F87-116F-1D45-8646-25D4B5D10E55}"/>
              </a:ext>
            </a:extLst>
          </p:cNvPr>
          <p:cNvCxnSpPr>
            <a:stCxn id="140" idx="4"/>
            <a:endCxn id="137" idx="0"/>
          </p:cNvCxnSpPr>
          <p:nvPr/>
        </p:nvCxnSpPr>
        <p:spPr>
          <a:xfrm>
            <a:off x="6581876" y="2371656"/>
            <a:ext cx="146592"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D3677B36-8787-E14C-97AA-318085D70607}"/>
              </a:ext>
            </a:extLst>
          </p:cNvPr>
          <p:cNvCxnSpPr>
            <a:cxnSpLocks/>
            <a:stCxn id="145" idx="4"/>
            <a:endCxn id="143" idx="0"/>
          </p:cNvCxnSpPr>
          <p:nvPr/>
        </p:nvCxnSpPr>
        <p:spPr>
          <a:xfrm>
            <a:off x="6969636" y="1969710"/>
            <a:ext cx="148956"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F69785CC-A2AD-5848-90E9-45D4679A48D4}"/>
              </a:ext>
            </a:extLst>
          </p:cNvPr>
          <p:cNvCxnSpPr>
            <a:stCxn id="146" idx="4"/>
            <a:endCxn id="145" idx="0"/>
          </p:cNvCxnSpPr>
          <p:nvPr/>
        </p:nvCxnSpPr>
        <p:spPr>
          <a:xfrm>
            <a:off x="6581876" y="1969710"/>
            <a:ext cx="146592"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2DF26CE0-B658-234F-B7BE-9B24575FD485}"/>
              </a:ext>
            </a:extLst>
          </p:cNvPr>
          <p:cNvCxnSpPr>
            <a:stCxn id="141" idx="4"/>
            <a:endCxn id="138" idx="0"/>
          </p:cNvCxnSpPr>
          <p:nvPr/>
        </p:nvCxnSpPr>
        <p:spPr>
          <a:xfrm>
            <a:off x="6581876" y="2773602"/>
            <a:ext cx="146592"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A304FDE-D2D1-EE4E-8B70-8F42279F7DF7}"/>
              </a:ext>
            </a:extLst>
          </p:cNvPr>
          <p:cNvCxnSpPr>
            <a:stCxn id="138" idx="4"/>
            <a:endCxn id="131" idx="0"/>
          </p:cNvCxnSpPr>
          <p:nvPr/>
        </p:nvCxnSpPr>
        <p:spPr>
          <a:xfrm>
            <a:off x="6969636" y="2773602"/>
            <a:ext cx="148956"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038DEB73-5CD3-BD43-8247-69B15AFF12B5}"/>
              </a:ext>
            </a:extLst>
          </p:cNvPr>
          <p:cNvCxnSpPr>
            <a:stCxn id="131" idx="4"/>
            <a:endCxn id="134" idx="0"/>
          </p:cNvCxnSpPr>
          <p:nvPr/>
        </p:nvCxnSpPr>
        <p:spPr>
          <a:xfrm>
            <a:off x="7359760" y="2773602"/>
            <a:ext cx="14659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F87B5A89-F308-AB49-801C-A96382840427}"/>
              </a:ext>
            </a:extLst>
          </p:cNvPr>
          <p:cNvCxnSpPr>
            <a:cxnSpLocks/>
            <a:stCxn id="134" idx="4"/>
            <a:endCxn id="148" idx="0"/>
          </p:cNvCxnSpPr>
          <p:nvPr/>
        </p:nvCxnSpPr>
        <p:spPr>
          <a:xfrm>
            <a:off x="7747520" y="2773602"/>
            <a:ext cx="163141"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C7B4FE54-41F2-E44A-A13F-FABB1AD9BF4D}"/>
              </a:ext>
            </a:extLst>
          </p:cNvPr>
          <p:cNvCxnSpPr>
            <a:stCxn id="142" idx="4"/>
            <a:endCxn id="139" idx="0"/>
          </p:cNvCxnSpPr>
          <p:nvPr/>
        </p:nvCxnSpPr>
        <p:spPr>
          <a:xfrm>
            <a:off x="6584240" y="3175548"/>
            <a:ext cx="146592"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1960CFD6-4B88-D048-9D4F-482DA47019D3}"/>
              </a:ext>
            </a:extLst>
          </p:cNvPr>
          <p:cNvCxnSpPr>
            <a:stCxn id="139" idx="4"/>
            <a:endCxn id="136" idx="0"/>
          </p:cNvCxnSpPr>
          <p:nvPr/>
        </p:nvCxnSpPr>
        <p:spPr>
          <a:xfrm>
            <a:off x="6972000" y="3175548"/>
            <a:ext cx="146592"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E098547B-593B-AD46-8DD9-678E81043658}"/>
              </a:ext>
            </a:extLst>
          </p:cNvPr>
          <p:cNvCxnSpPr>
            <a:stCxn id="136" idx="4"/>
            <a:endCxn id="135" idx="0"/>
          </p:cNvCxnSpPr>
          <p:nvPr/>
        </p:nvCxnSpPr>
        <p:spPr>
          <a:xfrm>
            <a:off x="7359760" y="3175548"/>
            <a:ext cx="14895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5D97FFB-12E6-254D-A15E-5CE4762D530E}"/>
              </a:ext>
            </a:extLst>
          </p:cNvPr>
          <p:cNvCxnSpPr>
            <a:stCxn id="135" idx="4"/>
            <a:endCxn id="149" idx="0"/>
          </p:cNvCxnSpPr>
          <p:nvPr/>
        </p:nvCxnSpPr>
        <p:spPr>
          <a:xfrm>
            <a:off x="7749884" y="3175548"/>
            <a:ext cx="16314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0106A4E5-269C-1440-8082-4AD7DDA567B3}"/>
              </a:ext>
            </a:extLst>
          </p:cNvPr>
          <p:cNvSpPr/>
          <p:nvPr/>
        </p:nvSpPr>
        <p:spPr>
          <a:xfrm>
            <a:off x="997216" y="5182659"/>
            <a:ext cx="3708066" cy="902811"/>
          </a:xfrm>
          <a:prstGeom prst="rect">
            <a:avLst/>
          </a:prstGeom>
        </p:spPr>
        <p:txBody>
          <a:bodyPr wrap="none">
            <a:spAutoFit/>
          </a:bodyPr>
          <a:lstStyle/>
          <a:p>
            <a:pPr marL="253994" lvl="0" indent="-253994" fontAlgn="base">
              <a:lnSpc>
                <a:spcPct val="90000"/>
              </a:lnSpc>
              <a:spcBef>
                <a:spcPts val="1000"/>
              </a:spcBef>
              <a:spcAft>
                <a:spcPts val="1000"/>
              </a:spcAft>
              <a:buClr>
                <a:srgbClr val="B3B3B3"/>
              </a:buClr>
              <a:buSzPct val="100000"/>
              <a:buFont typeface="Arial" panose="020B0604020202020204" pitchFamily="34" charset="0"/>
              <a:buChar char="•"/>
            </a:pPr>
            <a:r>
              <a:rPr lang="en-US" sz="2000" kern="0" dirty="0">
                <a:solidFill>
                  <a:srgbClr val="000000"/>
                </a:solidFill>
                <a:latin typeface="Trebuchet MS" pitchFamily="34" charset="0"/>
              </a:rPr>
              <a:t>Small number of parameters</a:t>
            </a:r>
          </a:p>
          <a:p>
            <a:pPr marL="253994" lvl="0" indent="-253994" fontAlgn="base">
              <a:lnSpc>
                <a:spcPct val="90000"/>
              </a:lnSpc>
              <a:spcBef>
                <a:spcPts val="1000"/>
              </a:spcBef>
              <a:spcAft>
                <a:spcPts val="1000"/>
              </a:spcAft>
              <a:buClr>
                <a:srgbClr val="B3B3B3"/>
              </a:buClr>
              <a:buSzPct val="100000"/>
              <a:buFont typeface="Arial" panose="020B0604020202020204" pitchFamily="34" charset="0"/>
              <a:buChar char="•"/>
            </a:pPr>
            <a:r>
              <a:rPr lang="en-US" sz="2000" kern="0" dirty="0">
                <a:solidFill>
                  <a:srgbClr val="000000"/>
                </a:solidFill>
                <a:latin typeface="Trebuchet MS" pitchFamily="34" charset="0"/>
              </a:rPr>
              <a:t>Still long-range</a:t>
            </a:r>
          </a:p>
        </p:txBody>
      </p:sp>
    </p:spTree>
    <p:extLst>
      <p:ext uri="{BB962C8B-B14F-4D97-AF65-F5344CB8AC3E}">
        <p14:creationId xmlns:p14="http://schemas.microsoft.com/office/powerpoint/2010/main" val="218816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dissolve">
                                      <p:cBhvr>
                                        <p:cTn id="7" dur="500"/>
                                        <p:tgtEl>
                                          <p:spTgt spid="183"/>
                                        </p:tgtEl>
                                      </p:cBhvr>
                                    </p:animEffect>
                                  </p:childTnLst>
                                </p:cTn>
                              </p:par>
                              <p:par>
                                <p:cTn id="8" presetID="9" presetClass="entr" presetSubtype="0" fill="hold"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dissolve">
                                      <p:cBhvr>
                                        <p:cTn id="10" dur="500"/>
                                        <p:tgtEl>
                                          <p:spTgt spid="176"/>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92"/>
                                        </p:tgtEl>
                                        <p:attrNameLst>
                                          <p:attrName>style.visibility</p:attrName>
                                        </p:attrNameLst>
                                      </p:cBhvr>
                                      <p:to>
                                        <p:strVal val="visible"/>
                                      </p:to>
                                    </p:set>
                                    <p:animEffect transition="in" filter="dissolve">
                                      <p:cBhvr>
                                        <p:cTn id="14" dur="500"/>
                                        <p:tgtEl>
                                          <p:spTgt spid="192"/>
                                        </p:tgtEl>
                                      </p:cBhvr>
                                    </p:animEffect>
                                  </p:childTnLst>
                                </p:cTn>
                              </p:par>
                              <p:par>
                                <p:cTn id="15" presetID="9" presetClass="entr" presetSubtype="0" fill="hold" nodeType="with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dissolve">
                                      <p:cBhvr>
                                        <p:cTn id="17" dur="500"/>
                                        <p:tgtEl>
                                          <p:spTgt spid="189"/>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dissolve">
                                      <p:cBhvr>
                                        <p:cTn id="21" dur="500"/>
                                        <p:tgtEl>
                                          <p:spTgt spid="195"/>
                                        </p:tgtEl>
                                      </p:cBhvr>
                                    </p:animEffect>
                                  </p:childTnLst>
                                </p:cTn>
                              </p:par>
                              <p:par>
                                <p:cTn id="22" presetID="9" presetClass="entr" presetSubtype="0" fill="hold" nodeType="withEffect">
                                  <p:stCondLst>
                                    <p:cond delay="0"/>
                                  </p:stCondLst>
                                  <p:childTnLst>
                                    <p:set>
                                      <p:cBhvr>
                                        <p:cTn id="23" dur="1" fill="hold">
                                          <p:stCondLst>
                                            <p:cond delay="0"/>
                                          </p:stCondLst>
                                        </p:cTn>
                                        <p:tgtEl>
                                          <p:spTgt spid="200"/>
                                        </p:tgtEl>
                                        <p:attrNameLst>
                                          <p:attrName>style.visibility</p:attrName>
                                        </p:attrNameLst>
                                      </p:cBhvr>
                                      <p:to>
                                        <p:strVal val="visible"/>
                                      </p:to>
                                    </p:set>
                                    <p:animEffect transition="in" filter="dissolve">
                                      <p:cBhvr>
                                        <p:cTn id="24" dur="500"/>
                                        <p:tgtEl>
                                          <p:spTgt spid="20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04"/>
                                        </p:tgtEl>
                                        <p:attrNameLst>
                                          <p:attrName>style.visibility</p:attrName>
                                        </p:attrNameLst>
                                      </p:cBhvr>
                                      <p:to>
                                        <p:strVal val="visible"/>
                                      </p:to>
                                    </p:set>
                                    <p:anim calcmode="lin" valueType="num">
                                      <p:cBhvr additive="base">
                                        <p:cTn id="29" dur="500" fill="hold"/>
                                        <p:tgtEl>
                                          <p:spTgt spid="204"/>
                                        </p:tgtEl>
                                        <p:attrNameLst>
                                          <p:attrName>ppt_x</p:attrName>
                                        </p:attrNameLst>
                                      </p:cBhvr>
                                      <p:tavLst>
                                        <p:tav tm="0">
                                          <p:val>
                                            <p:strVal val="0-#ppt_w/2"/>
                                          </p:val>
                                        </p:tav>
                                        <p:tav tm="100000">
                                          <p:val>
                                            <p:strVal val="#ppt_x"/>
                                          </p:val>
                                        </p:tav>
                                      </p:tavLst>
                                    </p:anim>
                                    <p:anim calcmode="lin" valueType="num">
                                      <p:cBhvr additive="base">
                                        <p:cTn id="30" dur="500" fill="hold"/>
                                        <p:tgtEl>
                                          <p:spTgt spid="204"/>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02"/>
                                        </p:tgtEl>
                                        <p:attrNameLst>
                                          <p:attrName>style.visibility</p:attrName>
                                        </p:attrNameLst>
                                      </p:cBhvr>
                                      <p:to>
                                        <p:strVal val="visible"/>
                                      </p:to>
                                    </p:set>
                                    <p:anim calcmode="lin" valueType="num">
                                      <p:cBhvr additive="base">
                                        <p:cTn id="33" dur="500" fill="hold"/>
                                        <p:tgtEl>
                                          <p:spTgt spid="202"/>
                                        </p:tgtEl>
                                        <p:attrNameLst>
                                          <p:attrName>ppt_x</p:attrName>
                                        </p:attrNameLst>
                                      </p:cBhvr>
                                      <p:tavLst>
                                        <p:tav tm="0">
                                          <p:val>
                                            <p:strVal val="0-#ppt_w/2"/>
                                          </p:val>
                                        </p:tav>
                                        <p:tav tm="100000">
                                          <p:val>
                                            <p:strVal val="#ppt_x"/>
                                          </p:val>
                                        </p:tav>
                                      </p:tavLst>
                                    </p:anim>
                                    <p:anim calcmode="lin" valueType="num">
                                      <p:cBhvr additive="base">
                                        <p:cTn id="34" dur="500" fill="hold"/>
                                        <p:tgtEl>
                                          <p:spTgt spid="20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80"/>
                                        </p:tgtEl>
                                        <p:attrNameLst>
                                          <p:attrName>style.visibility</p:attrName>
                                        </p:attrNameLst>
                                      </p:cBhvr>
                                      <p:to>
                                        <p:strVal val="visible"/>
                                      </p:to>
                                    </p:set>
                                    <p:anim calcmode="lin" valueType="num">
                                      <p:cBhvr additive="base">
                                        <p:cTn id="37" dur="500" fill="hold"/>
                                        <p:tgtEl>
                                          <p:spTgt spid="180"/>
                                        </p:tgtEl>
                                        <p:attrNameLst>
                                          <p:attrName>ppt_x</p:attrName>
                                        </p:attrNameLst>
                                      </p:cBhvr>
                                      <p:tavLst>
                                        <p:tav tm="0">
                                          <p:val>
                                            <p:strVal val="0-#ppt_w/2"/>
                                          </p:val>
                                        </p:tav>
                                        <p:tav tm="100000">
                                          <p:val>
                                            <p:strVal val="#ppt_x"/>
                                          </p:val>
                                        </p:tav>
                                      </p:tavLst>
                                    </p:anim>
                                    <p:anim calcmode="lin" valueType="num">
                                      <p:cBhvr additive="base">
                                        <p:cTn id="38" dur="500" fill="hold"/>
                                        <p:tgtEl>
                                          <p:spTgt spid="180"/>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81"/>
                                        </p:tgtEl>
                                        <p:attrNameLst>
                                          <p:attrName>style.visibility</p:attrName>
                                        </p:attrNameLst>
                                      </p:cBhvr>
                                      <p:to>
                                        <p:strVal val="visible"/>
                                      </p:to>
                                    </p:set>
                                    <p:anim calcmode="lin" valueType="num">
                                      <p:cBhvr additive="base">
                                        <p:cTn id="41" dur="500" fill="hold"/>
                                        <p:tgtEl>
                                          <p:spTgt spid="181"/>
                                        </p:tgtEl>
                                        <p:attrNameLst>
                                          <p:attrName>ppt_x</p:attrName>
                                        </p:attrNameLst>
                                      </p:cBhvr>
                                      <p:tavLst>
                                        <p:tav tm="0">
                                          <p:val>
                                            <p:strVal val="0-#ppt_w/2"/>
                                          </p:val>
                                        </p:tav>
                                        <p:tav tm="100000">
                                          <p:val>
                                            <p:strVal val="#ppt_x"/>
                                          </p:val>
                                        </p:tav>
                                      </p:tavLst>
                                    </p:anim>
                                    <p:anim calcmode="lin" valueType="num">
                                      <p:cBhvr additive="base">
                                        <p:cTn id="42" dur="500" fill="hold"/>
                                        <p:tgtEl>
                                          <p:spTgt spid="18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77"/>
                                        </p:tgtEl>
                                        <p:attrNameLst>
                                          <p:attrName>style.visibility</p:attrName>
                                        </p:attrNameLst>
                                      </p:cBhvr>
                                      <p:to>
                                        <p:strVal val="visible"/>
                                      </p:to>
                                    </p:set>
                                    <p:anim calcmode="lin" valueType="num">
                                      <p:cBhvr additive="base">
                                        <p:cTn id="45" dur="500" fill="hold"/>
                                        <p:tgtEl>
                                          <p:spTgt spid="177"/>
                                        </p:tgtEl>
                                        <p:attrNameLst>
                                          <p:attrName>ppt_x</p:attrName>
                                        </p:attrNameLst>
                                      </p:cBhvr>
                                      <p:tavLst>
                                        <p:tav tm="0">
                                          <p:val>
                                            <p:strVal val="0-#ppt_w/2"/>
                                          </p:val>
                                        </p:tav>
                                        <p:tav tm="100000">
                                          <p:val>
                                            <p:strVal val="#ppt_x"/>
                                          </p:val>
                                        </p:tav>
                                      </p:tavLst>
                                    </p:anim>
                                    <p:anim calcmode="lin" valueType="num">
                                      <p:cBhvr additive="base">
                                        <p:cTn id="46" dur="500" fill="hold"/>
                                        <p:tgtEl>
                                          <p:spTgt spid="177"/>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06"/>
                                        </p:tgtEl>
                                        <p:attrNameLst>
                                          <p:attrName>style.visibility</p:attrName>
                                        </p:attrNameLst>
                                      </p:cBhvr>
                                      <p:to>
                                        <p:strVal val="visible"/>
                                      </p:to>
                                    </p:set>
                                    <p:anim calcmode="lin" valueType="num">
                                      <p:cBhvr additive="base">
                                        <p:cTn id="49" dur="500" fill="hold"/>
                                        <p:tgtEl>
                                          <p:spTgt spid="206"/>
                                        </p:tgtEl>
                                        <p:attrNameLst>
                                          <p:attrName>ppt_x</p:attrName>
                                        </p:attrNameLst>
                                      </p:cBhvr>
                                      <p:tavLst>
                                        <p:tav tm="0">
                                          <p:val>
                                            <p:strVal val="0-#ppt_w/2"/>
                                          </p:val>
                                        </p:tav>
                                        <p:tav tm="100000">
                                          <p:val>
                                            <p:strVal val="#ppt_x"/>
                                          </p:val>
                                        </p:tav>
                                      </p:tavLst>
                                    </p:anim>
                                    <p:anim calcmode="lin" valueType="num">
                                      <p:cBhvr additive="base">
                                        <p:cTn id="50" dur="500" fill="hold"/>
                                        <p:tgtEl>
                                          <p:spTgt spid="206"/>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208"/>
                                        </p:tgtEl>
                                        <p:attrNameLst>
                                          <p:attrName>style.visibility</p:attrName>
                                        </p:attrNameLst>
                                      </p:cBhvr>
                                      <p:to>
                                        <p:strVal val="visible"/>
                                      </p:to>
                                    </p:set>
                                    <p:anim calcmode="lin" valueType="num">
                                      <p:cBhvr additive="base">
                                        <p:cTn id="53" dur="500" fill="hold"/>
                                        <p:tgtEl>
                                          <p:spTgt spid="208"/>
                                        </p:tgtEl>
                                        <p:attrNameLst>
                                          <p:attrName>ppt_x</p:attrName>
                                        </p:attrNameLst>
                                      </p:cBhvr>
                                      <p:tavLst>
                                        <p:tav tm="0">
                                          <p:val>
                                            <p:strVal val="0-#ppt_w/2"/>
                                          </p:val>
                                        </p:tav>
                                        <p:tav tm="100000">
                                          <p:val>
                                            <p:strVal val="#ppt_x"/>
                                          </p:val>
                                        </p:tav>
                                      </p:tavLst>
                                    </p:anim>
                                    <p:anim calcmode="lin" valueType="num">
                                      <p:cBhvr additive="base">
                                        <p:cTn id="54" dur="500" fill="hold"/>
                                        <p:tgtEl>
                                          <p:spTgt spid="208"/>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210"/>
                                        </p:tgtEl>
                                        <p:attrNameLst>
                                          <p:attrName>style.visibility</p:attrName>
                                        </p:attrNameLst>
                                      </p:cBhvr>
                                      <p:to>
                                        <p:strVal val="visible"/>
                                      </p:to>
                                    </p:set>
                                    <p:anim calcmode="lin" valueType="num">
                                      <p:cBhvr additive="base">
                                        <p:cTn id="57" dur="500" fill="hold"/>
                                        <p:tgtEl>
                                          <p:spTgt spid="210"/>
                                        </p:tgtEl>
                                        <p:attrNameLst>
                                          <p:attrName>ppt_x</p:attrName>
                                        </p:attrNameLst>
                                      </p:cBhvr>
                                      <p:tavLst>
                                        <p:tav tm="0">
                                          <p:val>
                                            <p:strVal val="0-#ppt_w/2"/>
                                          </p:val>
                                        </p:tav>
                                        <p:tav tm="100000">
                                          <p:val>
                                            <p:strVal val="#ppt_x"/>
                                          </p:val>
                                        </p:tav>
                                      </p:tavLst>
                                    </p:anim>
                                    <p:anim calcmode="lin" valueType="num">
                                      <p:cBhvr additive="base">
                                        <p:cTn id="58" dur="500" fill="hold"/>
                                        <p:tgtEl>
                                          <p:spTgt spid="210"/>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212"/>
                                        </p:tgtEl>
                                        <p:attrNameLst>
                                          <p:attrName>style.visibility</p:attrName>
                                        </p:attrNameLst>
                                      </p:cBhvr>
                                      <p:to>
                                        <p:strVal val="visible"/>
                                      </p:to>
                                    </p:set>
                                    <p:anim calcmode="lin" valueType="num">
                                      <p:cBhvr additive="base">
                                        <p:cTn id="61" dur="500" fill="hold"/>
                                        <p:tgtEl>
                                          <p:spTgt spid="212"/>
                                        </p:tgtEl>
                                        <p:attrNameLst>
                                          <p:attrName>ppt_x</p:attrName>
                                        </p:attrNameLst>
                                      </p:cBhvr>
                                      <p:tavLst>
                                        <p:tav tm="0">
                                          <p:val>
                                            <p:strVal val="0-#ppt_w/2"/>
                                          </p:val>
                                        </p:tav>
                                        <p:tav tm="100000">
                                          <p:val>
                                            <p:strVal val="#ppt_x"/>
                                          </p:val>
                                        </p:tav>
                                      </p:tavLst>
                                    </p:anim>
                                    <p:anim calcmode="lin" valueType="num">
                                      <p:cBhvr additive="base">
                                        <p:cTn id="62" dur="500" fill="hold"/>
                                        <p:tgtEl>
                                          <p:spTgt spid="212"/>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221"/>
                                        </p:tgtEl>
                                        <p:attrNameLst>
                                          <p:attrName>style.visibility</p:attrName>
                                        </p:attrNameLst>
                                      </p:cBhvr>
                                      <p:to>
                                        <p:strVal val="visible"/>
                                      </p:to>
                                    </p:set>
                                    <p:anim calcmode="lin" valueType="num">
                                      <p:cBhvr additive="base">
                                        <p:cTn id="65" dur="500" fill="hold"/>
                                        <p:tgtEl>
                                          <p:spTgt spid="221"/>
                                        </p:tgtEl>
                                        <p:attrNameLst>
                                          <p:attrName>ppt_x</p:attrName>
                                        </p:attrNameLst>
                                      </p:cBhvr>
                                      <p:tavLst>
                                        <p:tav tm="0">
                                          <p:val>
                                            <p:strVal val="0-#ppt_w/2"/>
                                          </p:val>
                                        </p:tav>
                                        <p:tav tm="100000">
                                          <p:val>
                                            <p:strVal val="#ppt_x"/>
                                          </p:val>
                                        </p:tav>
                                      </p:tavLst>
                                    </p:anim>
                                    <p:anim calcmode="lin" valueType="num">
                                      <p:cBhvr additive="base">
                                        <p:cTn id="66" dur="500" fill="hold"/>
                                        <p:tgtEl>
                                          <p:spTgt spid="221"/>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219"/>
                                        </p:tgtEl>
                                        <p:attrNameLst>
                                          <p:attrName>style.visibility</p:attrName>
                                        </p:attrNameLst>
                                      </p:cBhvr>
                                      <p:to>
                                        <p:strVal val="visible"/>
                                      </p:to>
                                    </p:set>
                                    <p:anim calcmode="lin" valueType="num">
                                      <p:cBhvr additive="base">
                                        <p:cTn id="69" dur="500" fill="hold"/>
                                        <p:tgtEl>
                                          <p:spTgt spid="219"/>
                                        </p:tgtEl>
                                        <p:attrNameLst>
                                          <p:attrName>ppt_x</p:attrName>
                                        </p:attrNameLst>
                                      </p:cBhvr>
                                      <p:tavLst>
                                        <p:tav tm="0">
                                          <p:val>
                                            <p:strVal val="0-#ppt_w/2"/>
                                          </p:val>
                                        </p:tav>
                                        <p:tav tm="100000">
                                          <p:val>
                                            <p:strVal val="#ppt_x"/>
                                          </p:val>
                                        </p:tav>
                                      </p:tavLst>
                                    </p:anim>
                                    <p:anim calcmode="lin" valueType="num">
                                      <p:cBhvr additive="base">
                                        <p:cTn id="70" dur="500" fill="hold"/>
                                        <p:tgtEl>
                                          <p:spTgt spid="219"/>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217"/>
                                        </p:tgtEl>
                                        <p:attrNameLst>
                                          <p:attrName>style.visibility</p:attrName>
                                        </p:attrNameLst>
                                      </p:cBhvr>
                                      <p:to>
                                        <p:strVal val="visible"/>
                                      </p:to>
                                    </p:set>
                                    <p:anim calcmode="lin" valueType="num">
                                      <p:cBhvr additive="base">
                                        <p:cTn id="73" dur="500" fill="hold"/>
                                        <p:tgtEl>
                                          <p:spTgt spid="217"/>
                                        </p:tgtEl>
                                        <p:attrNameLst>
                                          <p:attrName>ppt_x</p:attrName>
                                        </p:attrNameLst>
                                      </p:cBhvr>
                                      <p:tavLst>
                                        <p:tav tm="0">
                                          <p:val>
                                            <p:strVal val="0-#ppt_w/2"/>
                                          </p:val>
                                        </p:tav>
                                        <p:tav tm="100000">
                                          <p:val>
                                            <p:strVal val="#ppt_x"/>
                                          </p:val>
                                        </p:tav>
                                      </p:tavLst>
                                    </p:anim>
                                    <p:anim calcmode="lin" valueType="num">
                                      <p:cBhvr additive="base">
                                        <p:cTn id="74" dur="500" fill="hold"/>
                                        <p:tgtEl>
                                          <p:spTgt spid="217"/>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anim calcmode="lin" valueType="num">
                                      <p:cBhvr additive="base">
                                        <p:cTn id="77" dur="500" fill="hold"/>
                                        <p:tgtEl>
                                          <p:spTgt spid="215"/>
                                        </p:tgtEl>
                                        <p:attrNameLst>
                                          <p:attrName>ppt_x</p:attrName>
                                        </p:attrNameLst>
                                      </p:cBhvr>
                                      <p:tavLst>
                                        <p:tav tm="0">
                                          <p:val>
                                            <p:strVal val="0-#ppt_w/2"/>
                                          </p:val>
                                        </p:tav>
                                        <p:tav tm="100000">
                                          <p:val>
                                            <p:strVal val="#ppt_x"/>
                                          </p:val>
                                        </p:tav>
                                      </p:tavLst>
                                    </p:anim>
                                    <p:anim calcmode="lin" valueType="num">
                                      <p:cBhvr additive="base">
                                        <p:cTn id="78" dur="500" fill="hold"/>
                                        <p:tgtEl>
                                          <p:spTgt spid="2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3E67-7327-ED44-9AC7-AE41DE84F382}"/>
              </a:ext>
            </a:extLst>
          </p:cNvPr>
          <p:cNvSpPr>
            <a:spLocks noGrp="1"/>
          </p:cNvSpPr>
          <p:nvPr>
            <p:ph type="title"/>
          </p:nvPr>
        </p:nvSpPr>
        <p:spPr/>
        <p:txBody>
          <a:bodyPr/>
          <a:lstStyle/>
          <a:p>
            <a:r>
              <a:rPr lang="en-US" dirty="0"/>
              <a:t>Learnable recursive filter</a:t>
            </a:r>
          </a:p>
        </p:txBody>
      </p:sp>
      <p:pic>
        <p:nvPicPr>
          <p:cNvPr id="6" name="Picture 13">
            <a:extLst>
              <a:ext uri="{FF2B5EF4-FFF2-40B4-BE49-F238E27FC236}">
                <a16:creationId xmlns:a16="http://schemas.microsoft.com/office/drawing/2014/main" id="{88EE7043-1203-224F-9EF3-251136FDD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560" y="4665413"/>
            <a:ext cx="2103938"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文本框 2">
                <a:extLst>
                  <a:ext uri="{FF2B5EF4-FFF2-40B4-BE49-F238E27FC236}">
                    <a16:creationId xmlns:a16="http://schemas.microsoft.com/office/drawing/2014/main" id="{01F81EB5-8E8C-2B4E-814A-041C87E2C3F0}"/>
                  </a:ext>
                </a:extLst>
              </p:cNvPr>
              <p:cNvSpPr txBox="1"/>
              <p:nvPr/>
            </p:nvSpPr>
            <p:spPr>
              <a:xfrm>
                <a:off x="3250281" y="1770936"/>
                <a:ext cx="2709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a:solidFill>
                            <a:schemeClr val="bg1"/>
                          </a:solidFill>
                          <a:latin typeface="Cambria Math" panose="02040503050406030204" pitchFamily="18" charset="0"/>
                        </a:rPr>
                        <m:t>𝒙</m:t>
                      </m:r>
                    </m:oMath>
                  </m:oMathPara>
                </a14:m>
                <a:endParaRPr lang="zh-CN" altLang="en-US" sz="2400" b="1" dirty="0">
                  <a:solidFill>
                    <a:schemeClr val="bg1"/>
                  </a:solidFill>
                </a:endParaRPr>
              </a:p>
            </p:txBody>
          </p:sp>
        </mc:Choice>
        <mc:Fallback xmlns="">
          <p:sp>
            <p:nvSpPr>
              <p:cNvPr id="7" name="文本框 2">
                <a:extLst>
                  <a:ext uri="{FF2B5EF4-FFF2-40B4-BE49-F238E27FC236}">
                    <a16:creationId xmlns:a16="http://schemas.microsoft.com/office/drawing/2014/main" id="{01F81EB5-8E8C-2B4E-814A-041C87E2C3F0}"/>
                  </a:ext>
                </a:extLst>
              </p:cNvPr>
              <p:cNvSpPr txBox="1">
                <a:spLocks noRot="1" noChangeAspect="1" noMove="1" noResize="1" noEditPoints="1" noAdjustHandles="1" noChangeArrowheads="1" noChangeShapeType="1" noTextEdit="1"/>
              </p:cNvSpPr>
              <p:nvPr/>
            </p:nvSpPr>
            <p:spPr>
              <a:xfrm>
                <a:off x="3250281" y="1770936"/>
                <a:ext cx="270908" cy="369332"/>
              </a:xfrm>
              <a:prstGeom prst="rect">
                <a:avLst/>
              </a:prstGeom>
              <a:blipFill>
                <a:blip r:embed="rId4"/>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20">
                <a:extLst>
                  <a:ext uri="{FF2B5EF4-FFF2-40B4-BE49-F238E27FC236}">
                    <a16:creationId xmlns:a16="http://schemas.microsoft.com/office/drawing/2014/main" id="{971AD6C5-0786-614C-A8CF-CBADDD174CEA}"/>
                  </a:ext>
                </a:extLst>
              </p:cNvPr>
              <p:cNvSpPr txBox="1"/>
              <p:nvPr/>
            </p:nvSpPr>
            <p:spPr>
              <a:xfrm>
                <a:off x="8461178" y="1769984"/>
                <a:ext cx="277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rPr>
                        <m:t>𝒚</m:t>
                      </m:r>
                    </m:oMath>
                  </m:oMathPara>
                </a14:m>
                <a:endParaRPr lang="zh-CN" altLang="en-US" sz="2400" b="1" dirty="0">
                  <a:solidFill>
                    <a:schemeClr val="bg1"/>
                  </a:solidFill>
                </a:endParaRPr>
              </a:p>
            </p:txBody>
          </p:sp>
        </mc:Choice>
        <mc:Fallback xmlns="">
          <p:sp>
            <p:nvSpPr>
              <p:cNvPr id="8" name="文本框 20">
                <a:extLst>
                  <a:ext uri="{FF2B5EF4-FFF2-40B4-BE49-F238E27FC236}">
                    <a16:creationId xmlns:a16="http://schemas.microsoft.com/office/drawing/2014/main" id="{971AD6C5-0786-614C-A8CF-CBADDD174CEA}"/>
                  </a:ext>
                </a:extLst>
              </p:cNvPr>
              <p:cNvSpPr txBox="1">
                <a:spLocks noRot="1" noChangeAspect="1" noMove="1" noResize="1" noEditPoints="1" noAdjustHandles="1" noChangeArrowheads="1" noChangeShapeType="1" noTextEdit="1"/>
              </p:cNvSpPr>
              <p:nvPr/>
            </p:nvSpPr>
            <p:spPr>
              <a:xfrm>
                <a:off x="8461178" y="1769984"/>
                <a:ext cx="277320" cy="369332"/>
              </a:xfrm>
              <a:prstGeom prst="rect">
                <a:avLst/>
              </a:prstGeom>
              <a:blipFill>
                <a:blip r:embed="rId5"/>
                <a:stretch>
                  <a:fillRect l="-21739" r="-2173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22">
                <a:extLst>
                  <a:ext uri="{FF2B5EF4-FFF2-40B4-BE49-F238E27FC236}">
                    <a16:creationId xmlns:a16="http://schemas.microsoft.com/office/drawing/2014/main" id="{71DF12D7-FA0B-284A-9869-EE154AA41B75}"/>
                  </a:ext>
                </a:extLst>
              </p:cNvPr>
              <p:cNvSpPr txBox="1"/>
              <p:nvPr/>
            </p:nvSpPr>
            <p:spPr>
              <a:xfrm>
                <a:off x="5091764" y="4610688"/>
                <a:ext cx="2442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𝑝</m:t>
                      </m:r>
                    </m:oMath>
                  </m:oMathPara>
                </a14:m>
                <a:endParaRPr lang="zh-CN" altLang="en-US" sz="2400" dirty="0"/>
              </a:p>
            </p:txBody>
          </p:sp>
        </mc:Choice>
        <mc:Fallback xmlns="">
          <p:sp>
            <p:nvSpPr>
              <p:cNvPr id="9" name="文本框 22">
                <a:extLst>
                  <a:ext uri="{FF2B5EF4-FFF2-40B4-BE49-F238E27FC236}">
                    <a16:creationId xmlns:a16="http://schemas.microsoft.com/office/drawing/2014/main" id="{71DF12D7-FA0B-284A-9869-EE154AA41B75}"/>
                  </a:ext>
                </a:extLst>
              </p:cNvPr>
              <p:cNvSpPr txBox="1">
                <a:spLocks noRot="1" noChangeAspect="1" noMove="1" noResize="1" noEditPoints="1" noAdjustHandles="1" noChangeArrowheads="1" noChangeShapeType="1" noTextEdit="1"/>
              </p:cNvSpPr>
              <p:nvPr/>
            </p:nvSpPr>
            <p:spPr>
              <a:xfrm>
                <a:off x="5091764" y="4610688"/>
                <a:ext cx="244233" cy="369332"/>
              </a:xfrm>
              <a:prstGeom prst="rect">
                <a:avLst/>
              </a:prstGeom>
              <a:blipFill>
                <a:blip r:embed="rId6"/>
                <a:stretch>
                  <a:fillRect l="-25000" r="-25000" b="-23333"/>
                </a:stretch>
              </a:blipFill>
            </p:spPr>
            <p:txBody>
              <a:bodyPr/>
              <a:lstStyle/>
              <a:p>
                <a:r>
                  <a:rPr lang="en-US">
                    <a:noFill/>
                  </a:rPr>
                  <a:t> </a:t>
                </a:r>
              </a:p>
            </p:txBody>
          </p:sp>
        </mc:Fallback>
      </mc:AlternateContent>
      <p:sp>
        <p:nvSpPr>
          <p:cNvPr id="11" name="文本框 10">
            <a:extLst>
              <a:ext uri="{FF2B5EF4-FFF2-40B4-BE49-F238E27FC236}">
                <a16:creationId xmlns:a16="http://schemas.microsoft.com/office/drawing/2014/main" id="{CE221411-CF74-C24A-974E-D5156ED989C6}"/>
              </a:ext>
            </a:extLst>
          </p:cNvPr>
          <p:cNvSpPr txBox="1"/>
          <p:nvPr/>
        </p:nvSpPr>
        <p:spPr>
          <a:xfrm>
            <a:off x="2415676" y="4980567"/>
            <a:ext cx="430887" cy="609600"/>
          </a:xfrm>
          <a:prstGeom prst="rect">
            <a:avLst/>
          </a:prstGeom>
        </p:spPr>
        <p:style>
          <a:lnRef idx="3">
            <a:schemeClr val="lt1"/>
          </a:lnRef>
          <a:fillRef idx="1">
            <a:schemeClr val="dk1"/>
          </a:fillRef>
          <a:effectRef idx="1">
            <a:schemeClr val="dk1"/>
          </a:effectRef>
          <a:fontRef idx="minor">
            <a:schemeClr val="lt1"/>
          </a:fontRef>
        </p:style>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conv</a:t>
            </a:r>
            <a:endParaRPr lang="zh-CN" altLang="en-US" sz="1600" dirty="0">
              <a:latin typeface="Times New Roman" panose="02020603050405020304" pitchFamily="18" charset="0"/>
              <a:cs typeface="Times New Roman" panose="02020603050405020304" pitchFamily="18" charset="0"/>
            </a:endParaRPr>
          </a:p>
        </p:txBody>
      </p:sp>
      <p:sp>
        <p:nvSpPr>
          <p:cNvPr id="12" name="文本框 29">
            <a:extLst>
              <a:ext uri="{FF2B5EF4-FFF2-40B4-BE49-F238E27FC236}">
                <a16:creationId xmlns:a16="http://schemas.microsoft.com/office/drawing/2014/main" id="{16C28DC8-4538-9340-A2B6-619B0D221D55}"/>
              </a:ext>
            </a:extLst>
          </p:cNvPr>
          <p:cNvSpPr txBox="1"/>
          <p:nvPr/>
        </p:nvSpPr>
        <p:spPr>
          <a:xfrm>
            <a:off x="2861803" y="4981114"/>
            <a:ext cx="430887" cy="609600"/>
          </a:xfrm>
          <a:prstGeom prst="rect">
            <a:avLst/>
          </a:prstGeom>
        </p:spPr>
        <p:style>
          <a:lnRef idx="3">
            <a:schemeClr val="lt1"/>
          </a:lnRef>
          <a:fillRef idx="1">
            <a:schemeClr val="accent1"/>
          </a:fillRef>
          <a:effectRef idx="1">
            <a:schemeClr val="accent1"/>
          </a:effectRef>
          <a:fontRef idx="minor">
            <a:schemeClr val="lt1"/>
          </a:fontRef>
        </p:style>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pool</a:t>
            </a:r>
            <a:endParaRPr lang="zh-CN" altLang="en-US" sz="1600" dirty="0">
              <a:latin typeface="Times New Roman" panose="02020603050405020304" pitchFamily="18" charset="0"/>
              <a:cs typeface="Times New Roman" panose="02020603050405020304" pitchFamily="18" charset="0"/>
            </a:endParaRPr>
          </a:p>
        </p:txBody>
      </p:sp>
      <p:sp>
        <p:nvSpPr>
          <p:cNvPr id="13" name="文本框 30">
            <a:extLst>
              <a:ext uri="{FF2B5EF4-FFF2-40B4-BE49-F238E27FC236}">
                <a16:creationId xmlns:a16="http://schemas.microsoft.com/office/drawing/2014/main" id="{F0727FF6-C71F-BD45-B2F3-79EA44A59ED2}"/>
              </a:ext>
            </a:extLst>
          </p:cNvPr>
          <p:cNvSpPr txBox="1"/>
          <p:nvPr/>
        </p:nvSpPr>
        <p:spPr>
          <a:xfrm>
            <a:off x="3277450" y="4980020"/>
            <a:ext cx="430887" cy="607676"/>
          </a:xfrm>
          <a:prstGeom prst="rect">
            <a:avLst/>
          </a:prstGeom>
        </p:spPr>
        <p:style>
          <a:lnRef idx="3">
            <a:schemeClr val="lt1"/>
          </a:lnRef>
          <a:fillRef idx="1">
            <a:schemeClr val="dk1"/>
          </a:fillRef>
          <a:effectRef idx="1">
            <a:schemeClr val="dk1"/>
          </a:effectRef>
          <a:fontRef idx="minor">
            <a:schemeClr val="lt1"/>
          </a:fontRef>
        </p:style>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conv</a:t>
            </a:r>
            <a:endParaRPr lang="zh-CN" altLang="en-US" sz="1600" dirty="0">
              <a:latin typeface="Times New Roman" panose="02020603050405020304" pitchFamily="18" charset="0"/>
              <a:cs typeface="Times New Roman" panose="02020603050405020304" pitchFamily="18" charset="0"/>
            </a:endParaRPr>
          </a:p>
        </p:txBody>
      </p:sp>
      <p:sp>
        <p:nvSpPr>
          <p:cNvPr id="14" name="文本框 31">
            <a:extLst>
              <a:ext uri="{FF2B5EF4-FFF2-40B4-BE49-F238E27FC236}">
                <a16:creationId xmlns:a16="http://schemas.microsoft.com/office/drawing/2014/main" id="{5C68C7AD-7A03-8A4F-A1BC-CF6AF887B961}"/>
              </a:ext>
            </a:extLst>
          </p:cNvPr>
          <p:cNvSpPr txBox="1"/>
          <p:nvPr/>
        </p:nvSpPr>
        <p:spPr>
          <a:xfrm>
            <a:off x="3708336" y="4981114"/>
            <a:ext cx="430887" cy="609600"/>
          </a:xfrm>
          <a:prstGeom prst="rect">
            <a:avLst/>
          </a:prstGeom>
        </p:spPr>
        <p:style>
          <a:lnRef idx="3">
            <a:schemeClr val="lt1"/>
          </a:lnRef>
          <a:fillRef idx="1">
            <a:schemeClr val="accent1"/>
          </a:fillRef>
          <a:effectRef idx="1">
            <a:schemeClr val="accent1"/>
          </a:effectRef>
          <a:fontRef idx="minor">
            <a:schemeClr val="lt1"/>
          </a:fontRef>
        </p:style>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pool</a:t>
            </a:r>
            <a:endParaRPr lang="zh-CN" altLang="en-US" sz="1600"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85607105-BC78-5A48-B99D-EF57380872BC}"/>
              </a:ext>
            </a:extLst>
          </p:cNvPr>
          <p:cNvCxnSpPr/>
          <p:nvPr/>
        </p:nvCxnSpPr>
        <p:spPr>
          <a:xfrm>
            <a:off x="4286299" y="5275614"/>
            <a:ext cx="339176" cy="0"/>
          </a:xfrm>
          <a:prstGeom prst="line">
            <a:avLst/>
          </a:prstGeom>
          <a:ln w="38100">
            <a:solidFill>
              <a:schemeClr val="bg1"/>
            </a:solidFill>
            <a:prstDash val="sysDot"/>
          </a:ln>
        </p:spPr>
        <p:style>
          <a:lnRef idx="3">
            <a:schemeClr val="dk1"/>
          </a:lnRef>
          <a:fillRef idx="0">
            <a:schemeClr val="dk1"/>
          </a:fillRef>
          <a:effectRef idx="2">
            <a:schemeClr val="dk1"/>
          </a:effectRef>
          <a:fontRef idx="minor">
            <a:schemeClr val="tx1"/>
          </a:fontRef>
        </p:style>
      </p:cxnSp>
      <p:sp>
        <p:nvSpPr>
          <p:cNvPr id="16" name="文本框 23">
            <a:extLst>
              <a:ext uri="{FF2B5EF4-FFF2-40B4-BE49-F238E27FC236}">
                <a16:creationId xmlns:a16="http://schemas.microsoft.com/office/drawing/2014/main" id="{38BEA889-696E-F847-89E5-4A2839B80520}"/>
              </a:ext>
            </a:extLst>
          </p:cNvPr>
          <p:cNvSpPr txBox="1"/>
          <p:nvPr/>
        </p:nvSpPr>
        <p:spPr>
          <a:xfrm>
            <a:off x="2846562" y="5638800"/>
            <a:ext cx="1337224" cy="381000"/>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cs typeface="Times New Roman" panose="02020603050405020304" pitchFamily="18" charset="0"/>
              </a:rPr>
              <a:t>CNN</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7" name="文本框 32">
            <a:extLst>
              <a:ext uri="{FF2B5EF4-FFF2-40B4-BE49-F238E27FC236}">
                <a16:creationId xmlns:a16="http://schemas.microsoft.com/office/drawing/2014/main" id="{C99712A2-6D75-AA47-A100-0D1106A70690}"/>
              </a:ext>
            </a:extLst>
          </p:cNvPr>
          <p:cNvSpPr txBox="1"/>
          <p:nvPr/>
        </p:nvSpPr>
        <p:spPr>
          <a:xfrm>
            <a:off x="7680773" y="3472209"/>
            <a:ext cx="1870624" cy="400110"/>
          </a:xfrm>
          <a:prstGeom prst="rect">
            <a:avLst/>
          </a:prstGeom>
          <a:solidFill>
            <a:schemeClr val="tx1">
              <a:lumMod val="75000"/>
              <a:lumOff val="25000"/>
            </a:schemeClr>
          </a:solidFill>
        </p:spPr>
        <p:txBody>
          <a:bodyPr wrap="square" rtlCol="0">
            <a:spAutoFit/>
          </a:bodyPr>
          <a:lstStyle/>
          <a:p>
            <a:pPr algn="ctr"/>
            <a:r>
              <a:rPr lang="en-US" altLang="zh-CN" sz="2000" dirty="0">
                <a:solidFill>
                  <a:schemeClr val="bg1"/>
                </a:solidFill>
                <a:cs typeface="Times New Roman" panose="02020603050405020304" pitchFamily="18" charset="0"/>
              </a:rPr>
              <a:t>filtering</a:t>
            </a:r>
            <a:endParaRPr lang="zh-CN" altLang="en-US" sz="2000" dirty="0">
              <a:solidFill>
                <a:schemeClr val="bg1"/>
              </a:solidFill>
              <a:cs typeface="Times New Roman" panose="02020603050405020304" pitchFamily="18" charset="0"/>
            </a:endParaRPr>
          </a:p>
        </p:txBody>
      </p:sp>
      <p:sp>
        <p:nvSpPr>
          <p:cNvPr id="19" name="右箭头 36">
            <a:extLst>
              <a:ext uri="{FF2B5EF4-FFF2-40B4-BE49-F238E27FC236}">
                <a16:creationId xmlns:a16="http://schemas.microsoft.com/office/drawing/2014/main" id="{C063DBDD-8966-4C4E-BFE8-9433A79D2641}"/>
              </a:ext>
            </a:extLst>
          </p:cNvPr>
          <p:cNvSpPr/>
          <p:nvPr/>
        </p:nvSpPr>
        <p:spPr>
          <a:xfrm>
            <a:off x="4427264" y="2613876"/>
            <a:ext cx="381000" cy="334849"/>
          </a:xfrm>
          <a:prstGeom prst="rightArrow">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右箭头 47">
            <a:extLst>
              <a:ext uri="{FF2B5EF4-FFF2-40B4-BE49-F238E27FC236}">
                <a16:creationId xmlns:a16="http://schemas.microsoft.com/office/drawing/2014/main" id="{E6DAE825-1A50-4A4B-8B2F-667E6ECA2377}"/>
              </a:ext>
            </a:extLst>
          </p:cNvPr>
          <p:cNvSpPr/>
          <p:nvPr/>
        </p:nvSpPr>
        <p:spPr>
          <a:xfrm>
            <a:off x="7232210" y="2617505"/>
            <a:ext cx="381000" cy="334849"/>
          </a:xfrm>
          <a:prstGeom prst="rightArrow">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下箭头 37">
            <a:extLst>
              <a:ext uri="{FF2B5EF4-FFF2-40B4-BE49-F238E27FC236}">
                <a16:creationId xmlns:a16="http://schemas.microsoft.com/office/drawing/2014/main" id="{1FFEEC97-6796-B649-B89C-748211EA393D}"/>
              </a:ext>
            </a:extLst>
          </p:cNvPr>
          <p:cNvSpPr/>
          <p:nvPr/>
        </p:nvSpPr>
        <p:spPr>
          <a:xfrm>
            <a:off x="3091528" y="3733800"/>
            <a:ext cx="333570" cy="736386"/>
          </a:xfrm>
          <a:prstGeom prst="downArrow">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2" name="Picture 7">
            <a:extLst>
              <a:ext uri="{FF2B5EF4-FFF2-40B4-BE49-F238E27FC236}">
                <a16:creationId xmlns:a16="http://schemas.microsoft.com/office/drawing/2014/main" id="{8145E3B7-542E-E347-95BF-78115F7AE7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1710" y="2129553"/>
            <a:ext cx="1870624" cy="1252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9">
            <a:extLst>
              <a:ext uri="{FF2B5EF4-FFF2-40B4-BE49-F238E27FC236}">
                <a16:creationId xmlns:a16="http://schemas.microsoft.com/office/drawing/2014/main" id="{9557CC8B-96FA-0E42-BF05-FE862F1B32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5676" y="2115819"/>
            <a:ext cx="1870624" cy="124708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ounded Rectangle 26">
            <a:extLst>
              <a:ext uri="{FF2B5EF4-FFF2-40B4-BE49-F238E27FC236}">
                <a16:creationId xmlns:a16="http://schemas.microsoft.com/office/drawing/2014/main" id="{571E1055-A3D1-6047-9A9B-BC5EB6C04CDF}"/>
              </a:ext>
            </a:extLst>
          </p:cNvPr>
          <p:cNvSpPr/>
          <p:nvPr/>
        </p:nvSpPr>
        <p:spPr>
          <a:xfrm>
            <a:off x="5359360" y="2475175"/>
            <a:ext cx="1248355" cy="612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28" name="TextBox 27">
            <a:extLst>
              <a:ext uri="{FF2B5EF4-FFF2-40B4-BE49-F238E27FC236}">
                <a16:creationId xmlns:a16="http://schemas.microsoft.com/office/drawing/2014/main" id="{C199BB0C-F4B9-1B43-9324-5B1E10CFC4E2}"/>
              </a:ext>
            </a:extLst>
          </p:cNvPr>
          <p:cNvSpPr txBox="1"/>
          <p:nvPr/>
        </p:nvSpPr>
        <p:spPr>
          <a:xfrm>
            <a:off x="6095967" y="3332050"/>
            <a:ext cx="65" cy="1938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endParaRPr lang="en-US" sz="1400" dirty="0">
              <a:solidFill>
                <a:schemeClr val="bg1"/>
              </a:solidFill>
              <a:latin typeface="Trebuchet MS" panose="020B0603020202020204" pitchFamily="34" charset="0"/>
            </a:endParaRPr>
          </a:p>
        </p:txBody>
      </p:sp>
      <p:grpSp>
        <p:nvGrpSpPr>
          <p:cNvPr id="30" name="Group 29">
            <a:extLst>
              <a:ext uri="{FF2B5EF4-FFF2-40B4-BE49-F238E27FC236}">
                <a16:creationId xmlns:a16="http://schemas.microsoft.com/office/drawing/2014/main" id="{65647D06-9FC3-8E41-90B9-1A12C1E22615}"/>
              </a:ext>
            </a:extLst>
          </p:cNvPr>
          <p:cNvGrpSpPr/>
          <p:nvPr/>
        </p:nvGrpSpPr>
        <p:grpSpPr>
          <a:xfrm>
            <a:off x="4866730" y="2013601"/>
            <a:ext cx="2233613" cy="1491599"/>
            <a:chOff x="4866730" y="2013601"/>
            <a:chExt cx="2233613" cy="1491599"/>
          </a:xfrm>
        </p:grpSpPr>
        <p:pic>
          <p:nvPicPr>
            <p:cNvPr id="24" name="Picture 15">
              <a:extLst>
                <a:ext uri="{FF2B5EF4-FFF2-40B4-BE49-F238E27FC236}">
                  <a16:creationId xmlns:a16="http://schemas.microsoft.com/office/drawing/2014/main" id="{7F0F9A8D-776C-EB44-95C7-E1C8435488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6730" y="2013601"/>
              <a:ext cx="2233613" cy="149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a:extLst>
                <a:ext uri="{FF2B5EF4-FFF2-40B4-BE49-F238E27FC236}">
                  <a16:creationId xmlns:a16="http://schemas.microsoft.com/office/drawing/2014/main" id="{CD7E164A-CE57-6249-8A86-AFA9371A0787}"/>
                </a:ext>
              </a:extLst>
            </p:cNvPr>
            <p:cNvSpPr txBox="1"/>
            <p:nvPr/>
          </p:nvSpPr>
          <p:spPr>
            <a:xfrm>
              <a:off x="6194670" y="3042810"/>
              <a:ext cx="31931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rgbClr val="FF0000"/>
                  </a:solidFill>
                  <a:latin typeface="Trebuchet MS" panose="020B0603020202020204" pitchFamily="34" charset="0"/>
                </a:rPr>
                <a:t>✓</a:t>
              </a:r>
            </a:p>
          </p:txBody>
        </p:sp>
      </p:grpSp>
      <p:cxnSp>
        <p:nvCxnSpPr>
          <p:cNvPr id="25" name="Straight Arrow Connector 24">
            <a:extLst>
              <a:ext uri="{FF2B5EF4-FFF2-40B4-BE49-F238E27FC236}">
                <a16:creationId xmlns:a16="http://schemas.microsoft.com/office/drawing/2014/main" id="{D4658060-6765-A341-B982-E1FFF90DA706}"/>
              </a:ext>
            </a:extLst>
          </p:cNvPr>
          <p:cNvCxnSpPr/>
          <p:nvPr/>
        </p:nvCxnSpPr>
        <p:spPr>
          <a:xfrm flipH="1" flipV="1">
            <a:off x="5695656" y="3399788"/>
            <a:ext cx="552745" cy="14008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6FCDDEC-BA31-2C4A-B756-AE7458B400E0}"/>
              </a:ext>
            </a:extLst>
          </p:cNvPr>
          <p:cNvCxnSpPr/>
          <p:nvPr/>
        </p:nvCxnSpPr>
        <p:spPr>
          <a:xfrm flipH="1" flipV="1">
            <a:off x="6400801" y="3399788"/>
            <a:ext cx="49573" cy="14008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圆角矩形 28">
            <a:extLst>
              <a:ext uri="{FF2B5EF4-FFF2-40B4-BE49-F238E27FC236}">
                <a16:creationId xmlns:a16="http://schemas.microsoft.com/office/drawing/2014/main" id="{AB90FCAE-C8E2-AE4A-9A2B-ECE7BEA110E0}"/>
              </a:ext>
            </a:extLst>
          </p:cNvPr>
          <p:cNvSpPr/>
          <p:nvPr/>
        </p:nvSpPr>
        <p:spPr>
          <a:xfrm>
            <a:off x="1905000" y="1600200"/>
            <a:ext cx="8153400" cy="2362200"/>
          </a:xfrm>
          <a:prstGeom prst="roundRect">
            <a:avLst/>
          </a:prstGeom>
          <a:noFill/>
          <a:ln>
            <a:solidFill>
              <a:schemeClr val="accent3">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圆角矩形 40">
            <a:extLst>
              <a:ext uri="{FF2B5EF4-FFF2-40B4-BE49-F238E27FC236}">
                <a16:creationId xmlns:a16="http://schemas.microsoft.com/office/drawing/2014/main" id="{A82B25A7-C11F-9A49-B145-9226B273A437}"/>
              </a:ext>
            </a:extLst>
          </p:cNvPr>
          <p:cNvSpPr/>
          <p:nvPr/>
        </p:nvSpPr>
        <p:spPr>
          <a:xfrm>
            <a:off x="1939527" y="4098175"/>
            <a:ext cx="8153400" cy="2362200"/>
          </a:xfrm>
          <a:prstGeom prst="round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3" name="文本框 42">
            <a:extLst>
              <a:ext uri="{FF2B5EF4-FFF2-40B4-BE49-F238E27FC236}">
                <a16:creationId xmlns:a16="http://schemas.microsoft.com/office/drawing/2014/main" id="{F8F1A61F-B4CD-3144-B30C-D481A283876B}"/>
              </a:ext>
            </a:extLst>
          </p:cNvPr>
          <p:cNvSpPr txBox="1"/>
          <p:nvPr/>
        </p:nvSpPr>
        <p:spPr>
          <a:xfrm>
            <a:off x="7605746" y="4994089"/>
            <a:ext cx="1912973" cy="707886"/>
          </a:xfrm>
          <a:prstGeom prst="rect">
            <a:avLst/>
          </a:prstGeom>
          <a:solidFill>
            <a:schemeClr val="tx1">
              <a:lumMod val="75000"/>
              <a:lumOff val="25000"/>
            </a:schemeClr>
          </a:solidFill>
        </p:spPr>
        <p:txBody>
          <a:bodyPr wrap="square" rtlCol="0">
            <a:spAutoFit/>
          </a:bodyPr>
          <a:lstStyle>
            <a:defPPr>
              <a:defRPr lang="en-US"/>
            </a:defPPr>
            <a:lvl1pPr algn="ctr">
              <a:defRPr sz="2000">
                <a:solidFill>
                  <a:schemeClr val="bg1"/>
                </a:solidFill>
                <a:cs typeface="Times New Roman" panose="02020603050405020304" pitchFamily="18" charset="0"/>
              </a:defRPr>
            </a:lvl1pPr>
          </a:lstStyle>
          <a:p>
            <a:r>
              <a:rPr lang="en-US" altLang="zh-CN" dirty="0"/>
              <a:t>guidance of </a:t>
            </a:r>
          </a:p>
          <a:p>
            <a:r>
              <a:rPr lang="en-US" altLang="zh-CN" dirty="0"/>
              <a:t>the filter</a:t>
            </a:r>
            <a:endParaRPr lang="zh-CN" altLang="en-US" dirty="0"/>
          </a:p>
        </p:txBody>
      </p:sp>
    </p:spTree>
    <p:extLst>
      <p:ext uri="{BB962C8B-B14F-4D97-AF65-F5344CB8AC3E}">
        <p14:creationId xmlns:p14="http://schemas.microsoft.com/office/powerpoint/2010/main" val="380282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par>
                                <p:cTn id="39" presetID="9"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dissolv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dissolve">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dissolve">
                                      <p:cBhvr>
                                        <p:cTn id="54" dur="500"/>
                                        <p:tgtEl>
                                          <p:spTgt spid="3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ssolve">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p:bldP spid="17" grpId="0" animBg="1"/>
      <p:bldP spid="21" grpId="0" animBg="1"/>
      <p:bldP spid="31" grpId="0" animBg="1"/>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3E67-7327-ED44-9AC7-AE41DE84F382}"/>
              </a:ext>
            </a:extLst>
          </p:cNvPr>
          <p:cNvSpPr>
            <a:spLocks noGrp="1"/>
          </p:cNvSpPr>
          <p:nvPr>
            <p:ph type="title"/>
          </p:nvPr>
        </p:nvSpPr>
        <p:spPr/>
        <p:txBody>
          <a:bodyPr/>
          <a:lstStyle/>
          <a:p>
            <a:r>
              <a:rPr lang="en-US" dirty="0"/>
              <a:t>Learnable recursive filter</a:t>
            </a:r>
          </a:p>
        </p:txBody>
      </p:sp>
      <p:pic>
        <p:nvPicPr>
          <p:cNvPr id="6" name="Picture 13">
            <a:extLst>
              <a:ext uri="{FF2B5EF4-FFF2-40B4-BE49-F238E27FC236}">
                <a16:creationId xmlns:a16="http://schemas.microsoft.com/office/drawing/2014/main" id="{88EE7043-1203-224F-9EF3-251136FDD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460" y="4690813"/>
            <a:ext cx="2103938"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文本框 2">
                <a:extLst>
                  <a:ext uri="{FF2B5EF4-FFF2-40B4-BE49-F238E27FC236}">
                    <a16:creationId xmlns:a16="http://schemas.microsoft.com/office/drawing/2014/main" id="{01F81EB5-8E8C-2B4E-814A-041C87E2C3F0}"/>
                  </a:ext>
                </a:extLst>
              </p:cNvPr>
              <p:cNvSpPr txBox="1"/>
              <p:nvPr/>
            </p:nvSpPr>
            <p:spPr>
              <a:xfrm>
                <a:off x="2704181" y="1796336"/>
                <a:ext cx="2709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a:solidFill>
                            <a:schemeClr val="bg1"/>
                          </a:solidFill>
                          <a:latin typeface="Cambria Math" panose="02040503050406030204" pitchFamily="18" charset="0"/>
                        </a:rPr>
                        <m:t>𝒙</m:t>
                      </m:r>
                    </m:oMath>
                  </m:oMathPara>
                </a14:m>
                <a:endParaRPr lang="zh-CN" altLang="en-US" sz="2400" b="1" dirty="0">
                  <a:solidFill>
                    <a:schemeClr val="bg1"/>
                  </a:solidFill>
                </a:endParaRPr>
              </a:p>
            </p:txBody>
          </p:sp>
        </mc:Choice>
        <mc:Fallback xmlns="">
          <p:sp>
            <p:nvSpPr>
              <p:cNvPr id="7" name="文本框 2">
                <a:extLst>
                  <a:ext uri="{FF2B5EF4-FFF2-40B4-BE49-F238E27FC236}">
                    <a16:creationId xmlns:a16="http://schemas.microsoft.com/office/drawing/2014/main" id="{01F81EB5-8E8C-2B4E-814A-041C87E2C3F0}"/>
                  </a:ext>
                </a:extLst>
              </p:cNvPr>
              <p:cNvSpPr txBox="1">
                <a:spLocks noRot="1" noChangeAspect="1" noMove="1" noResize="1" noEditPoints="1" noAdjustHandles="1" noChangeArrowheads="1" noChangeShapeType="1" noTextEdit="1"/>
              </p:cNvSpPr>
              <p:nvPr/>
            </p:nvSpPr>
            <p:spPr>
              <a:xfrm>
                <a:off x="2704181" y="1796336"/>
                <a:ext cx="270908" cy="369332"/>
              </a:xfrm>
              <a:prstGeom prst="rect">
                <a:avLst/>
              </a:prstGeom>
              <a:blipFill>
                <a:blip r:embed="rId4"/>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20">
                <a:extLst>
                  <a:ext uri="{FF2B5EF4-FFF2-40B4-BE49-F238E27FC236}">
                    <a16:creationId xmlns:a16="http://schemas.microsoft.com/office/drawing/2014/main" id="{971AD6C5-0786-614C-A8CF-CBADDD174CEA}"/>
                  </a:ext>
                </a:extLst>
              </p:cNvPr>
              <p:cNvSpPr txBox="1"/>
              <p:nvPr/>
            </p:nvSpPr>
            <p:spPr>
              <a:xfrm>
                <a:off x="7915078" y="1795384"/>
                <a:ext cx="277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bg1"/>
                          </a:solidFill>
                          <a:latin typeface="Cambria Math" panose="02040503050406030204" pitchFamily="18" charset="0"/>
                        </a:rPr>
                        <m:t>𝒚</m:t>
                      </m:r>
                    </m:oMath>
                  </m:oMathPara>
                </a14:m>
                <a:endParaRPr lang="zh-CN" altLang="en-US" sz="2400" b="1" dirty="0">
                  <a:solidFill>
                    <a:schemeClr val="bg1"/>
                  </a:solidFill>
                </a:endParaRPr>
              </a:p>
            </p:txBody>
          </p:sp>
        </mc:Choice>
        <mc:Fallback xmlns="">
          <p:sp>
            <p:nvSpPr>
              <p:cNvPr id="8" name="文本框 20">
                <a:extLst>
                  <a:ext uri="{FF2B5EF4-FFF2-40B4-BE49-F238E27FC236}">
                    <a16:creationId xmlns:a16="http://schemas.microsoft.com/office/drawing/2014/main" id="{971AD6C5-0786-614C-A8CF-CBADDD174CEA}"/>
                  </a:ext>
                </a:extLst>
              </p:cNvPr>
              <p:cNvSpPr txBox="1">
                <a:spLocks noRot="1" noChangeAspect="1" noMove="1" noResize="1" noEditPoints="1" noAdjustHandles="1" noChangeArrowheads="1" noChangeShapeType="1" noTextEdit="1"/>
              </p:cNvSpPr>
              <p:nvPr/>
            </p:nvSpPr>
            <p:spPr>
              <a:xfrm>
                <a:off x="7915078" y="1795384"/>
                <a:ext cx="277320" cy="369332"/>
              </a:xfrm>
              <a:prstGeom prst="rect">
                <a:avLst/>
              </a:prstGeom>
              <a:blipFill>
                <a:blip r:embed="rId5"/>
                <a:stretch>
                  <a:fillRect l="-17391" r="-1739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22">
                <a:extLst>
                  <a:ext uri="{FF2B5EF4-FFF2-40B4-BE49-F238E27FC236}">
                    <a16:creationId xmlns:a16="http://schemas.microsoft.com/office/drawing/2014/main" id="{71DF12D7-FA0B-284A-9869-EE154AA41B75}"/>
                  </a:ext>
                </a:extLst>
              </p:cNvPr>
              <p:cNvSpPr txBox="1"/>
              <p:nvPr/>
            </p:nvSpPr>
            <p:spPr>
              <a:xfrm>
                <a:off x="4545664" y="4636088"/>
                <a:ext cx="2442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𝑝</m:t>
                      </m:r>
                    </m:oMath>
                  </m:oMathPara>
                </a14:m>
                <a:endParaRPr lang="zh-CN" altLang="en-US" sz="2400" dirty="0"/>
              </a:p>
            </p:txBody>
          </p:sp>
        </mc:Choice>
        <mc:Fallback xmlns="">
          <p:sp>
            <p:nvSpPr>
              <p:cNvPr id="9" name="文本框 22">
                <a:extLst>
                  <a:ext uri="{FF2B5EF4-FFF2-40B4-BE49-F238E27FC236}">
                    <a16:creationId xmlns:a16="http://schemas.microsoft.com/office/drawing/2014/main" id="{71DF12D7-FA0B-284A-9869-EE154AA41B75}"/>
                  </a:ext>
                </a:extLst>
              </p:cNvPr>
              <p:cNvSpPr txBox="1">
                <a:spLocks noRot="1" noChangeAspect="1" noMove="1" noResize="1" noEditPoints="1" noAdjustHandles="1" noChangeArrowheads="1" noChangeShapeType="1" noTextEdit="1"/>
              </p:cNvSpPr>
              <p:nvPr/>
            </p:nvSpPr>
            <p:spPr>
              <a:xfrm>
                <a:off x="4545664" y="4636088"/>
                <a:ext cx="244233" cy="369332"/>
              </a:xfrm>
              <a:prstGeom prst="rect">
                <a:avLst/>
              </a:prstGeom>
              <a:blipFill>
                <a:blip r:embed="rId6"/>
                <a:stretch>
                  <a:fillRect l="-25000" r="-25000" b="-23333"/>
                </a:stretch>
              </a:blipFill>
            </p:spPr>
            <p:txBody>
              <a:bodyPr/>
              <a:lstStyle/>
              <a:p>
                <a:r>
                  <a:rPr lang="en-US">
                    <a:noFill/>
                  </a:rPr>
                  <a:t> </a:t>
                </a:r>
              </a:p>
            </p:txBody>
          </p:sp>
        </mc:Fallback>
      </mc:AlternateContent>
      <p:sp>
        <p:nvSpPr>
          <p:cNvPr id="11" name="文本框 10">
            <a:extLst>
              <a:ext uri="{FF2B5EF4-FFF2-40B4-BE49-F238E27FC236}">
                <a16:creationId xmlns:a16="http://schemas.microsoft.com/office/drawing/2014/main" id="{CE221411-CF74-C24A-974E-D5156ED989C6}"/>
              </a:ext>
            </a:extLst>
          </p:cNvPr>
          <p:cNvSpPr txBox="1"/>
          <p:nvPr/>
        </p:nvSpPr>
        <p:spPr>
          <a:xfrm>
            <a:off x="1869576" y="5005967"/>
            <a:ext cx="430887" cy="609600"/>
          </a:xfrm>
          <a:prstGeom prst="rect">
            <a:avLst/>
          </a:prstGeom>
        </p:spPr>
        <p:style>
          <a:lnRef idx="3">
            <a:schemeClr val="lt1"/>
          </a:lnRef>
          <a:fillRef idx="1">
            <a:schemeClr val="dk1"/>
          </a:fillRef>
          <a:effectRef idx="1">
            <a:schemeClr val="dk1"/>
          </a:effectRef>
          <a:fontRef idx="minor">
            <a:schemeClr val="lt1"/>
          </a:fontRef>
        </p:style>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conv</a:t>
            </a:r>
            <a:endParaRPr lang="zh-CN" altLang="en-US" sz="1600" dirty="0">
              <a:latin typeface="Times New Roman" panose="02020603050405020304" pitchFamily="18" charset="0"/>
              <a:cs typeface="Times New Roman" panose="02020603050405020304" pitchFamily="18" charset="0"/>
            </a:endParaRPr>
          </a:p>
        </p:txBody>
      </p:sp>
      <p:sp>
        <p:nvSpPr>
          <p:cNvPr id="12" name="文本框 29">
            <a:extLst>
              <a:ext uri="{FF2B5EF4-FFF2-40B4-BE49-F238E27FC236}">
                <a16:creationId xmlns:a16="http://schemas.microsoft.com/office/drawing/2014/main" id="{16C28DC8-4538-9340-A2B6-619B0D221D55}"/>
              </a:ext>
            </a:extLst>
          </p:cNvPr>
          <p:cNvSpPr txBox="1"/>
          <p:nvPr/>
        </p:nvSpPr>
        <p:spPr>
          <a:xfrm>
            <a:off x="2315703" y="5006514"/>
            <a:ext cx="430887" cy="609600"/>
          </a:xfrm>
          <a:prstGeom prst="rect">
            <a:avLst/>
          </a:prstGeom>
        </p:spPr>
        <p:style>
          <a:lnRef idx="3">
            <a:schemeClr val="lt1"/>
          </a:lnRef>
          <a:fillRef idx="1">
            <a:schemeClr val="accent1"/>
          </a:fillRef>
          <a:effectRef idx="1">
            <a:schemeClr val="accent1"/>
          </a:effectRef>
          <a:fontRef idx="minor">
            <a:schemeClr val="lt1"/>
          </a:fontRef>
        </p:style>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pool</a:t>
            </a:r>
            <a:endParaRPr lang="zh-CN" altLang="en-US" sz="1600" dirty="0">
              <a:latin typeface="Times New Roman" panose="02020603050405020304" pitchFamily="18" charset="0"/>
              <a:cs typeface="Times New Roman" panose="02020603050405020304" pitchFamily="18" charset="0"/>
            </a:endParaRPr>
          </a:p>
        </p:txBody>
      </p:sp>
      <p:sp>
        <p:nvSpPr>
          <p:cNvPr id="13" name="文本框 30">
            <a:extLst>
              <a:ext uri="{FF2B5EF4-FFF2-40B4-BE49-F238E27FC236}">
                <a16:creationId xmlns:a16="http://schemas.microsoft.com/office/drawing/2014/main" id="{F0727FF6-C71F-BD45-B2F3-79EA44A59ED2}"/>
              </a:ext>
            </a:extLst>
          </p:cNvPr>
          <p:cNvSpPr txBox="1"/>
          <p:nvPr/>
        </p:nvSpPr>
        <p:spPr>
          <a:xfrm>
            <a:off x="2731350" y="5005420"/>
            <a:ext cx="430887" cy="607676"/>
          </a:xfrm>
          <a:prstGeom prst="rect">
            <a:avLst/>
          </a:prstGeom>
        </p:spPr>
        <p:style>
          <a:lnRef idx="3">
            <a:schemeClr val="lt1"/>
          </a:lnRef>
          <a:fillRef idx="1">
            <a:schemeClr val="dk1"/>
          </a:fillRef>
          <a:effectRef idx="1">
            <a:schemeClr val="dk1"/>
          </a:effectRef>
          <a:fontRef idx="minor">
            <a:schemeClr val="lt1"/>
          </a:fontRef>
        </p:style>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conv</a:t>
            </a:r>
            <a:endParaRPr lang="zh-CN" altLang="en-US" sz="1600" dirty="0">
              <a:latin typeface="Times New Roman" panose="02020603050405020304" pitchFamily="18" charset="0"/>
              <a:cs typeface="Times New Roman" panose="02020603050405020304" pitchFamily="18" charset="0"/>
            </a:endParaRPr>
          </a:p>
        </p:txBody>
      </p:sp>
      <p:sp>
        <p:nvSpPr>
          <p:cNvPr id="14" name="文本框 31">
            <a:extLst>
              <a:ext uri="{FF2B5EF4-FFF2-40B4-BE49-F238E27FC236}">
                <a16:creationId xmlns:a16="http://schemas.microsoft.com/office/drawing/2014/main" id="{5C68C7AD-7A03-8A4F-A1BC-CF6AF887B961}"/>
              </a:ext>
            </a:extLst>
          </p:cNvPr>
          <p:cNvSpPr txBox="1"/>
          <p:nvPr/>
        </p:nvSpPr>
        <p:spPr>
          <a:xfrm>
            <a:off x="3162236" y="5006514"/>
            <a:ext cx="430887" cy="609600"/>
          </a:xfrm>
          <a:prstGeom prst="rect">
            <a:avLst/>
          </a:prstGeom>
        </p:spPr>
        <p:style>
          <a:lnRef idx="3">
            <a:schemeClr val="lt1"/>
          </a:lnRef>
          <a:fillRef idx="1">
            <a:schemeClr val="accent1"/>
          </a:fillRef>
          <a:effectRef idx="1">
            <a:schemeClr val="accent1"/>
          </a:effectRef>
          <a:fontRef idx="minor">
            <a:schemeClr val="lt1"/>
          </a:fontRef>
        </p:style>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pool</a:t>
            </a:r>
            <a:endParaRPr lang="zh-CN" altLang="en-US" sz="1600"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85607105-BC78-5A48-B99D-EF57380872BC}"/>
              </a:ext>
            </a:extLst>
          </p:cNvPr>
          <p:cNvCxnSpPr/>
          <p:nvPr/>
        </p:nvCxnSpPr>
        <p:spPr>
          <a:xfrm>
            <a:off x="3740199" y="5301014"/>
            <a:ext cx="339176" cy="0"/>
          </a:xfrm>
          <a:prstGeom prst="line">
            <a:avLst/>
          </a:prstGeom>
          <a:ln w="38100">
            <a:solidFill>
              <a:schemeClr val="bg1"/>
            </a:solidFill>
            <a:prstDash val="sysDot"/>
          </a:ln>
        </p:spPr>
        <p:style>
          <a:lnRef idx="3">
            <a:schemeClr val="dk1"/>
          </a:lnRef>
          <a:fillRef idx="0">
            <a:schemeClr val="dk1"/>
          </a:fillRef>
          <a:effectRef idx="2">
            <a:schemeClr val="dk1"/>
          </a:effectRef>
          <a:fontRef idx="minor">
            <a:schemeClr val="tx1"/>
          </a:fontRef>
        </p:style>
      </p:cxnSp>
      <p:sp>
        <p:nvSpPr>
          <p:cNvPr id="16" name="文本框 23">
            <a:extLst>
              <a:ext uri="{FF2B5EF4-FFF2-40B4-BE49-F238E27FC236}">
                <a16:creationId xmlns:a16="http://schemas.microsoft.com/office/drawing/2014/main" id="{38BEA889-696E-F847-89E5-4A2839B80520}"/>
              </a:ext>
            </a:extLst>
          </p:cNvPr>
          <p:cNvSpPr txBox="1"/>
          <p:nvPr/>
        </p:nvSpPr>
        <p:spPr>
          <a:xfrm>
            <a:off x="2300462" y="5664200"/>
            <a:ext cx="1337224" cy="381000"/>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cs typeface="Times New Roman" panose="02020603050405020304" pitchFamily="18" charset="0"/>
              </a:rPr>
              <a:t>CNN</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9" name="右箭头 36">
            <a:extLst>
              <a:ext uri="{FF2B5EF4-FFF2-40B4-BE49-F238E27FC236}">
                <a16:creationId xmlns:a16="http://schemas.microsoft.com/office/drawing/2014/main" id="{C063DBDD-8966-4C4E-BFE8-9433A79D2641}"/>
              </a:ext>
            </a:extLst>
          </p:cNvPr>
          <p:cNvSpPr/>
          <p:nvPr/>
        </p:nvSpPr>
        <p:spPr>
          <a:xfrm>
            <a:off x="3881164" y="2639276"/>
            <a:ext cx="381000" cy="334849"/>
          </a:xfrm>
          <a:prstGeom prst="rightArrow">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右箭头 47">
            <a:extLst>
              <a:ext uri="{FF2B5EF4-FFF2-40B4-BE49-F238E27FC236}">
                <a16:creationId xmlns:a16="http://schemas.microsoft.com/office/drawing/2014/main" id="{E6DAE825-1A50-4A4B-8B2F-667E6ECA2377}"/>
              </a:ext>
            </a:extLst>
          </p:cNvPr>
          <p:cNvSpPr/>
          <p:nvPr/>
        </p:nvSpPr>
        <p:spPr>
          <a:xfrm>
            <a:off x="6686110" y="2642905"/>
            <a:ext cx="381000" cy="334849"/>
          </a:xfrm>
          <a:prstGeom prst="rightArrow">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2" name="Picture 7">
            <a:extLst>
              <a:ext uri="{FF2B5EF4-FFF2-40B4-BE49-F238E27FC236}">
                <a16:creationId xmlns:a16="http://schemas.microsoft.com/office/drawing/2014/main" id="{8145E3B7-542E-E347-95BF-78115F7AE7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5610" y="2154953"/>
            <a:ext cx="1870624" cy="1252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9">
            <a:extLst>
              <a:ext uri="{FF2B5EF4-FFF2-40B4-BE49-F238E27FC236}">
                <a16:creationId xmlns:a16="http://schemas.microsoft.com/office/drawing/2014/main" id="{9557CC8B-96FA-0E42-BF05-FE862F1B32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9576" y="2141219"/>
            <a:ext cx="1870624" cy="124708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ounded Rectangle 26">
            <a:extLst>
              <a:ext uri="{FF2B5EF4-FFF2-40B4-BE49-F238E27FC236}">
                <a16:creationId xmlns:a16="http://schemas.microsoft.com/office/drawing/2014/main" id="{571E1055-A3D1-6047-9A9B-BC5EB6C04CDF}"/>
              </a:ext>
            </a:extLst>
          </p:cNvPr>
          <p:cNvSpPr/>
          <p:nvPr/>
        </p:nvSpPr>
        <p:spPr>
          <a:xfrm>
            <a:off x="4813260" y="2500575"/>
            <a:ext cx="1248355" cy="612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28" name="TextBox 27">
            <a:extLst>
              <a:ext uri="{FF2B5EF4-FFF2-40B4-BE49-F238E27FC236}">
                <a16:creationId xmlns:a16="http://schemas.microsoft.com/office/drawing/2014/main" id="{C199BB0C-F4B9-1B43-9324-5B1E10CFC4E2}"/>
              </a:ext>
            </a:extLst>
          </p:cNvPr>
          <p:cNvSpPr txBox="1"/>
          <p:nvPr/>
        </p:nvSpPr>
        <p:spPr>
          <a:xfrm>
            <a:off x="5549867" y="3357450"/>
            <a:ext cx="65" cy="1938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endParaRPr lang="en-US" sz="1400" dirty="0">
              <a:solidFill>
                <a:schemeClr val="bg1"/>
              </a:solidFill>
              <a:latin typeface="Trebuchet MS" panose="020B0603020202020204" pitchFamily="34" charset="0"/>
            </a:endParaRPr>
          </a:p>
        </p:txBody>
      </p:sp>
      <p:grpSp>
        <p:nvGrpSpPr>
          <p:cNvPr id="30" name="Group 29">
            <a:extLst>
              <a:ext uri="{FF2B5EF4-FFF2-40B4-BE49-F238E27FC236}">
                <a16:creationId xmlns:a16="http://schemas.microsoft.com/office/drawing/2014/main" id="{65647D06-9FC3-8E41-90B9-1A12C1E22615}"/>
              </a:ext>
            </a:extLst>
          </p:cNvPr>
          <p:cNvGrpSpPr/>
          <p:nvPr/>
        </p:nvGrpSpPr>
        <p:grpSpPr>
          <a:xfrm>
            <a:off x="4320630" y="2039001"/>
            <a:ext cx="2233613" cy="1491599"/>
            <a:chOff x="4866730" y="2013601"/>
            <a:chExt cx="2233613" cy="1491599"/>
          </a:xfrm>
        </p:grpSpPr>
        <p:pic>
          <p:nvPicPr>
            <p:cNvPr id="24" name="Picture 15">
              <a:extLst>
                <a:ext uri="{FF2B5EF4-FFF2-40B4-BE49-F238E27FC236}">
                  <a16:creationId xmlns:a16="http://schemas.microsoft.com/office/drawing/2014/main" id="{7F0F9A8D-776C-EB44-95C7-E1C8435488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6730" y="2013601"/>
              <a:ext cx="2233613" cy="149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a:extLst>
                <a:ext uri="{FF2B5EF4-FFF2-40B4-BE49-F238E27FC236}">
                  <a16:creationId xmlns:a16="http://schemas.microsoft.com/office/drawing/2014/main" id="{CD7E164A-CE57-6249-8A86-AFA9371A0787}"/>
                </a:ext>
              </a:extLst>
            </p:cNvPr>
            <p:cNvSpPr txBox="1"/>
            <p:nvPr/>
          </p:nvSpPr>
          <p:spPr>
            <a:xfrm>
              <a:off x="6194670" y="3042810"/>
              <a:ext cx="31931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rgbClr val="FF0000"/>
                  </a:solidFill>
                  <a:latin typeface="Trebuchet MS" panose="020B0603020202020204" pitchFamily="34" charset="0"/>
                </a:rPr>
                <a:t>✓</a:t>
              </a:r>
            </a:p>
          </p:txBody>
        </p:sp>
      </p:grpSp>
      <p:cxnSp>
        <p:nvCxnSpPr>
          <p:cNvPr id="25" name="Straight Arrow Connector 24">
            <a:extLst>
              <a:ext uri="{FF2B5EF4-FFF2-40B4-BE49-F238E27FC236}">
                <a16:creationId xmlns:a16="http://schemas.microsoft.com/office/drawing/2014/main" id="{D4658060-6765-A341-B982-E1FFF90DA706}"/>
              </a:ext>
            </a:extLst>
          </p:cNvPr>
          <p:cNvCxnSpPr/>
          <p:nvPr/>
        </p:nvCxnSpPr>
        <p:spPr>
          <a:xfrm flipH="1" flipV="1">
            <a:off x="5149556" y="3425188"/>
            <a:ext cx="552745" cy="14008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6FCDDEC-BA31-2C4A-B756-AE7458B400E0}"/>
              </a:ext>
            </a:extLst>
          </p:cNvPr>
          <p:cNvCxnSpPr/>
          <p:nvPr/>
        </p:nvCxnSpPr>
        <p:spPr>
          <a:xfrm flipH="1" flipV="1">
            <a:off x="5854701" y="3425188"/>
            <a:ext cx="49573" cy="14008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圆角矩形 28">
            <a:extLst>
              <a:ext uri="{FF2B5EF4-FFF2-40B4-BE49-F238E27FC236}">
                <a16:creationId xmlns:a16="http://schemas.microsoft.com/office/drawing/2014/main" id="{AB90FCAE-C8E2-AE4A-9A2B-ECE7BEA110E0}"/>
              </a:ext>
            </a:extLst>
          </p:cNvPr>
          <p:cNvSpPr/>
          <p:nvPr/>
        </p:nvSpPr>
        <p:spPr>
          <a:xfrm>
            <a:off x="1358900" y="1625600"/>
            <a:ext cx="8153400" cy="2362200"/>
          </a:xfrm>
          <a:prstGeom prst="roundRect">
            <a:avLst/>
          </a:prstGeom>
          <a:noFill/>
          <a:ln>
            <a:solidFill>
              <a:schemeClr val="accent3">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圆角矩形 40">
            <a:extLst>
              <a:ext uri="{FF2B5EF4-FFF2-40B4-BE49-F238E27FC236}">
                <a16:creationId xmlns:a16="http://schemas.microsoft.com/office/drawing/2014/main" id="{A82B25A7-C11F-9A49-B145-9226B273A437}"/>
              </a:ext>
            </a:extLst>
          </p:cNvPr>
          <p:cNvSpPr/>
          <p:nvPr/>
        </p:nvSpPr>
        <p:spPr>
          <a:xfrm>
            <a:off x="1393427" y="4123575"/>
            <a:ext cx="8153400" cy="2362200"/>
          </a:xfrm>
          <a:prstGeom prst="round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右箭头 33">
            <a:extLst>
              <a:ext uri="{FF2B5EF4-FFF2-40B4-BE49-F238E27FC236}">
                <a16:creationId xmlns:a16="http://schemas.microsoft.com/office/drawing/2014/main" id="{8E798FFB-7FF6-AE40-BB16-E1358973A964}"/>
              </a:ext>
            </a:extLst>
          </p:cNvPr>
          <p:cNvSpPr/>
          <p:nvPr/>
        </p:nvSpPr>
        <p:spPr>
          <a:xfrm rot="10800000">
            <a:off x="3696616" y="2471851"/>
            <a:ext cx="381000" cy="334849"/>
          </a:xfrm>
          <a:prstGeom prst="rightArrow">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右箭头 47">
            <a:extLst>
              <a:ext uri="{FF2B5EF4-FFF2-40B4-BE49-F238E27FC236}">
                <a16:creationId xmlns:a16="http://schemas.microsoft.com/office/drawing/2014/main" id="{DB40FD05-834E-6741-8124-FB4E81706C64}"/>
              </a:ext>
            </a:extLst>
          </p:cNvPr>
          <p:cNvSpPr/>
          <p:nvPr/>
        </p:nvSpPr>
        <p:spPr>
          <a:xfrm rot="10800000">
            <a:off x="6491337" y="2471056"/>
            <a:ext cx="381000" cy="334849"/>
          </a:xfrm>
          <a:prstGeom prst="rightArrow">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36" name="Picture 7">
            <a:extLst>
              <a:ext uri="{FF2B5EF4-FFF2-40B4-BE49-F238E27FC236}">
                <a16:creationId xmlns:a16="http://schemas.microsoft.com/office/drawing/2014/main" id="{AE2E5E96-5507-474C-80B0-2D2887EBE5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3030" y="2141219"/>
            <a:ext cx="1870624" cy="1252577"/>
          </a:xfrm>
          <a:prstGeom prst="rect">
            <a:avLst/>
          </a:prstGeom>
          <a:ln w="12700">
            <a:solidFill>
              <a:schemeClr val="tx1">
                <a:lumMod val="50000"/>
                <a:lumOff val="50000"/>
              </a:schemeClr>
            </a:solidFill>
            <a:miter lim="800000"/>
            <a:headEnd/>
            <a:tailEnd/>
          </a:ln>
          <a:effectLst>
            <a:outerShdw blurRad="50800" dist="38100" dir="2700000" sx="1000" sy="1000" algn="tl" rotWithShape="0">
              <a:srgbClr val="000000"/>
            </a:outerShdw>
          </a:effectLst>
          <a:extLst>
            <a:ext uri="{909E8E84-426E-40DD-AFC4-6F175D3DCCD1}">
              <a14:hiddenFill xmlns:a14="http://schemas.microsoft.com/office/drawing/2010/main">
                <a:solidFill>
                  <a:schemeClr val="accent1"/>
                </a:solidFill>
              </a14:hiddenFill>
            </a:ext>
          </a:extLst>
        </p:spPr>
      </p:pic>
      <p:sp>
        <p:nvSpPr>
          <p:cNvPr id="38" name="文本框 3">
            <a:extLst>
              <a:ext uri="{FF2B5EF4-FFF2-40B4-BE49-F238E27FC236}">
                <a16:creationId xmlns:a16="http://schemas.microsoft.com/office/drawing/2014/main" id="{7851690F-52C4-E34E-8A52-90DF3CFA2A3F}"/>
              </a:ext>
            </a:extLst>
          </p:cNvPr>
          <p:cNvSpPr txBox="1"/>
          <p:nvPr/>
        </p:nvSpPr>
        <p:spPr>
          <a:xfrm>
            <a:off x="10018107" y="3530600"/>
            <a:ext cx="1600470" cy="1369606"/>
          </a:xfrm>
          <a:prstGeom prst="rect">
            <a:avLst/>
          </a:prstGeom>
          <a:noFill/>
        </p:spPr>
        <p:txBody>
          <a:bodyPr wrap="square" rtlCol="0">
            <a:spAutoFit/>
          </a:bodyPr>
          <a:lstStyle/>
          <a:p>
            <a:pPr>
              <a:lnSpc>
                <a:spcPct val="150000"/>
              </a:lnSpc>
            </a:pPr>
            <a:r>
              <a:rPr lang="en-US" altLang="zh-CN" dirty="0">
                <a:solidFill>
                  <a:schemeClr val="bg1"/>
                </a:solidFill>
                <a:ea typeface="宋体" panose="02010600030101010101" pitchFamily="2" charset="-122"/>
                <a:cs typeface="Times New Roman" panose="02020603050405020304" pitchFamily="18" charset="0"/>
              </a:rPr>
              <a:t>produced by: </a:t>
            </a:r>
          </a:p>
          <a:p>
            <a:pPr marL="285750" indent="-285750">
              <a:buFont typeface="Arial" panose="020B0604020202020204" pitchFamily="34" charset="0"/>
              <a:buChar char="•"/>
            </a:pPr>
            <a:r>
              <a:rPr lang="en-US" altLang="zh-CN" sz="1400" dirty="0">
                <a:solidFill>
                  <a:schemeClr val="bg1"/>
                </a:solidFill>
                <a:ea typeface="宋体" panose="02010600030101010101" pitchFamily="2" charset="-122"/>
                <a:cs typeface="Times New Roman" panose="02020603050405020304" pitchFamily="18" charset="0"/>
              </a:rPr>
              <a:t>RTV filter </a:t>
            </a:r>
          </a:p>
          <a:p>
            <a:pPr marL="285750" indent="-285750">
              <a:buFont typeface="Arial" panose="020B0604020202020204" pitchFamily="34" charset="0"/>
              <a:buChar char="•"/>
            </a:pPr>
            <a:r>
              <a:rPr lang="en-US" altLang="zh-CN" sz="1400" dirty="0">
                <a:solidFill>
                  <a:schemeClr val="bg1"/>
                </a:solidFill>
                <a:ea typeface="宋体" panose="02010600030101010101" pitchFamily="2" charset="-122"/>
                <a:cs typeface="Times New Roman" panose="02020603050405020304" pitchFamily="18" charset="0"/>
              </a:rPr>
              <a:t>shock filter</a:t>
            </a:r>
          </a:p>
          <a:p>
            <a:pPr marL="285750" indent="-285750">
              <a:buFont typeface="Arial" panose="020B0604020202020204" pitchFamily="34" charset="0"/>
              <a:buChar char="•"/>
            </a:pPr>
            <a:r>
              <a:rPr lang="en-US" altLang="zh-CN" sz="1400" dirty="0">
                <a:solidFill>
                  <a:schemeClr val="bg1"/>
                </a:solidFill>
                <a:ea typeface="宋体" panose="02010600030101010101" pitchFamily="2" charset="-122"/>
                <a:cs typeface="Times New Roman" panose="02020603050405020304" pitchFamily="18" charset="0"/>
              </a:rPr>
              <a:t>Photoshop</a:t>
            </a:r>
          </a:p>
          <a:p>
            <a:pPr marL="285750" indent="-285750">
              <a:buFont typeface="Arial" panose="020B0604020202020204" pitchFamily="34" charset="0"/>
              <a:buChar char="•"/>
            </a:pPr>
            <a:r>
              <a:rPr lang="en-US" altLang="zh-CN" sz="1400" dirty="0">
                <a:solidFill>
                  <a:schemeClr val="bg1"/>
                </a:solidFill>
                <a:ea typeface="宋体" panose="02010600030101010101" pitchFamily="2" charset="-122"/>
                <a:cs typeface="Times New Roman" panose="02020603050405020304" pitchFamily="18" charset="0"/>
              </a:rPr>
              <a:t>…</a:t>
            </a:r>
            <a:endParaRPr lang="zh-CN" altLang="en-US" sz="1400" dirty="0">
              <a:solidFill>
                <a:schemeClr val="bg1"/>
              </a:solidFill>
              <a:ea typeface="宋体" panose="02010600030101010101" pitchFamily="2" charset="-122"/>
              <a:cs typeface="Times New Roman" panose="02020603050405020304" pitchFamily="18" charset="0"/>
            </a:endParaRPr>
          </a:p>
        </p:txBody>
      </p:sp>
      <p:sp>
        <p:nvSpPr>
          <p:cNvPr id="5" name="Left-Right Arrow 4">
            <a:extLst>
              <a:ext uri="{FF2B5EF4-FFF2-40B4-BE49-F238E27FC236}">
                <a16:creationId xmlns:a16="http://schemas.microsoft.com/office/drawing/2014/main" id="{3AF06FA3-63DE-EE43-8B16-A55C4D894937}"/>
              </a:ext>
            </a:extLst>
          </p:cNvPr>
          <p:cNvSpPr/>
          <p:nvPr/>
        </p:nvSpPr>
        <p:spPr>
          <a:xfrm>
            <a:off x="9169400" y="2639276"/>
            <a:ext cx="585914" cy="334849"/>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下箭头 37">
            <a:extLst>
              <a:ext uri="{FF2B5EF4-FFF2-40B4-BE49-F238E27FC236}">
                <a16:creationId xmlns:a16="http://schemas.microsoft.com/office/drawing/2014/main" id="{1FFEEC97-6796-B649-B89C-748211EA393D}"/>
              </a:ext>
            </a:extLst>
          </p:cNvPr>
          <p:cNvSpPr/>
          <p:nvPr/>
        </p:nvSpPr>
        <p:spPr>
          <a:xfrm>
            <a:off x="2545428" y="3759200"/>
            <a:ext cx="333570" cy="736386"/>
          </a:xfrm>
          <a:prstGeom prst="downArrow">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9" name="圆角右箭头 25">
            <a:extLst>
              <a:ext uri="{FF2B5EF4-FFF2-40B4-BE49-F238E27FC236}">
                <a16:creationId xmlns:a16="http://schemas.microsoft.com/office/drawing/2014/main" id="{57F4E862-6DC1-1A45-B2DE-D70875C504B5}"/>
              </a:ext>
            </a:extLst>
          </p:cNvPr>
          <p:cNvSpPr/>
          <p:nvPr/>
        </p:nvSpPr>
        <p:spPr>
          <a:xfrm rot="16200000">
            <a:off x="3041962" y="3442510"/>
            <a:ext cx="1010018" cy="1258004"/>
          </a:xfrm>
          <a:prstGeom prst="bentArrow">
            <a:avLst>
              <a:gd name="adj1" fmla="val 12855"/>
              <a:gd name="adj2" fmla="val 16168"/>
              <a:gd name="adj3" fmla="val 18376"/>
              <a:gd name="adj4" fmla="val 9524"/>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cxnSp>
        <p:nvCxnSpPr>
          <p:cNvPr id="40" name="直接连接符 35">
            <a:extLst>
              <a:ext uri="{FF2B5EF4-FFF2-40B4-BE49-F238E27FC236}">
                <a16:creationId xmlns:a16="http://schemas.microsoft.com/office/drawing/2014/main" id="{F4E10CB6-2122-374E-A1F5-059DCED6F6B7}"/>
              </a:ext>
            </a:extLst>
          </p:cNvPr>
          <p:cNvCxnSpPr>
            <a:cxnSpLocks/>
          </p:cNvCxnSpPr>
          <p:nvPr/>
        </p:nvCxnSpPr>
        <p:spPr>
          <a:xfrm flipH="1">
            <a:off x="5000810" y="2982114"/>
            <a:ext cx="994033" cy="0"/>
          </a:xfrm>
          <a:prstGeom prst="line">
            <a:avLst/>
          </a:prstGeom>
          <a:ln w="38100" cap="flat" cmpd="sng" algn="ctr">
            <a:solidFill>
              <a:schemeClr val="tx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4" name="右箭头 43">
            <a:extLst>
              <a:ext uri="{FF2B5EF4-FFF2-40B4-BE49-F238E27FC236}">
                <a16:creationId xmlns:a16="http://schemas.microsoft.com/office/drawing/2014/main" id="{B3FDED3C-F7F6-2E4D-8A35-71E52F0A8042}"/>
              </a:ext>
            </a:extLst>
          </p:cNvPr>
          <p:cNvSpPr/>
          <p:nvPr/>
        </p:nvSpPr>
        <p:spPr>
          <a:xfrm>
            <a:off x="7334206" y="4765641"/>
            <a:ext cx="381000" cy="334849"/>
          </a:xfrm>
          <a:prstGeom prst="rightArrow">
            <a:avLst/>
          </a:prstGeom>
          <a:solidFill>
            <a:schemeClr val="bg2">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03154"/>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右箭头 47">
            <a:extLst>
              <a:ext uri="{FF2B5EF4-FFF2-40B4-BE49-F238E27FC236}">
                <a16:creationId xmlns:a16="http://schemas.microsoft.com/office/drawing/2014/main" id="{C1B77B0B-28C3-8E44-B9DC-716DB4E4A0A5}"/>
              </a:ext>
            </a:extLst>
          </p:cNvPr>
          <p:cNvSpPr/>
          <p:nvPr/>
        </p:nvSpPr>
        <p:spPr>
          <a:xfrm rot="10800000">
            <a:off x="7290590" y="5394987"/>
            <a:ext cx="381000" cy="334849"/>
          </a:xfrm>
          <a:prstGeom prst="rightArrow">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TextBox 45">
            <a:extLst>
              <a:ext uri="{FF2B5EF4-FFF2-40B4-BE49-F238E27FC236}">
                <a16:creationId xmlns:a16="http://schemas.microsoft.com/office/drawing/2014/main" id="{404646DB-41C3-C043-B421-3909615DFBE8}"/>
              </a:ext>
            </a:extLst>
          </p:cNvPr>
          <p:cNvSpPr txBox="1"/>
          <p:nvPr/>
        </p:nvSpPr>
        <p:spPr>
          <a:xfrm>
            <a:off x="7752518" y="4741852"/>
            <a:ext cx="1311419" cy="1015663"/>
          </a:xfrm>
          <a:prstGeom prst="rect">
            <a:avLst/>
          </a:prstGeom>
          <a:noFill/>
        </p:spPr>
        <p:txBody>
          <a:bodyPr wrap="square" rtlCol="0">
            <a:spAutoFit/>
          </a:bodyPr>
          <a:lstStyle/>
          <a:p>
            <a:r>
              <a:rPr lang="en-US" sz="2000" dirty="0">
                <a:solidFill>
                  <a:schemeClr val="bg1"/>
                </a:solidFill>
                <a:cs typeface="Times New Roman" panose="02020603050405020304" pitchFamily="18" charset="0"/>
              </a:rPr>
              <a:t>forward</a:t>
            </a:r>
          </a:p>
          <a:p>
            <a:endParaRPr lang="en-US" sz="2000" dirty="0">
              <a:solidFill>
                <a:schemeClr val="bg1"/>
              </a:solidFill>
              <a:cs typeface="Times New Roman" panose="02020603050405020304" pitchFamily="18" charset="0"/>
            </a:endParaRPr>
          </a:p>
          <a:p>
            <a:r>
              <a:rPr lang="en-US" sz="2000" dirty="0">
                <a:solidFill>
                  <a:schemeClr val="bg1"/>
                </a:solidFill>
                <a:cs typeface="Times New Roman" panose="02020603050405020304" pitchFamily="18" charset="0"/>
              </a:rPr>
              <a:t>backward</a:t>
            </a:r>
          </a:p>
        </p:txBody>
      </p:sp>
    </p:spTree>
    <p:extLst>
      <p:ext uri="{BB962C8B-B14F-4D97-AF65-F5344CB8AC3E}">
        <p14:creationId xmlns:p14="http://schemas.microsoft.com/office/powerpoint/2010/main" val="3221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75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par>
                          <p:cTn id="11" fill="hold">
                            <p:stCondLst>
                              <p:cond delay="750"/>
                            </p:stCondLst>
                            <p:childTnLst>
                              <p:par>
                                <p:cTn id="12" presetID="22" presetClass="entr" presetSubtype="4"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down)">
                                      <p:cBhvr>
                                        <p:cTn id="14" dur="750"/>
                                        <p:tgtEl>
                                          <p:spTgt spid="39"/>
                                        </p:tgtEl>
                                      </p:cBhvr>
                                    </p:animEffect>
                                  </p:childTnLst>
                                </p:cTn>
                              </p:par>
                            </p:childTnLst>
                          </p:cTn>
                        </p:par>
                        <p:par>
                          <p:cTn id="15" fill="hold">
                            <p:stCondLst>
                              <p:cond delay="1500"/>
                            </p:stCondLst>
                            <p:childTnLst>
                              <p:par>
                                <p:cTn id="16" presetID="16" presetClass="entr" presetSubtype="21"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arn(inVertical)">
                                      <p:cBhvr>
                                        <p:cTn id="1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483" name="Text Placeholder 482">
            <a:extLst>
              <a:ext uri="{FF2B5EF4-FFF2-40B4-BE49-F238E27FC236}">
                <a16:creationId xmlns:a16="http://schemas.microsoft.com/office/drawing/2014/main" id="{8FBC3708-76B5-2F40-9923-4F69E344969C}"/>
              </a:ext>
            </a:extLst>
          </p:cNvPr>
          <p:cNvSpPr>
            <a:spLocks noGrp="1"/>
          </p:cNvSpPr>
          <p:nvPr>
            <p:ph type="body" sz="quarter" idx="11"/>
          </p:nvPr>
        </p:nvSpPr>
        <p:spPr/>
        <p:txBody>
          <a:bodyPr/>
          <a:lstStyle/>
          <a:p>
            <a:r>
              <a:rPr lang="en-US" dirty="0"/>
              <a:t>Non-Local</a:t>
            </a:r>
          </a:p>
        </p:txBody>
      </p:sp>
      <p:sp>
        <p:nvSpPr>
          <p:cNvPr id="485" name="Text Placeholder 484">
            <a:extLst>
              <a:ext uri="{FF2B5EF4-FFF2-40B4-BE49-F238E27FC236}">
                <a16:creationId xmlns:a16="http://schemas.microsoft.com/office/drawing/2014/main" id="{999B15D4-7597-FA44-BB4E-DD0E4FC1EEB3}"/>
              </a:ext>
            </a:extLst>
          </p:cNvPr>
          <p:cNvSpPr>
            <a:spLocks noGrp="1"/>
          </p:cNvSpPr>
          <p:nvPr>
            <p:ph type="body" sz="quarter" idx="13"/>
          </p:nvPr>
        </p:nvSpPr>
        <p:spPr/>
        <p:txBody>
          <a:bodyPr/>
          <a:lstStyle/>
          <a:p>
            <a:r>
              <a:rPr lang="en-US" dirty="0"/>
              <a:t>Spatial Propagation</a:t>
            </a:r>
          </a:p>
        </p:txBody>
      </p:sp>
      <p:sp>
        <p:nvSpPr>
          <p:cNvPr id="12" name="Title 11">
            <a:extLst>
              <a:ext uri="{FF2B5EF4-FFF2-40B4-BE49-F238E27FC236}">
                <a16:creationId xmlns:a16="http://schemas.microsoft.com/office/drawing/2014/main" id="{E4AF0FBF-CA29-5D40-ACFA-A8DAB091B40C}"/>
              </a:ext>
            </a:extLst>
          </p:cNvPr>
          <p:cNvSpPr>
            <a:spLocks noGrp="1"/>
          </p:cNvSpPr>
          <p:nvPr>
            <p:ph type="title"/>
          </p:nvPr>
        </p:nvSpPr>
        <p:spPr/>
        <p:txBody>
          <a:bodyPr/>
          <a:lstStyle/>
          <a:p>
            <a:r>
              <a:rPr lang="en-US" dirty="0"/>
              <a:t>Pairwise relations</a:t>
            </a:r>
          </a:p>
        </p:txBody>
      </p:sp>
      <p:sp>
        <p:nvSpPr>
          <p:cNvPr id="204" name="Oval 203">
            <a:extLst>
              <a:ext uri="{FF2B5EF4-FFF2-40B4-BE49-F238E27FC236}">
                <a16:creationId xmlns:a16="http://schemas.microsoft.com/office/drawing/2014/main" id="{562A8C13-0C5A-AD40-9A47-0DD1E665F80A}"/>
              </a:ext>
            </a:extLst>
          </p:cNvPr>
          <p:cNvSpPr/>
          <p:nvPr/>
        </p:nvSpPr>
        <p:spPr>
          <a:xfrm>
            <a:off x="5486398" y="4130309"/>
            <a:ext cx="485775" cy="4857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A9C1F04-286E-C249-BAE4-EEDB7653BC1B}"/>
              </a:ext>
            </a:extLst>
          </p:cNvPr>
          <p:cNvSpPr/>
          <p:nvPr/>
        </p:nvSpPr>
        <p:spPr>
          <a:xfrm>
            <a:off x="6296023" y="4130309"/>
            <a:ext cx="485775" cy="48577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43337B85-F47A-0747-A3B0-6A1CBC174D0C}"/>
              </a:ext>
            </a:extLst>
          </p:cNvPr>
          <p:cNvSpPr/>
          <p:nvPr/>
        </p:nvSpPr>
        <p:spPr>
          <a:xfrm>
            <a:off x="6296023" y="4911359"/>
            <a:ext cx="485775" cy="48577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387C349D-E7C6-FF45-A000-E5379153AE6D}"/>
              </a:ext>
            </a:extLst>
          </p:cNvPr>
          <p:cNvSpPr/>
          <p:nvPr/>
        </p:nvSpPr>
        <p:spPr>
          <a:xfrm>
            <a:off x="5486398" y="4911359"/>
            <a:ext cx="485775" cy="48577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82AC3FD-242E-9B4B-873F-DE4E9D9C3D55}"/>
              </a:ext>
            </a:extLst>
          </p:cNvPr>
          <p:cNvSpPr/>
          <p:nvPr/>
        </p:nvSpPr>
        <p:spPr>
          <a:xfrm>
            <a:off x="4676773" y="4916121"/>
            <a:ext cx="485775" cy="48577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011322C-2D8A-6C43-90B7-C1E95D035F75}"/>
              </a:ext>
            </a:extLst>
          </p:cNvPr>
          <p:cNvSpPr/>
          <p:nvPr/>
        </p:nvSpPr>
        <p:spPr>
          <a:xfrm>
            <a:off x="4676773" y="4130309"/>
            <a:ext cx="485775" cy="48577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7F7C88A7-6EED-C44E-B942-78BF6B7B9448}"/>
              </a:ext>
            </a:extLst>
          </p:cNvPr>
          <p:cNvSpPr/>
          <p:nvPr/>
        </p:nvSpPr>
        <p:spPr>
          <a:xfrm>
            <a:off x="6296023" y="3344497"/>
            <a:ext cx="485775" cy="48577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489852E-0F7B-DE46-895A-53BBFE517B7B}"/>
              </a:ext>
            </a:extLst>
          </p:cNvPr>
          <p:cNvSpPr/>
          <p:nvPr/>
        </p:nvSpPr>
        <p:spPr>
          <a:xfrm>
            <a:off x="5486398" y="3344497"/>
            <a:ext cx="485775" cy="48577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C7F32F6D-0AAC-924B-A67C-DD09A67F4966}"/>
              </a:ext>
            </a:extLst>
          </p:cNvPr>
          <p:cNvSpPr/>
          <p:nvPr/>
        </p:nvSpPr>
        <p:spPr>
          <a:xfrm>
            <a:off x="4676773" y="3349259"/>
            <a:ext cx="485775" cy="48577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F734493F-6E89-7A40-8A18-DE492130A454}"/>
              </a:ext>
            </a:extLst>
          </p:cNvPr>
          <p:cNvSpPr/>
          <p:nvPr/>
        </p:nvSpPr>
        <p:spPr>
          <a:xfrm>
            <a:off x="6296023" y="2563447"/>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28CA1F16-7692-1C43-85D2-8B52C9D7E19D}"/>
              </a:ext>
            </a:extLst>
          </p:cNvPr>
          <p:cNvSpPr/>
          <p:nvPr/>
        </p:nvSpPr>
        <p:spPr>
          <a:xfrm>
            <a:off x="5486398" y="2563447"/>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C633AFC3-8935-1647-B89D-7C0609804B38}"/>
              </a:ext>
            </a:extLst>
          </p:cNvPr>
          <p:cNvSpPr/>
          <p:nvPr/>
        </p:nvSpPr>
        <p:spPr>
          <a:xfrm>
            <a:off x="4676773" y="2568209"/>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F2C00ED1-2736-8B41-8552-2ADC579D728C}"/>
              </a:ext>
            </a:extLst>
          </p:cNvPr>
          <p:cNvSpPr/>
          <p:nvPr/>
        </p:nvSpPr>
        <p:spPr>
          <a:xfrm>
            <a:off x="7105648" y="4130309"/>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BCD9A3B-F865-C744-9071-6DF4B4A8C002}"/>
              </a:ext>
            </a:extLst>
          </p:cNvPr>
          <p:cNvSpPr/>
          <p:nvPr/>
        </p:nvSpPr>
        <p:spPr>
          <a:xfrm>
            <a:off x="7105648" y="4911359"/>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D45D6962-AC5B-AA49-A387-0AEB5386AC76}"/>
              </a:ext>
            </a:extLst>
          </p:cNvPr>
          <p:cNvSpPr/>
          <p:nvPr/>
        </p:nvSpPr>
        <p:spPr>
          <a:xfrm>
            <a:off x="7105648" y="3344497"/>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367581A9-9AFF-DB49-92BE-9B7F4B7BAEEB}"/>
              </a:ext>
            </a:extLst>
          </p:cNvPr>
          <p:cNvSpPr/>
          <p:nvPr/>
        </p:nvSpPr>
        <p:spPr>
          <a:xfrm>
            <a:off x="7105648" y="2563447"/>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E64E26FF-F1EE-7847-98D8-7C84E495F6CD}"/>
              </a:ext>
            </a:extLst>
          </p:cNvPr>
          <p:cNvSpPr/>
          <p:nvPr/>
        </p:nvSpPr>
        <p:spPr>
          <a:xfrm>
            <a:off x="3867148" y="4130309"/>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75C5E5E7-0D88-4D49-9B48-36E752700870}"/>
              </a:ext>
            </a:extLst>
          </p:cNvPr>
          <p:cNvSpPr/>
          <p:nvPr/>
        </p:nvSpPr>
        <p:spPr>
          <a:xfrm>
            <a:off x="3867148" y="4911359"/>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BB523EE-BE1A-9743-9BCE-49B339C7A7A1}"/>
              </a:ext>
            </a:extLst>
          </p:cNvPr>
          <p:cNvSpPr/>
          <p:nvPr/>
        </p:nvSpPr>
        <p:spPr>
          <a:xfrm>
            <a:off x="3867148" y="3344497"/>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04331E5A-EB22-4B4B-8A1E-7F4270518AE8}"/>
              </a:ext>
            </a:extLst>
          </p:cNvPr>
          <p:cNvSpPr/>
          <p:nvPr/>
        </p:nvSpPr>
        <p:spPr>
          <a:xfrm>
            <a:off x="3867148" y="2563447"/>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D5BE3E1-DDAC-C148-BA21-3174738E7158}"/>
              </a:ext>
            </a:extLst>
          </p:cNvPr>
          <p:cNvSpPr/>
          <p:nvPr/>
        </p:nvSpPr>
        <p:spPr>
          <a:xfrm>
            <a:off x="6296023" y="5725745"/>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CD39A49A-0981-A344-BB94-B7070E71DE3D}"/>
              </a:ext>
            </a:extLst>
          </p:cNvPr>
          <p:cNvSpPr/>
          <p:nvPr/>
        </p:nvSpPr>
        <p:spPr>
          <a:xfrm>
            <a:off x="5486398" y="5725745"/>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2B85220-A74D-F44C-A5BE-F344972F44C7}"/>
              </a:ext>
            </a:extLst>
          </p:cNvPr>
          <p:cNvSpPr/>
          <p:nvPr/>
        </p:nvSpPr>
        <p:spPr>
          <a:xfrm>
            <a:off x="4676773" y="5730507"/>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89EC7D7-769B-A246-B2B7-199583671D31}"/>
              </a:ext>
            </a:extLst>
          </p:cNvPr>
          <p:cNvSpPr/>
          <p:nvPr/>
        </p:nvSpPr>
        <p:spPr>
          <a:xfrm>
            <a:off x="7105648" y="5725745"/>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2C7BBC5-76DD-3144-98E5-E86AC73809DF}"/>
              </a:ext>
            </a:extLst>
          </p:cNvPr>
          <p:cNvSpPr/>
          <p:nvPr/>
        </p:nvSpPr>
        <p:spPr>
          <a:xfrm>
            <a:off x="3867148" y="5725745"/>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1" name="Straight Arrow Connector 230">
            <a:extLst>
              <a:ext uri="{FF2B5EF4-FFF2-40B4-BE49-F238E27FC236}">
                <a16:creationId xmlns:a16="http://schemas.microsoft.com/office/drawing/2014/main" id="{A07B5E6D-D2A6-8B40-8FF5-04E0D14087EB}"/>
              </a:ext>
            </a:extLst>
          </p:cNvPr>
          <p:cNvCxnSpPr>
            <a:stCxn id="212" idx="5"/>
            <a:endCxn id="204" idx="1"/>
          </p:cNvCxnSpPr>
          <p:nvPr/>
        </p:nvCxnSpPr>
        <p:spPr>
          <a:xfrm>
            <a:off x="5091408" y="3763894"/>
            <a:ext cx="466130" cy="437555"/>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547ABA11-0AA1-AB42-BA6F-2B1704F1B8F7}"/>
              </a:ext>
            </a:extLst>
          </p:cNvPr>
          <p:cNvCxnSpPr>
            <a:stCxn id="211" idx="4"/>
            <a:endCxn id="204" idx="0"/>
          </p:cNvCxnSpPr>
          <p:nvPr/>
        </p:nvCxnSpPr>
        <p:spPr>
          <a:xfrm>
            <a:off x="5729286" y="3830272"/>
            <a:ext cx="0" cy="300037"/>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3AC6EC7D-E550-534C-B3C0-61F5993831E9}"/>
              </a:ext>
            </a:extLst>
          </p:cNvPr>
          <p:cNvCxnSpPr>
            <a:cxnSpLocks/>
            <a:stCxn id="210" idx="3"/>
            <a:endCxn id="204" idx="7"/>
          </p:cNvCxnSpPr>
          <p:nvPr/>
        </p:nvCxnSpPr>
        <p:spPr>
          <a:xfrm flipH="1">
            <a:off x="5901033" y="3759132"/>
            <a:ext cx="466130" cy="442317"/>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129636C7-2ABA-D544-97CB-E3C076C797CA}"/>
              </a:ext>
            </a:extLst>
          </p:cNvPr>
          <p:cNvCxnSpPr>
            <a:stCxn id="204" idx="6"/>
            <a:endCxn id="205" idx="2"/>
          </p:cNvCxnSpPr>
          <p:nvPr/>
        </p:nvCxnSpPr>
        <p:spPr>
          <a:xfrm>
            <a:off x="5972173" y="4373197"/>
            <a:ext cx="323850" cy="0"/>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8EE943BB-36FD-A34D-AF87-9DEF1DF3E491}"/>
              </a:ext>
            </a:extLst>
          </p:cNvPr>
          <p:cNvCxnSpPr>
            <a:endCxn id="206" idx="1"/>
          </p:cNvCxnSpPr>
          <p:nvPr/>
        </p:nvCxnSpPr>
        <p:spPr>
          <a:xfrm>
            <a:off x="5901033" y="4616084"/>
            <a:ext cx="466130" cy="366415"/>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8FDAC31-0198-FF4B-BBD6-ABBB71C778BB}"/>
              </a:ext>
            </a:extLst>
          </p:cNvPr>
          <p:cNvCxnSpPr>
            <a:stCxn id="204" idx="4"/>
            <a:endCxn id="207" idx="0"/>
          </p:cNvCxnSpPr>
          <p:nvPr/>
        </p:nvCxnSpPr>
        <p:spPr>
          <a:xfrm>
            <a:off x="5729286" y="4616084"/>
            <a:ext cx="0" cy="295275"/>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E8DB0E71-E4C2-7E41-AACC-8382CDF2AAB7}"/>
              </a:ext>
            </a:extLst>
          </p:cNvPr>
          <p:cNvCxnSpPr>
            <a:stCxn id="204" idx="3"/>
            <a:endCxn id="208" idx="7"/>
          </p:cNvCxnSpPr>
          <p:nvPr/>
        </p:nvCxnSpPr>
        <p:spPr>
          <a:xfrm flipH="1">
            <a:off x="5091408" y="4544944"/>
            <a:ext cx="466130" cy="442317"/>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15444B0-A8CA-A64C-9363-5D63A083559F}"/>
              </a:ext>
            </a:extLst>
          </p:cNvPr>
          <p:cNvCxnSpPr>
            <a:stCxn id="204" idx="2"/>
            <a:endCxn id="209" idx="6"/>
          </p:cNvCxnSpPr>
          <p:nvPr/>
        </p:nvCxnSpPr>
        <p:spPr>
          <a:xfrm flipH="1">
            <a:off x="5162548" y="4373197"/>
            <a:ext cx="323850" cy="0"/>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8" name="Curved Connector 247">
            <a:extLst>
              <a:ext uri="{FF2B5EF4-FFF2-40B4-BE49-F238E27FC236}">
                <a16:creationId xmlns:a16="http://schemas.microsoft.com/office/drawing/2014/main" id="{22D48532-7D25-944C-A9FB-C6EDBE3C62D1}"/>
              </a:ext>
            </a:extLst>
          </p:cNvPr>
          <p:cNvCxnSpPr>
            <a:cxnSpLocks/>
            <a:stCxn id="204" idx="0"/>
            <a:endCxn id="214" idx="4"/>
          </p:cNvCxnSpPr>
          <p:nvPr/>
        </p:nvCxnSpPr>
        <p:spPr>
          <a:xfrm rot="5400000" flipH="1" flipV="1">
            <a:off x="5188743" y="3589766"/>
            <a:ext cx="1081087" cy="12700"/>
          </a:xfrm>
          <a:prstGeom prst="curvedConnector3">
            <a:avLst>
              <a:gd name="adj1" fmla="val 50000"/>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Curved Connector 259">
            <a:extLst>
              <a:ext uri="{FF2B5EF4-FFF2-40B4-BE49-F238E27FC236}">
                <a16:creationId xmlns:a16="http://schemas.microsoft.com/office/drawing/2014/main" id="{06DBF115-AC55-3C4A-9311-02705877C722}"/>
              </a:ext>
            </a:extLst>
          </p:cNvPr>
          <p:cNvCxnSpPr>
            <a:cxnSpLocks/>
            <a:stCxn id="204" idx="7"/>
            <a:endCxn id="213" idx="2"/>
          </p:cNvCxnSpPr>
          <p:nvPr/>
        </p:nvCxnSpPr>
        <p:spPr>
          <a:xfrm rot="5400000" flipH="1" flipV="1">
            <a:off x="5400971" y="3306397"/>
            <a:ext cx="1395114" cy="394990"/>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2" name="Curved Connector 261">
            <a:extLst>
              <a:ext uri="{FF2B5EF4-FFF2-40B4-BE49-F238E27FC236}">
                <a16:creationId xmlns:a16="http://schemas.microsoft.com/office/drawing/2014/main" id="{00690FE3-DF9C-AD48-93DA-570CCB82F81A}"/>
              </a:ext>
            </a:extLst>
          </p:cNvPr>
          <p:cNvCxnSpPr>
            <a:cxnSpLocks/>
            <a:stCxn id="204" idx="7"/>
            <a:endCxn id="220" idx="2"/>
          </p:cNvCxnSpPr>
          <p:nvPr/>
        </p:nvCxnSpPr>
        <p:spPr>
          <a:xfrm rot="5400000" flipH="1" flipV="1">
            <a:off x="5805783" y="2901585"/>
            <a:ext cx="1395114" cy="1204615"/>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8" name="Curved Connector 267">
            <a:extLst>
              <a:ext uri="{FF2B5EF4-FFF2-40B4-BE49-F238E27FC236}">
                <a16:creationId xmlns:a16="http://schemas.microsoft.com/office/drawing/2014/main" id="{461E6822-81E8-EA47-AA56-B9C7B93A6389}"/>
              </a:ext>
            </a:extLst>
          </p:cNvPr>
          <p:cNvCxnSpPr>
            <a:stCxn id="204" idx="7"/>
            <a:endCxn id="219" idx="2"/>
          </p:cNvCxnSpPr>
          <p:nvPr/>
        </p:nvCxnSpPr>
        <p:spPr>
          <a:xfrm rot="5400000" flipH="1" flipV="1">
            <a:off x="6196308" y="3292110"/>
            <a:ext cx="614064" cy="1204615"/>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0" name="Curved Connector 269">
            <a:extLst>
              <a:ext uri="{FF2B5EF4-FFF2-40B4-BE49-F238E27FC236}">
                <a16:creationId xmlns:a16="http://schemas.microsoft.com/office/drawing/2014/main" id="{43D3CC84-2D3A-1A46-A124-83D4C4FEF488}"/>
              </a:ext>
            </a:extLst>
          </p:cNvPr>
          <p:cNvCxnSpPr>
            <a:cxnSpLocks/>
            <a:stCxn id="204" idx="6"/>
            <a:endCxn id="217" idx="2"/>
          </p:cNvCxnSpPr>
          <p:nvPr/>
        </p:nvCxnSpPr>
        <p:spPr>
          <a:xfrm>
            <a:off x="5972173" y="4373197"/>
            <a:ext cx="1133475" cy="12700"/>
          </a:xfrm>
          <a:prstGeom prst="curvedConnector3">
            <a:avLst>
              <a:gd name="adj1" fmla="val 50000"/>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60CE580A-8DAE-E848-B67E-D88B7659E2CE}"/>
              </a:ext>
            </a:extLst>
          </p:cNvPr>
          <p:cNvCxnSpPr>
            <a:stCxn id="226" idx="0"/>
            <a:endCxn id="204" idx="4"/>
          </p:cNvCxnSpPr>
          <p:nvPr/>
        </p:nvCxnSpPr>
        <p:spPr>
          <a:xfrm rot="5400000" flipH="1" flipV="1">
            <a:off x="5174456" y="5170915"/>
            <a:ext cx="1109661" cy="12700"/>
          </a:xfrm>
          <a:prstGeom prst="curvedConnector3">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3" name="Curved Connector 302">
            <a:extLst>
              <a:ext uri="{FF2B5EF4-FFF2-40B4-BE49-F238E27FC236}">
                <a16:creationId xmlns:a16="http://schemas.microsoft.com/office/drawing/2014/main" id="{ADC20C51-BFF1-654F-875D-006E127635F0}"/>
              </a:ext>
            </a:extLst>
          </p:cNvPr>
          <p:cNvCxnSpPr>
            <a:cxnSpLocks/>
            <a:stCxn id="218" idx="2"/>
            <a:endCxn id="204" idx="5"/>
          </p:cNvCxnSpPr>
          <p:nvPr/>
        </p:nvCxnSpPr>
        <p:spPr>
          <a:xfrm rot="10800000">
            <a:off x="5901034" y="4544945"/>
            <a:ext cx="1204615" cy="609303"/>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3" name="Curved Connector 312">
            <a:extLst>
              <a:ext uri="{FF2B5EF4-FFF2-40B4-BE49-F238E27FC236}">
                <a16:creationId xmlns:a16="http://schemas.microsoft.com/office/drawing/2014/main" id="{EEE05614-79BC-A448-9BD5-3719DB276F4F}"/>
              </a:ext>
            </a:extLst>
          </p:cNvPr>
          <p:cNvCxnSpPr>
            <a:stCxn id="204" idx="2"/>
            <a:endCxn id="221" idx="6"/>
          </p:cNvCxnSpPr>
          <p:nvPr/>
        </p:nvCxnSpPr>
        <p:spPr>
          <a:xfrm rot="10800000">
            <a:off x="4352924" y="4373197"/>
            <a:ext cx="1133475" cy="12700"/>
          </a:xfrm>
          <a:prstGeom prst="curvedConnector3">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5" name="Curved Connector 314">
            <a:extLst>
              <a:ext uri="{FF2B5EF4-FFF2-40B4-BE49-F238E27FC236}">
                <a16:creationId xmlns:a16="http://schemas.microsoft.com/office/drawing/2014/main" id="{F071FCC5-32CB-C84E-872C-D105A7C84C24}"/>
              </a:ext>
            </a:extLst>
          </p:cNvPr>
          <p:cNvCxnSpPr>
            <a:stCxn id="204" idx="1"/>
          </p:cNvCxnSpPr>
          <p:nvPr/>
        </p:nvCxnSpPr>
        <p:spPr>
          <a:xfrm rot="16200000" flipV="1">
            <a:off x="4648199" y="3292109"/>
            <a:ext cx="614065" cy="1204615"/>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7" name="Curved Connector 316">
            <a:extLst>
              <a:ext uri="{FF2B5EF4-FFF2-40B4-BE49-F238E27FC236}">
                <a16:creationId xmlns:a16="http://schemas.microsoft.com/office/drawing/2014/main" id="{F1F3FEFF-D3AE-014D-8C4E-22971E76D4DF}"/>
              </a:ext>
            </a:extLst>
          </p:cNvPr>
          <p:cNvCxnSpPr>
            <a:stCxn id="204" idx="1"/>
            <a:endCxn id="215" idx="6"/>
          </p:cNvCxnSpPr>
          <p:nvPr/>
        </p:nvCxnSpPr>
        <p:spPr>
          <a:xfrm rot="16200000" flipV="1">
            <a:off x="4664867" y="3308778"/>
            <a:ext cx="1390352" cy="394990"/>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9" name="Curved Connector 318">
            <a:extLst>
              <a:ext uri="{FF2B5EF4-FFF2-40B4-BE49-F238E27FC236}">
                <a16:creationId xmlns:a16="http://schemas.microsoft.com/office/drawing/2014/main" id="{D45B1083-1C38-0542-BAAB-FFBC5312D384}"/>
              </a:ext>
            </a:extLst>
          </p:cNvPr>
          <p:cNvCxnSpPr>
            <a:stCxn id="204" idx="1"/>
            <a:endCxn id="224" idx="6"/>
          </p:cNvCxnSpPr>
          <p:nvPr/>
        </p:nvCxnSpPr>
        <p:spPr>
          <a:xfrm rot="16200000" flipV="1">
            <a:off x="4257674" y="2901584"/>
            <a:ext cx="1395114" cy="1204615"/>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1" name="Curved Connector 320">
            <a:extLst>
              <a:ext uri="{FF2B5EF4-FFF2-40B4-BE49-F238E27FC236}">
                <a16:creationId xmlns:a16="http://schemas.microsoft.com/office/drawing/2014/main" id="{AFA958F8-37F4-1A47-A727-D405027DEC2B}"/>
              </a:ext>
            </a:extLst>
          </p:cNvPr>
          <p:cNvCxnSpPr>
            <a:stCxn id="222" idx="6"/>
            <a:endCxn id="204" idx="3"/>
          </p:cNvCxnSpPr>
          <p:nvPr/>
        </p:nvCxnSpPr>
        <p:spPr>
          <a:xfrm flipV="1">
            <a:off x="4352923" y="4544944"/>
            <a:ext cx="1204615" cy="609303"/>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3" name="Curved Connector 322">
            <a:extLst>
              <a:ext uri="{FF2B5EF4-FFF2-40B4-BE49-F238E27FC236}">
                <a16:creationId xmlns:a16="http://schemas.microsoft.com/office/drawing/2014/main" id="{432E66A8-33FB-7D43-B101-BCF1620E7510}"/>
              </a:ext>
            </a:extLst>
          </p:cNvPr>
          <p:cNvCxnSpPr>
            <a:cxnSpLocks/>
            <a:stCxn id="229" idx="6"/>
            <a:endCxn id="204" idx="3"/>
          </p:cNvCxnSpPr>
          <p:nvPr/>
        </p:nvCxnSpPr>
        <p:spPr>
          <a:xfrm flipV="1">
            <a:off x="4352923" y="4544944"/>
            <a:ext cx="1204615" cy="1423689"/>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6" name="Curved Connector 325">
            <a:extLst>
              <a:ext uri="{FF2B5EF4-FFF2-40B4-BE49-F238E27FC236}">
                <a16:creationId xmlns:a16="http://schemas.microsoft.com/office/drawing/2014/main" id="{991FBE2E-6447-6147-B298-51486AF86680}"/>
              </a:ext>
            </a:extLst>
          </p:cNvPr>
          <p:cNvCxnSpPr>
            <a:cxnSpLocks/>
            <a:stCxn id="227" idx="6"/>
            <a:endCxn id="204" idx="3"/>
          </p:cNvCxnSpPr>
          <p:nvPr/>
        </p:nvCxnSpPr>
        <p:spPr>
          <a:xfrm flipV="1">
            <a:off x="5162548" y="4544944"/>
            <a:ext cx="394990" cy="1428451"/>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9" name="Curved Connector 328">
            <a:extLst>
              <a:ext uri="{FF2B5EF4-FFF2-40B4-BE49-F238E27FC236}">
                <a16:creationId xmlns:a16="http://schemas.microsoft.com/office/drawing/2014/main" id="{94166EC3-CA30-974C-8051-1F7F3C48B409}"/>
              </a:ext>
            </a:extLst>
          </p:cNvPr>
          <p:cNvCxnSpPr>
            <a:stCxn id="225" idx="2"/>
            <a:endCxn id="204" idx="5"/>
          </p:cNvCxnSpPr>
          <p:nvPr/>
        </p:nvCxnSpPr>
        <p:spPr>
          <a:xfrm rot="10800000">
            <a:off x="5901033" y="4544945"/>
            <a:ext cx="394990" cy="1423689"/>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1" name="Curved Connector 330">
            <a:extLst>
              <a:ext uri="{FF2B5EF4-FFF2-40B4-BE49-F238E27FC236}">
                <a16:creationId xmlns:a16="http://schemas.microsoft.com/office/drawing/2014/main" id="{3D33341C-5500-5C43-80CD-9C137D03DE9F}"/>
              </a:ext>
            </a:extLst>
          </p:cNvPr>
          <p:cNvCxnSpPr>
            <a:stCxn id="228" idx="2"/>
            <a:endCxn id="204" idx="5"/>
          </p:cNvCxnSpPr>
          <p:nvPr/>
        </p:nvCxnSpPr>
        <p:spPr>
          <a:xfrm rot="10800000">
            <a:off x="5901034" y="4544945"/>
            <a:ext cx="1204615" cy="1423689"/>
          </a:xfrm>
          <a:prstGeom prst="curvedConnector2">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7" name="Oval 336">
            <a:extLst>
              <a:ext uri="{FF2B5EF4-FFF2-40B4-BE49-F238E27FC236}">
                <a16:creationId xmlns:a16="http://schemas.microsoft.com/office/drawing/2014/main" id="{88A2E7CC-EF7A-7349-B086-4526581E2CEB}"/>
              </a:ext>
            </a:extLst>
          </p:cNvPr>
          <p:cNvSpPr/>
          <p:nvPr/>
        </p:nvSpPr>
        <p:spPr>
          <a:xfrm>
            <a:off x="8401047" y="413666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D306F9C4-CD3D-FB49-9CBE-18B90A94EB61}"/>
              </a:ext>
            </a:extLst>
          </p:cNvPr>
          <p:cNvSpPr/>
          <p:nvPr/>
        </p:nvSpPr>
        <p:spPr>
          <a:xfrm>
            <a:off x="9210672" y="413666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6B36CF6E-0A3A-9F45-804D-96D45CB19A1F}"/>
              </a:ext>
            </a:extLst>
          </p:cNvPr>
          <p:cNvSpPr/>
          <p:nvPr/>
        </p:nvSpPr>
        <p:spPr>
          <a:xfrm>
            <a:off x="9210672" y="491771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5F464C83-FE36-B043-89EA-E32E9E28C592}"/>
              </a:ext>
            </a:extLst>
          </p:cNvPr>
          <p:cNvSpPr/>
          <p:nvPr/>
        </p:nvSpPr>
        <p:spPr>
          <a:xfrm>
            <a:off x="8401047" y="491771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9FFB689F-28ED-4D4A-806C-56E849BFF0AE}"/>
              </a:ext>
            </a:extLst>
          </p:cNvPr>
          <p:cNvSpPr/>
          <p:nvPr/>
        </p:nvSpPr>
        <p:spPr>
          <a:xfrm>
            <a:off x="7591422" y="4922472"/>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166990B8-EA29-D648-B32D-EB581ABBACB1}"/>
              </a:ext>
            </a:extLst>
          </p:cNvPr>
          <p:cNvSpPr/>
          <p:nvPr/>
        </p:nvSpPr>
        <p:spPr>
          <a:xfrm>
            <a:off x="7591422" y="413666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603EB03D-16EF-B048-BF1B-8403A41C528D}"/>
              </a:ext>
            </a:extLst>
          </p:cNvPr>
          <p:cNvSpPr/>
          <p:nvPr/>
        </p:nvSpPr>
        <p:spPr>
          <a:xfrm>
            <a:off x="9210672" y="3350848"/>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2AB39F6A-7D5D-7546-A180-A4AB217C7EA9}"/>
              </a:ext>
            </a:extLst>
          </p:cNvPr>
          <p:cNvSpPr/>
          <p:nvPr/>
        </p:nvSpPr>
        <p:spPr>
          <a:xfrm>
            <a:off x="8401047" y="3350848"/>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72A09C9C-9093-9048-8DA8-DF408EBACB87}"/>
              </a:ext>
            </a:extLst>
          </p:cNvPr>
          <p:cNvSpPr/>
          <p:nvPr/>
        </p:nvSpPr>
        <p:spPr>
          <a:xfrm>
            <a:off x="7591422" y="335561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91A31F84-4407-944E-810D-3EF3E88A2678}"/>
              </a:ext>
            </a:extLst>
          </p:cNvPr>
          <p:cNvSpPr/>
          <p:nvPr/>
        </p:nvSpPr>
        <p:spPr>
          <a:xfrm>
            <a:off x="9210672" y="2569798"/>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AE9EEBF6-2794-2D4E-ABBD-880B479D42D1}"/>
              </a:ext>
            </a:extLst>
          </p:cNvPr>
          <p:cNvSpPr/>
          <p:nvPr/>
        </p:nvSpPr>
        <p:spPr>
          <a:xfrm>
            <a:off x="8401047" y="2569798"/>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C29AA009-DD45-6C4D-82E3-FCBBC8D9A76C}"/>
              </a:ext>
            </a:extLst>
          </p:cNvPr>
          <p:cNvSpPr/>
          <p:nvPr/>
        </p:nvSpPr>
        <p:spPr>
          <a:xfrm>
            <a:off x="7591422" y="257456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856B8D7C-AC9A-D04D-864B-998BA3CEB819}"/>
              </a:ext>
            </a:extLst>
          </p:cNvPr>
          <p:cNvSpPr/>
          <p:nvPr/>
        </p:nvSpPr>
        <p:spPr>
          <a:xfrm>
            <a:off x="10020297" y="413666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DA586E05-A6F5-6A43-A161-F33378D1F7C7}"/>
              </a:ext>
            </a:extLst>
          </p:cNvPr>
          <p:cNvSpPr/>
          <p:nvPr/>
        </p:nvSpPr>
        <p:spPr>
          <a:xfrm>
            <a:off x="10020297" y="491771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933DED26-418A-B240-A550-F633A0A6B2D5}"/>
              </a:ext>
            </a:extLst>
          </p:cNvPr>
          <p:cNvSpPr/>
          <p:nvPr/>
        </p:nvSpPr>
        <p:spPr>
          <a:xfrm>
            <a:off x="10020297" y="3350848"/>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5490624B-D847-C344-A178-BF3AA1D513C3}"/>
              </a:ext>
            </a:extLst>
          </p:cNvPr>
          <p:cNvSpPr/>
          <p:nvPr/>
        </p:nvSpPr>
        <p:spPr>
          <a:xfrm>
            <a:off x="10020297" y="2569798"/>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51E4DAE2-1903-BF45-B184-7E29AF20FF31}"/>
              </a:ext>
            </a:extLst>
          </p:cNvPr>
          <p:cNvSpPr/>
          <p:nvPr/>
        </p:nvSpPr>
        <p:spPr>
          <a:xfrm>
            <a:off x="6781797" y="413666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FF81F5BD-BA4D-9C46-91E4-444554C6690E}"/>
              </a:ext>
            </a:extLst>
          </p:cNvPr>
          <p:cNvSpPr/>
          <p:nvPr/>
        </p:nvSpPr>
        <p:spPr>
          <a:xfrm>
            <a:off x="6781797" y="4917710"/>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26C89BDD-35E2-824F-917B-F7A83A1B2B94}"/>
              </a:ext>
            </a:extLst>
          </p:cNvPr>
          <p:cNvSpPr/>
          <p:nvPr/>
        </p:nvSpPr>
        <p:spPr>
          <a:xfrm>
            <a:off x="6781797" y="3350848"/>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01CF2A5-0197-5540-BE8D-51C7E175C7D8}"/>
              </a:ext>
            </a:extLst>
          </p:cNvPr>
          <p:cNvSpPr/>
          <p:nvPr/>
        </p:nvSpPr>
        <p:spPr>
          <a:xfrm>
            <a:off x="6781797" y="2569798"/>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A9681FA4-1E83-1E4F-9E3C-9730ED5AB766}"/>
              </a:ext>
            </a:extLst>
          </p:cNvPr>
          <p:cNvSpPr/>
          <p:nvPr/>
        </p:nvSpPr>
        <p:spPr>
          <a:xfrm>
            <a:off x="9210672" y="5732096"/>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D32E901A-4A33-184F-B3BB-6D6066B05AB8}"/>
              </a:ext>
            </a:extLst>
          </p:cNvPr>
          <p:cNvSpPr/>
          <p:nvPr/>
        </p:nvSpPr>
        <p:spPr>
          <a:xfrm>
            <a:off x="8401047" y="5732096"/>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6103051A-97F4-E348-AE87-33A96049CD9B}"/>
              </a:ext>
            </a:extLst>
          </p:cNvPr>
          <p:cNvSpPr/>
          <p:nvPr/>
        </p:nvSpPr>
        <p:spPr>
          <a:xfrm>
            <a:off x="7591422" y="5736858"/>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DF8351E4-8919-4C4C-9E45-56981C616655}"/>
              </a:ext>
            </a:extLst>
          </p:cNvPr>
          <p:cNvSpPr/>
          <p:nvPr/>
        </p:nvSpPr>
        <p:spPr>
          <a:xfrm>
            <a:off x="10020297" y="5732096"/>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9D7B3DCB-868B-CB4E-8892-DA103A7A2718}"/>
              </a:ext>
            </a:extLst>
          </p:cNvPr>
          <p:cNvSpPr/>
          <p:nvPr/>
        </p:nvSpPr>
        <p:spPr>
          <a:xfrm>
            <a:off x="6781797" y="5732096"/>
            <a:ext cx="485775" cy="485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7" name="Straight Arrow Connector 386">
            <a:extLst>
              <a:ext uri="{FF2B5EF4-FFF2-40B4-BE49-F238E27FC236}">
                <a16:creationId xmlns:a16="http://schemas.microsoft.com/office/drawing/2014/main" id="{B3B011F7-288A-A94A-B511-3A5A82590BC4}"/>
              </a:ext>
            </a:extLst>
          </p:cNvPr>
          <p:cNvCxnSpPr>
            <a:stCxn id="356" idx="6"/>
            <a:endCxn id="348" idx="2"/>
          </p:cNvCxnSpPr>
          <p:nvPr/>
        </p:nvCxnSpPr>
        <p:spPr>
          <a:xfrm>
            <a:off x="7267572" y="2812686"/>
            <a:ext cx="323850" cy="476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2B89EAFC-C679-2A4B-B257-A03C87341F57}"/>
              </a:ext>
            </a:extLst>
          </p:cNvPr>
          <p:cNvCxnSpPr>
            <a:cxnSpLocks/>
            <a:stCxn id="355" idx="6"/>
            <a:endCxn id="345" idx="2"/>
          </p:cNvCxnSpPr>
          <p:nvPr/>
        </p:nvCxnSpPr>
        <p:spPr>
          <a:xfrm>
            <a:off x="7267572" y="3593736"/>
            <a:ext cx="323850" cy="476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D27A4FAB-0756-CB44-8637-4A894EC40D32}"/>
              </a:ext>
            </a:extLst>
          </p:cNvPr>
          <p:cNvCxnSpPr>
            <a:stCxn id="353" idx="6"/>
            <a:endCxn id="342" idx="2"/>
          </p:cNvCxnSpPr>
          <p:nvPr/>
        </p:nvCxnSpPr>
        <p:spPr>
          <a:xfrm>
            <a:off x="7267572" y="4379548"/>
            <a:ext cx="32385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8DC9DF68-02C0-3A4C-AD39-57779D3E08C9}"/>
              </a:ext>
            </a:extLst>
          </p:cNvPr>
          <p:cNvCxnSpPr>
            <a:stCxn id="354" idx="6"/>
            <a:endCxn id="341" idx="2"/>
          </p:cNvCxnSpPr>
          <p:nvPr/>
        </p:nvCxnSpPr>
        <p:spPr>
          <a:xfrm>
            <a:off x="7267572" y="5160598"/>
            <a:ext cx="323850" cy="476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8804B8C1-B55D-F147-8059-1C418FB5AF61}"/>
              </a:ext>
            </a:extLst>
          </p:cNvPr>
          <p:cNvCxnSpPr>
            <a:stCxn id="361" idx="6"/>
            <a:endCxn id="359" idx="2"/>
          </p:cNvCxnSpPr>
          <p:nvPr/>
        </p:nvCxnSpPr>
        <p:spPr>
          <a:xfrm>
            <a:off x="7267572" y="5974984"/>
            <a:ext cx="323850" cy="476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5D479CB4-203D-E54B-B8BA-3613262A2334}"/>
              </a:ext>
            </a:extLst>
          </p:cNvPr>
          <p:cNvCxnSpPr>
            <a:stCxn id="348" idx="6"/>
            <a:endCxn id="347" idx="2"/>
          </p:cNvCxnSpPr>
          <p:nvPr/>
        </p:nvCxnSpPr>
        <p:spPr>
          <a:xfrm flipV="1">
            <a:off x="8077197" y="2812686"/>
            <a:ext cx="323850" cy="476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Straight Arrow Connector 399">
            <a:extLst>
              <a:ext uri="{FF2B5EF4-FFF2-40B4-BE49-F238E27FC236}">
                <a16:creationId xmlns:a16="http://schemas.microsoft.com/office/drawing/2014/main" id="{360BBF7F-EDB0-9249-9922-0D0C1D3C7317}"/>
              </a:ext>
            </a:extLst>
          </p:cNvPr>
          <p:cNvCxnSpPr>
            <a:stCxn id="345" idx="6"/>
            <a:endCxn id="344" idx="2"/>
          </p:cNvCxnSpPr>
          <p:nvPr/>
        </p:nvCxnSpPr>
        <p:spPr>
          <a:xfrm flipV="1">
            <a:off x="8077197" y="3593736"/>
            <a:ext cx="323850" cy="476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Straight Arrow Connector 401">
            <a:extLst>
              <a:ext uri="{FF2B5EF4-FFF2-40B4-BE49-F238E27FC236}">
                <a16:creationId xmlns:a16="http://schemas.microsoft.com/office/drawing/2014/main" id="{8BF3FD83-7446-CC4A-A9F8-C5FD0584793C}"/>
              </a:ext>
            </a:extLst>
          </p:cNvPr>
          <p:cNvCxnSpPr>
            <a:stCxn id="342" idx="6"/>
            <a:endCxn id="337" idx="2"/>
          </p:cNvCxnSpPr>
          <p:nvPr/>
        </p:nvCxnSpPr>
        <p:spPr>
          <a:xfrm>
            <a:off x="8077197" y="4379548"/>
            <a:ext cx="32385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1EBA88B8-C143-914B-9691-FB8E7EC09179}"/>
              </a:ext>
            </a:extLst>
          </p:cNvPr>
          <p:cNvCxnSpPr>
            <a:stCxn id="341" idx="6"/>
            <a:endCxn id="340" idx="2"/>
          </p:cNvCxnSpPr>
          <p:nvPr/>
        </p:nvCxnSpPr>
        <p:spPr>
          <a:xfrm flipV="1">
            <a:off x="8077197" y="5160598"/>
            <a:ext cx="323850" cy="476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1819175F-0B84-0E45-8A80-0F9809D71035}"/>
              </a:ext>
            </a:extLst>
          </p:cNvPr>
          <p:cNvCxnSpPr>
            <a:stCxn id="359" idx="6"/>
            <a:endCxn id="358" idx="2"/>
          </p:cNvCxnSpPr>
          <p:nvPr/>
        </p:nvCxnSpPr>
        <p:spPr>
          <a:xfrm flipV="1">
            <a:off x="8077197" y="5974984"/>
            <a:ext cx="323850" cy="476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1D35923D-93DD-A448-ACFF-99835397E097}"/>
              </a:ext>
            </a:extLst>
          </p:cNvPr>
          <p:cNvCxnSpPr>
            <a:stCxn id="347" idx="6"/>
            <a:endCxn id="346" idx="2"/>
          </p:cNvCxnSpPr>
          <p:nvPr/>
        </p:nvCxnSpPr>
        <p:spPr>
          <a:xfrm>
            <a:off x="8886822" y="2812686"/>
            <a:ext cx="32385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9310B5EC-B219-7142-931B-029D9FDF371C}"/>
              </a:ext>
            </a:extLst>
          </p:cNvPr>
          <p:cNvCxnSpPr>
            <a:stCxn id="344" idx="6"/>
            <a:endCxn id="343" idx="2"/>
          </p:cNvCxnSpPr>
          <p:nvPr/>
        </p:nvCxnSpPr>
        <p:spPr>
          <a:xfrm>
            <a:off x="8886822" y="3593736"/>
            <a:ext cx="32385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EC4F26C-87C6-394E-8C40-BB695528A977}"/>
              </a:ext>
            </a:extLst>
          </p:cNvPr>
          <p:cNvCxnSpPr>
            <a:endCxn id="338" idx="2"/>
          </p:cNvCxnSpPr>
          <p:nvPr/>
        </p:nvCxnSpPr>
        <p:spPr>
          <a:xfrm>
            <a:off x="8886822" y="4373196"/>
            <a:ext cx="323850" cy="635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74508CAF-B79E-F749-920F-E6CDF65FB718}"/>
              </a:ext>
            </a:extLst>
          </p:cNvPr>
          <p:cNvCxnSpPr>
            <a:stCxn id="340" idx="6"/>
            <a:endCxn id="339" idx="2"/>
          </p:cNvCxnSpPr>
          <p:nvPr/>
        </p:nvCxnSpPr>
        <p:spPr>
          <a:xfrm>
            <a:off x="8886822" y="5160598"/>
            <a:ext cx="32385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Straight Arrow Connector 415">
            <a:extLst>
              <a:ext uri="{FF2B5EF4-FFF2-40B4-BE49-F238E27FC236}">
                <a16:creationId xmlns:a16="http://schemas.microsoft.com/office/drawing/2014/main" id="{1C38AAF8-0BF7-0145-A81B-967AC0FBE95F}"/>
              </a:ext>
            </a:extLst>
          </p:cNvPr>
          <p:cNvCxnSpPr>
            <a:endCxn id="357" idx="2"/>
          </p:cNvCxnSpPr>
          <p:nvPr/>
        </p:nvCxnSpPr>
        <p:spPr>
          <a:xfrm>
            <a:off x="8886822" y="5974983"/>
            <a:ext cx="323850" cy="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B2509F9B-F275-F14B-B101-28BEB28AEA7E}"/>
              </a:ext>
            </a:extLst>
          </p:cNvPr>
          <p:cNvCxnSpPr>
            <a:endCxn id="352" idx="2"/>
          </p:cNvCxnSpPr>
          <p:nvPr/>
        </p:nvCxnSpPr>
        <p:spPr>
          <a:xfrm>
            <a:off x="9696447" y="2806334"/>
            <a:ext cx="323850" cy="635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6DE8750C-8F0A-7347-8C79-E2290D67C0D0}"/>
              </a:ext>
            </a:extLst>
          </p:cNvPr>
          <p:cNvCxnSpPr>
            <a:stCxn id="343" idx="6"/>
            <a:endCxn id="351" idx="2"/>
          </p:cNvCxnSpPr>
          <p:nvPr/>
        </p:nvCxnSpPr>
        <p:spPr>
          <a:xfrm>
            <a:off x="9696447" y="3593736"/>
            <a:ext cx="32385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83E99E84-E61E-EB42-8755-3DB7C5637DA8}"/>
              </a:ext>
            </a:extLst>
          </p:cNvPr>
          <p:cNvCxnSpPr>
            <a:stCxn id="338" idx="6"/>
            <a:endCxn id="349" idx="2"/>
          </p:cNvCxnSpPr>
          <p:nvPr/>
        </p:nvCxnSpPr>
        <p:spPr>
          <a:xfrm>
            <a:off x="9696447" y="4379548"/>
            <a:ext cx="32385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AD0C3B93-147F-834F-AF2D-65746189AE9D}"/>
              </a:ext>
            </a:extLst>
          </p:cNvPr>
          <p:cNvCxnSpPr>
            <a:cxnSpLocks/>
            <a:stCxn id="339" idx="6"/>
            <a:endCxn id="350" idx="2"/>
          </p:cNvCxnSpPr>
          <p:nvPr/>
        </p:nvCxnSpPr>
        <p:spPr>
          <a:xfrm>
            <a:off x="9696447" y="5160598"/>
            <a:ext cx="32385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EFF55267-FEDB-0B4C-B6E6-D6BA9B03570A}"/>
              </a:ext>
            </a:extLst>
          </p:cNvPr>
          <p:cNvCxnSpPr>
            <a:stCxn id="357" idx="6"/>
            <a:endCxn id="360" idx="2"/>
          </p:cNvCxnSpPr>
          <p:nvPr/>
        </p:nvCxnSpPr>
        <p:spPr>
          <a:xfrm>
            <a:off x="9696447" y="5974984"/>
            <a:ext cx="32385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866BB73B-1B36-1F42-BE5D-CA87237AAFDA}"/>
              </a:ext>
            </a:extLst>
          </p:cNvPr>
          <p:cNvCxnSpPr>
            <a:endCxn id="355" idx="0"/>
          </p:cNvCxnSpPr>
          <p:nvPr/>
        </p:nvCxnSpPr>
        <p:spPr>
          <a:xfrm>
            <a:off x="7024684" y="3055572"/>
            <a:ext cx="1" cy="29527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5262EB98-B8FD-E24A-A556-7A453E59DB43}"/>
              </a:ext>
            </a:extLst>
          </p:cNvPr>
          <p:cNvCxnSpPr>
            <a:cxnSpLocks/>
            <a:stCxn id="355" idx="4"/>
            <a:endCxn id="353" idx="0"/>
          </p:cNvCxnSpPr>
          <p:nvPr/>
        </p:nvCxnSpPr>
        <p:spPr>
          <a:xfrm>
            <a:off x="7024685" y="3836623"/>
            <a:ext cx="0" cy="30003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28A37188-65BB-BD4B-99EE-53B6D4C17BB0}"/>
              </a:ext>
            </a:extLst>
          </p:cNvPr>
          <p:cNvCxnSpPr>
            <a:cxnSpLocks/>
            <a:stCxn id="353" idx="4"/>
            <a:endCxn id="354" idx="0"/>
          </p:cNvCxnSpPr>
          <p:nvPr/>
        </p:nvCxnSpPr>
        <p:spPr>
          <a:xfrm>
            <a:off x="7024685" y="4622435"/>
            <a:ext cx="0" cy="2952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id="{015C2753-A4EC-F346-A455-7B99ABF1B3CF}"/>
              </a:ext>
            </a:extLst>
          </p:cNvPr>
          <p:cNvCxnSpPr>
            <a:cxnSpLocks/>
            <a:stCxn id="354" idx="4"/>
            <a:endCxn id="361" idx="0"/>
          </p:cNvCxnSpPr>
          <p:nvPr/>
        </p:nvCxnSpPr>
        <p:spPr>
          <a:xfrm>
            <a:off x="7024685" y="5403485"/>
            <a:ext cx="0" cy="32861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7C3E69AA-CFDA-1448-8A82-5F740F24D610}"/>
              </a:ext>
            </a:extLst>
          </p:cNvPr>
          <p:cNvCxnSpPr>
            <a:cxnSpLocks/>
          </p:cNvCxnSpPr>
          <p:nvPr/>
        </p:nvCxnSpPr>
        <p:spPr>
          <a:xfrm>
            <a:off x="7834307" y="3049222"/>
            <a:ext cx="1" cy="29527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FD560CA8-D54B-9B45-9B7E-B925088CA189}"/>
              </a:ext>
            </a:extLst>
          </p:cNvPr>
          <p:cNvCxnSpPr>
            <a:cxnSpLocks/>
          </p:cNvCxnSpPr>
          <p:nvPr/>
        </p:nvCxnSpPr>
        <p:spPr>
          <a:xfrm>
            <a:off x="7834308" y="3830273"/>
            <a:ext cx="0" cy="30003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09597123-8DA2-084A-A8C3-763306BAE0BE}"/>
              </a:ext>
            </a:extLst>
          </p:cNvPr>
          <p:cNvCxnSpPr>
            <a:cxnSpLocks/>
          </p:cNvCxnSpPr>
          <p:nvPr/>
        </p:nvCxnSpPr>
        <p:spPr>
          <a:xfrm>
            <a:off x="7834308" y="4616085"/>
            <a:ext cx="0" cy="2952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F8D486D3-65E6-A14C-8DE5-0FECAB116CA2}"/>
              </a:ext>
            </a:extLst>
          </p:cNvPr>
          <p:cNvCxnSpPr>
            <a:cxnSpLocks/>
          </p:cNvCxnSpPr>
          <p:nvPr/>
        </p:nvCxnSpPr>
        <p:spPr>
          <a:xfrm>
            <a:off x="7834308" y="5397135"/>
            <a:ext cx="0" cy="32861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893F72AE-D661-294E-8219-9AF398B396D0}"/>
              </a:ext>
            </a:extLst>
          </p:cNvPr>
          <p:cNvCxnSpPr>
            <a:cxnSpLocks/>
          </p:cNvCxnSpPr>
          <p:nvPr/>
        </p:nvCxnSpPr>
        <p:spPr>
          <a:xfrm>
            <a:off x="8643928" y="3049222"/>
            <a:ext cx="1" cy="29527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0CB3BCAE-16F1-B94F-B5F3-C0A6EFCE43E1}"/>
              </a:ext>
            </a:extLst>
          </p:cNvPr>
          <p:cNvCxnSpPr>
            <a:cxnSpLocks/>
          </p:cNvCxnSpPr>
          <p:nvPr/>
        </p:nvCxnSpPr>
        <p:spPr>
          <a:xfrm>
            <a:off x="8643929" y="3830273"/>
            <a:ext cx="0" cy="30003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4E4F842B-5AFC-984C-A7ED-58170C24504A}"/>
              </a:ext>
            </a:extLst>
          </p:cNvPr>
          <p:cNvCxnSpPr>
            <a:cxnSpLocks/>
          </p:cNvCxnSpPr>
          <p:nvPr/>
        </p:nvCxnSpPr>
        <p:spPr>
          <a:xfrm>
            <a:off x="8643929" y="4616085"/>
            <a:ext cx="0" cy="2952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90A44455-5085-DA40-ABCD-CC329B610A7E}"/>
              </a:ext>
            </a:extLst>
          </p:cNvPr>
          <p:cNvCxnSpPr>
            <a:cxnSpLocks/>
          </p:cNvCxnSpPr>
          <p:nvPr/>
        </p:nvCxnSpPr>
        <p:spPr>
          <a:xfrm>
            <a:off x="8643929" y="5397135"/>
            <a:ext cx="0" cy="32861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0693DC67-467E-154E-A990-B456EA0A8A5D}"/>
              </a:ext>
            </a:extLst>
          </p:cNvPr>
          <p:cNvCxnSpPr>
            <a:cxnSpLocks/>
          </p:cNvCxnSpPr>
          <p:nvPr/>
        </p:nvCxnSpPr>
        <p:spPr>
          <a:xfrm>
            <a:off x="9458308" y="3055572"/>
            <a:ext cx="1" cy="29527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CEB854F1-E68D-CC49-8FC3-1C18BC651FEF}"/>
              </a:ext>
            </a:extLst>
          </p:cNvPr>
          <p:cNvCxnSpPr>
            <a:cxnSpLocks/>
          </p:cNvCxnSpPr>
          <p:nvPr/>
        </p:nvCxnSpPr>
        <p:spPr>
          <a:xfrm>
            <a:off x="9458309" y="3836623"/>
            <a:ext cx="0" cy="30003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a:extLst>
              <a:ext uri="{FF2B5EF4-FFF2-40B4-BE49-F238E27FC236}">
                <a16:creationId xmlns:a16="http://schemas.microsoft.com/office/drawing/2014/main" id="{3AA3F40C-2E53-8C48-A9E7-3ED7C98947B1}"/>
              </a:ext>
            </a:extLst>
          </p:cNvPr>
          <p:cNvCxnSpPr>
            <a:cxnSpLocks/>
          </p:cNvCxnSpPr>
          <p:nvPr/>
        </p:nvCxnSpPr>
        <p:spPr>
          <a:xfrm>
            <a:off x="9458309" y="4622435"/>
            <a:ext cx="0" cy="2952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04ACABE4-7075-C54C-963B-A02818610A59}"/>
              </a:ext>
            </a:extLst>
          </p:cNvPr>
          <p:cNvCxnSpPr>
            <a:cxnSpLocks/>
          </p:cNvCxnSpPr>
          <p:nvPr/>
        </p:nvCxnSpPr>
        <p:spPr>
          <a:xfrm>
            <a:off x="9458309" y="5403485"/>
            <a:ext cx="0" cy="32861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Straight Arrow Connector 463">
            <a:extLst>
              <a:ext uri="{FF2B5EF4-FFF2-40B4-BE49-F238E27FC236}">
                <a16:creationId xmlns:a16="http://schemas.microsoft.com/office/drawing/2014/main" id="{0026DEB9-239D-6349-9D2F-AED34C0E1BB3}"/>
              </a:ext>
            </a:extLst>
          </p:cNvPr>
          <p:cNvCxnSpPr>
            <a:cxnSpLocks/>
            <a:stCxn id="352" idx="4"/>
            <a:endCxn id="351" idx="0"/>
          </p:cNvCxnSpPr>
          <p:nvPr/>
        </p:nvCxnSpPr>
        <p:spPr>
          <a:xfrm>
            <a:off x="10263185" y="3055573"/>
            <a:ext cx="0" cy="2952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5" name="Straight Arrow Connector 464">
            <a:extLst>
              <a:ext uri="{FF2B5EF4-FFF2-40B4-BE49-F238E27FC236}">
                <a16:creationId xmlns:a16="http://schemas.microsoft.com/office/drawing/2014/main" id="{04EE6D59-5AA2-FF45-8614-53F15F84EFEC}"/>
              </a:ext>
            </a:extLst>
          </p:cNvPr>
          <p:cNvCxnSpPr>
            <a:cxnSpLocks/>
            <a:stCxn id="351" idx="4"/>
            <a:endCxn id="349" idx="0"/>
          </p:cNvCxnSpPr>
          <p:nvPr/>
        </p:nvCxnSpPr>
        <p:spPr>
          <a:xfrm>
            <a:off x="10263185" y="3836623"/>
            <a:ext cx="0" cy="30003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a:extLst>
              <a:ext uri="{FF2B5EF4-FFF2-40B4-BE49-F238E27FC236}">
                <a16:creationId xmlns:a16="http://schemas.microsoft.com/office/drawing/2014/main" id="{97A3BEC6-E39D-7E45-AA8C-47916968A794}"/>
              </a:ext>
            </a:extLst>
          </p:cNvPr>
          <p:cNvCxnSpPr>
            <a:cxnSpLocks/>
            <a:stCxn id="349" idx="4"/>
            <a:endCxn id="350" idx="0"/>
          </p:cNvCxnSpPr>
          <p:nvPr/>
        </p:nvCxnSpPr>
        <p:spPr>
          <a:xfrm>
            <a:off x="10263185" y="4622435"/>
            <a:ext cx="0" cy="2952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801C73D9-FEB9-0D4F-9D44-746A037278CA}"/>
              </a:ext>
            </a:extLst>
          </p:cNvPr>
          <p:cNvCxnSpPr>
            <a:cxnSpLocks/>
            <a:endCxn id="360" idx="0"/>
          </p:cNvCxnSpPr>
          <p:nvPr/>
        </p:nvCxnSpPr>
        <p:spPr>
          <a:xfrm flipH="1">
            <a:off x="10263185" y="5403485"/>
            <a:ext cx="4750" cy="32861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E9CABE2A-326A-CE43-B054-3411B0DA28C1}"/>
              </a:ext>
            </a:extLst>
          </p:cNvPr>
          <p:cNvSpPr/>
          <p:nvPr/>
        </p:nvSpPr>
        <p:spPr>
          <a:xfrm>
            <a:off x="8405796" y="4131898"/>
            <a:ext cx="485775" cy="4857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03970166"/>
      </p:ext>
    </p:extLst>
  </p:cSld>
  <p:clrMapOvr>
    <a:masterClrMapping/>
  </p:clrMapOvr>
  <mc:AlternateContent xmlns:mc="http://schemas.openxmlformats.org/markup-compatibility/2006" xmlns:p14="http://schemas.microsoft.com/office/powerpoint/2010/main">
    <mc:Choice Requires="p14">
      <p:transition spd="med" p14:dur="700" advTm="10604">
        <p:fade/>
      </p:transition>
    </mc:Choice>
    <mc:Fallback xmlns="">
      <p:transition spd="med" advTm="106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500"/>
                                        <p:tgtEl>
                                          <p:spTgt spid="231"/>
                                        </p:tgtEl>
                                      </p:cBhvr>
                                    </p:animEffect>
                                  </p:childTnLst>
                                </p:cTn>
                              </p:par>
                              <p:par>
                                <p:cTn id="13" presetID="10" presetClass="entr" presetSubtype="0" fill="hold"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fade">
                                      <p:cBhvr>
                                        <p:cTn id="15" dur="500"/>
                                        <p:tgtEl>
                                          <p:spTgt spid="233"/>
                                        </p:tgtEl>
                                      </p:cBhvr>
                                    </p:animEffect>
                                  </p:childTnLst>
                                </p:cTn>
                              </p:par>
                              <p:par>
                                <p:cTn id="16" presetID="10" presetClass="entr" presetSubtype="0" fill="hold" nodeType="withEffect">
                                  <p:stCondLst>
                                    <p:cond delay="0"/>
                                  </p:stCondLst>
                                  <p:childTnLst>
                                    <p:set>
                                      <p:cBhvr>
                                        <p:cTn id="17" dur="1" fill="hold">
                                          <p:stCondLst>
                                            <p:cond delay="0"/>
                                          </p:stCondLst>
                                        </p:cTn>
                                        <p:tgtEl>
                                          <p:spTgt spid="235"/>
                                        </p:tgtEl>
                                        <p:attrNameLst>
                                          <p:attrName>style.visibility</p:attrName>
                                        </p:attrNameLst>
                                      </p:cBhvr>
                                      <p:to>
                                        <p:strVal val="visible"/>
                                      </p:to>
                                    </p:set>
                                    <p:animEffect transition="in" filter="fade">
                                      <p:cBhvr>
                                        <p:cTn id="18" dur="500"/>
                                        <p:tgtEl>
                                          <p:spTgt spid="235"/>
                                        </p:tgtEl>
                                      </p:cBhvr>
                                    </p:animEffect>
                                  </p:childTnLst>
                                </p:cTn>
                              </p:par>
                              <p:par>
                                <p:cTn id="19" presetID="10" presetClass="entr" presetSubtype="0" fill="hold" nodeType="withEffect">
                                  <p:stCondLst>
                                    <p:cond delay="0"/>
                                  </p:stCondLst>
                                  <p:childTnLst>
                                    <p:set>
                                      <p:cBhvr>
                                        <p:cTn id="20" dur="1" fill="hold">
                                          <p:stCondLst>
                                            <p:cond delay="0"/>
                                          </p:stCondLst>
                                        </p:cTn>
                                        <p:tgtEl>
                                          <p:spTgt spid="237"/>
                                        </p:tgtEl>
                                        <p:attrNameLst>
                                          <p:attrName>style.visibility</p:attrName>
                                        </p:attrNameLst>
                                      </p:cBhvr>
                                      <p:to>
                                        <p:strVal val="visible"/>
                                      </p:to>
                                    </p:set>
                                    <p:animEffect transition="in" filter="fade">
                                      <p:cBhvr>
                                        <p:cTn id="21" dur="500"/>
                                        <p:tgtEl>
                                          <p:spTgt spid="2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39"/>
                                        </p:tgtEl>
                                        <p:attrNameLst>
                                          <p:attrName>style.visibility</p:attrName>
                                        </p:attrNameLst>
                                      </p:cBhvr>
                                      <p:to>
                                        <p:strVal val="visible"/>
                                      </p:to>
                                    </p:set>
                                    <p:animEffect transition="in" filter="fade">
                                      <p:cBhvr>
                                        <p:cTn id="27" dur="500"/>
                                        <p:tgtEl>
                                          <p:spTgt spid="239"/>
                                        </p:tgtEl>
                                      </p:cBhvr>
                                    </p:animEffect>
                                  </p:childTnLst>
                                </p:cTn>
                              </p:par>
                              <p:par>
                                <p:cTn id="28" presetID="10" presetClass="entr" presetSubtype="0" fill="hold" nodeType="withEffect">
                                  <p:stCondLst>
                                    <p:cond delay="0"/>
                                  </p:stCondLst>
                                  <p:childTnLst>
                                    <p:set>
                                      <p:cBhvr>
                                        <p:cTn id="29" dur="1" fill="hold">
                                          <p:stCondLst>
                                            <p:cond delay="0"/>
                                          </p:stCondLst>
                                        </p:cTn>
                                        <p:tgtEl>
                                          <p:spTgt spid="241"/>
                                        </p:tgtEl>
                                        <p:attrNameLst>
                                          <p:attrName>style.visibility</p:attrName>
                                        </p:attrNameLst>
                                      </p:cBhvr>
                                      <p:to>
                                        <p:strVal val="visible"/>
                                      </p:to>
                                    </p:set>
                                    <p:animEffect transition="in" filter="fade">
                                      <p:cBhvr>
                                        <p:cTn id="30" dur="500"/>
                                        <p:tgtEl>
                                          <p:spTgt spid="241"/>
                                        </p:tgtEl>
                                      </p:cBhvr>
                                    </p:animEffect>
                                  </p:childTnLst>
                                </p:cTn>
                              </p:par>
                              <p:par>
                                <p:cTn id="31" presetID="10" presetClass="entr" presetSubtype="0" fill="hold" nodeType="withEffect">
                                  <p:stCondLst>
                                    <p:cond delay="0"/>
                                  </p:stCondLst>
                                  <p:childTnLst>
                                    <p:set>
                                      <p:cBhvr>
                                        <p:cTn id="32" dur="1" fill="hold">
                                          <p:stCondLst>
                                            <p:cond delay="0"/>
                                          </p:stCondLst>
                                        </p:cTn>
                                        <p:tgtEl>
                                          <p:spTgt spid="243"/>
                                        </p:tgtEl>
                                        <p:attrNameLst>
                                          <p:attrName>style.visibility</p:attrName>
                                        </p:attrNameLst>
                                      </p:cBhvr>
                                      <p:to>
                                        <p:strVal val="visible"/>
                                      </p:to>
                                    </p:set>
                                    <p:animEffect transition="in" filter="fade">
                                      <p:cBhvr>
                                        <p:cTn id="33" dur="500"/>
                                        <p:tgtEl>
                                          <p:spTgt spid="243"/>
                                        </p:tgtEl>
                                      </p:cBhvr>
                                    </p:animEffect>
                                  </p:childTnLst>
                                </p:cTn>
                              </p:par>
                              <p:par>
                                <p:cTn id="34" presetID="10" presetClass="entr" presetSubtype="0" fill="hold" nodeType="withEffect">
                                  <p:stCondLst>
                                    <p:cond delay="0"/>
                                  </p:stCondLst>
                                  <p:childTnLst>
                                    <p:set>
                                      <p:cBhvr>
                                        <p:cTn id="35" dur="1" fill="hold">
                                          <p:stCondLst>
                                            <p:cond delay="0"/>
                                          </p:stCondLst>
                                        </p:cTn>
                                        <p:tgtEl>
                                          <p:spTgt spid="245"/>
                                        </p:tgtEl>
                                        <p:attrNameLst>
                                          <p:attrName>style.visibility</p:attrName>
                                        </p:attrNameLst>
                                      </p:cBhvr>
                                      <p:to>
                                        <p:strVal val="visible"/>
                                      </p:to>
                                    </p:set>
                                    <p:animEffect transition="in" filter="fade">
                                      <p:cBhvr>
                                        <p:cTn id="36" dur="500"/>
                                        <p:tgtEl>
                                          <p:spTgt spid="2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2"/>
                                        </p:tgtEl>
                                        <p:attrNameLst>
                                          <p:attrName>style.visibility</p:attrName>
                                        </p:attrNameLst>
                                      </p:cBhvr>
                                      <p:to>
                                        <p:strVal val="visible"/>
                                      </p:to>
                                    </p:set>
                                    <p:animEffect transition="in" filter="fade">
                                      <p:cBhvr>
                                        <p:cTn id="39" dur="500"/>
                                        <p:tgtEl>
                                          <p:spTgt spid="2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1"/>
                                        </p:tgtEl>
                                        <p:attrNameLst>
                                          <p:attrName>style.visibility</p:attrName>
                                        </p:attrNameLst>
                                      </p:cBhvr>
                                      <p:to>
                                        <p:strVal val="visible"/>
                                      </p:to>
                                    </p:set>
                                    <p:animEffect transition="in" filter="fade">
                                      <p:cBhvr>
                                        <p:cTn id="42" dur="500"/>
                                        <p:tgtEl>
                                          <p:spTgt spid="2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0"/>
                                        </p:tgtEl>
                                        <p:attrNameLst>
                                          <p:attrName>style.visibility</p:attrName>
                                        </p:attrNameLst>
                                      </p:cBhvr>
                                      <p:to>
                                        <p:strVal val="visible"/>
                                      </p:to>
                                    </p:set>
                                    <p:animEffect transition="in" filter="fade">
                                      <p:cBhvr>
                                        <p:cTn id="45" dur="500"/>
                                        <p:tgtEl>
                                          <p:spTgt spid="2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5"/>
                                        </p:tgtEl>
                                        <p:attrNameLst>
                                          <p:attrName>style.visibility</p:attrName>
                                        </p:attrNameLst>
                                      </p:cBhvr>
                                      <p:to>
                                        <p:strVal val="visible"/>
                                      </p:to>
                                    </p:set>
                                    <p:animEffect transition="in" filter="fade">
                                      <p:cBhvr>
                                        <p:cTn id="48" dur="500"/>
                                        <p:tgtEl>
                                          <p:spTgt spid="20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6"/>
                                        </p:tgtEl>
                                        <p:attrNameLst>
                                          <p:attrName>style.visibility</p:attrName>
                                        </p:attrNameLst>
                                      </p:cBhvr>
                                      <p:to>
                                        <p:strVal val="visible"/>
                                      </p:to>
                                    </p:set>
                                    <p:animEffect transition="in" filter="fade">
                                      <p:cBhvr>
                                        <p:cTn id="51" dur="500"/>
                                        <p:tgtEl>
                                          <p:spTgt spid="20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8"/>
                                        </p:tgtEl>
                                        <p:attrNameLst>
                                          <p:attrName>style.visibility</p:attrName>
                                        </p:attrNameLst>
                                      </p:cBhvr>
                                      <p:to>
                                        <p:strVal val="visible"/>
                                      </p:to>
                                    </p:set>
                                    <p:animEffect transition="in" filter="fade">
                                      <p:cBhvr>
                                        <p:cTn id="54" dur="500"/>
                                        <p:tgtEl>
                                          <p:spTgt spid="20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9"/>
                                        </p:tgtEl>
                                        <p:attrNameLst>
                                          <p:attrName>style.visibility</p:attrName>
                                        </p:attrNameLst>
                                      </p:cBhvr>
                                      <p:to>
                                        <p:strVal val="visible"/>
                                      </p:to>
                                    </p:set>
                                    <p:animEffect transition="in" filter="fade">
                                      <p:cBhvr>
                                        <p:cTn id="57" dur="500"/>
                                        <p:tgtEl>
                                          <p:spTgt spid="209"/>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13"/>
                                        </p:tgtEl>
                                        <p:attrNameLst>
                                          <p:attrName>style.visibility</p:attrName>
                                        </p:attrNameLst>
                                      </p:cBhvr>
                                      <p:to>
                                        <p:strVal val="visible"/>
                                      </p:to>
                                    </p:set>
                                    <p:animEffect transition="in" filter="fade">
                                      <p:cBhvr>
                                        <p:cTn id="61" dur="500"/>
                                        <p:tgtEl>
                                          <p:spTgt spid="2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4"/>
                                        </p:tgtEl>
                                        <p:attrNameLst>
                                          <p:attrName>style.visibility</p:attrName>
                                        </p:attrNameLst>
                                      </p:cBhvr>
                                      <p:to>
                                        <p:strVal val="visible"/>
                                      </p:to>
                                    </p:set>
                                    <p:animEffect transition="in" filter="fade">
                                      <p:cBhvr>
                                        <p:cTn id="64" dur="500"/>
                                        <p:tgtEl>
                                          <p:spTgt spid="21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5"/>
                                        </p:tgtEl>
                                        <p:attrNameLst>
                                          <p:attrName>style.visibility</p:attrName>
                                        </p:attrNameLst>
                                      </p:cBhvr>
                                      <p:to>
                                        <p:strVal val="visible"/>
                                      </p:to>
                                    </p:set>
                                    <p:animEffect transition="in" filter="fade">
                                      <p:cBhvr>
                                        <p:cTn id="67" dur="500"/>
                                        <p:tgtEl>
                                          <p:spTgt spid="2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0"/>
                                        </p:tgtEl>
                                        <p:attrNameLst>
                                          <p:attrName>style.visibility</p:attrName>
                                        </p:attrNameLst>
                                      </p:cBhvr>
                                      <p:to>
                                        <p:strVal val="visible"/>
                                      </p:to>
                                    </p:set>
                                    <p:animEffect transition="in" filter="fade">
                                      <p:cBhvr>
                                        <p:cTn id="70" dur="500"/>
                                        <p:tgtEl>
                                          <p:spTgt spid="2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4"/>
                                        </p:tgtEl>
                                        <p:attrNameLst>
                                          <p:attrName>style.visibility</p:attrName>
                                        </p:attrNameLst>
                                      </p:cBhvr>
                                      <p:to>
                                        <p:strVal val="visible"/>
                                      </p:to>
                                    </p:set>
                                    <p:animEffect transition="in" filter="fade">
                                      <p:cBhvr>
                                        <p:cTn id="73" dur="500"/>
                                        <p:tgtEl>
                                          <p:spTgt spid="2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7"/>
                                        </p:tgtEl>
                                        <p:attrNameLst>
                                          <p:attrName>style.visibility</p:attrName>
                                        </p:attrNameLst>
                                      </p:cBhvr>
                                      <p:to>
                                        <p:strVal val="visible"/>
                                      </p:to>
                                    </p:set>
                                    <p:animEffect transition="in" filter="fade">
                                      <p:cBhvr>
                                        <p:cTn id="76" dur="500"/>
                                        <p:tgtEl>
                                          <p:spTgt spid="2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8"/>
                                        </p:tgtEl>
                                        <p:attrNameLst>
                                          <p:attrName>style.visibility</p:attrName>
                                        </p:attrNameLst>
                                      </p:cBhvr>
                                      <p:to>
                                        <p:strVal val="visible"/>
                                      </p:to>
                                    </p:set>
                                    <p:animEffect transition="in" filter="fade">
                                      <p:cBhvr>
                                        <p:cTn id="79" dur="500"/>
                                        <p:tgtEl>
                                          <p:spTgt spid="21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9"/>
                                        </p:tgtEl>
                                        <p:attrNameLst>
                                          <p:attrName>style.visibility</p:attrName>
                                        </p:attrNameLst>
                                      </p:cBhvr>
                                      <p:to>
                                        <p:strVal val="visible"/>
                                      </p:to>
                                    </p:set>
                                    <p:animEffect transition="in" filter="fade">
                                      <p:cBhvr>
                                        <p:cTn id="82" dur="500"/>
                                        <p:tgtEl>
                                          <p:spTgt spid="2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28"/>
                                        </p:tgtEl>
                                        <p:attrNameLst>
                                          <p:attrName>style.visibility</p:attrName>
                                        </p:attrNameLst>
                                      </p:cBhvr>
                                      <p:to>
                                        <p:strVal val="visible"/>
                                      </p:to>
                                    </p:set>
                                    <p:animEffect transition="in" filter="fade">
                                      <p:cBhvr>
                                        <p:cTn id="85" dur="500"/>
                                        <p:tgtEl>
                                          <p:spTgt spid="22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5"/>
                                        </p:tgtEl>
                                        <p:attrNameLst>
                                          <p:attrName>style.visibility</p:attrName>
                                        </p:attrNameLst>
                                      </p:cBhvr>
                                      <p:to>
                                        <p:strVal val="visible"/>
                                      </p:to>
                                    </p:set>
                                    <p:animEffect transition="in" filter="fade">
                                      <p:cBhvr>
                                        <p:cTn id="88" dur="500"/>
                                        <p:tgtEl>
                                          <p:spTgt spid="2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26"/>
                                        </p:tgtEl>
                                        <p:attrNameLst>
                                          <p:attrName>style.visibility</p:attrName>
                                        </p:attrNameLst>
                                      </p:cBhvr>
                                      <p:to>
                                        <p:strVal val="visible"/>
                                      </p:to>
                                    </p:set>
                                    <p:animEffect transition="in" filter="fade">
                                      <p:cBhvr>
                                        <p:cTn id="91" dur="500"/>
                                        <p:tgtEl>
                                          <p:spTgt spid="2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7"/>
                                        </p:tgtEl>
                                        <p:attrNameLst>
                                          <p:attrName>style.visibility</p:attrName>
                                        </p:attrNameLst>
                                      </p:cBhvr>
                                      <p:to>
                                        <p:strVal val="visible"/>
                                      </p:to>
                                    </p:set>
                                    <p:animEffect transition="in" filter="fade">
                                      <p:cBhvr>
                                        <p:cTn id="94" dur="500"/>
                                        <p:tgtEl>
                                          <p:spTgt spid="2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29"/>
                                        </p:tgtEl>
                                        <p:attrNameLst>
                                          <p:attrName>style.visibility</p:attrName>
                                        </p:attrNameLst>
                                      </p:cBhvr>
                                      <p:to>
                                        <p:strVal val="visible"/>
                                      </p:to>
                                    </p:set>
                                    <p:animEffect transition="in" filter="fade">
                                      <p:cBhvr>
                                        <p:cTn id="97" dur="500"/>
                                        <p:tgtEl>
                                          <p:spTgt spid="22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fade">
                                      <p:cBhvr>
                                        <p:cTn id="100" dur="500"/>
                                        <p:tgtEl>
                                          <p:spTgt spid="22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22"/>
                                        </p:tgtEl>
                                        <p:attrNameLst>
                                          <p:attrName>style.visibility</p:attrName>
                                        </p:attrNameLst>
                                      </p:cBhvr>
                                      <p:to>
                                        <p:strVal val="visible"/>
                                      </p:to>
                                    </p:set>
                                    <p:animEffect transition="in" filter="fade">
                                      <p:cBhvr>
                                        <p:cTn id="103" dur="500"/>
                                        <p:tgtEl>
                                          <p:spTgt spid="22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23"/>
                                        </p:tgtEl>
                                        <p:attrNameLst>
                                          <p:attrName>style.visibility</p:attrName>
                                        </p:attrNameLst>
                                      </p:cBhvr>
                                      <p:to>
                                        <p:strVal val="visible"/>
                                      </p:to>
                                    </p:set>
                                    <p:animEffect transition="in" filter="fade">
                                      <p:cBhvr>
                                        <p:cTn id="106" dur="500"/>
                                        <p:tgtEl>
                                          <p:spTgt spid="223"/>
                                        </p:tgtEl>
                                      </p:cBhvr>
                                    </p:animEffect>
                                  </p:childTnLst>
                                </p:cTn>
                              </p:par>
                              <p:par>
                                <p:cTn id="107" presetID="10" presetClass="entr" presetSubtype="0" fill="hold" nodeType="withEffect">
                                  <p:stCondLst>
                                    <p:cond delay="0"/>
                                  </p:stCondLst>
                                  <p:childTnLst>
                                    <p:set>
                                      <p:cBhvr>
                                        <p:cTn id="108" dur="1" fill="hold">
                                          <p:stCondLst>
                                            <p:cond delay="0"/>
                                          </p:stCondLst>
                                        </p:cTn>
                                        <p:tgtEl>
                                          <p:spTgt spid="317"/>
                                        </p:tgtEl>
                                        <p:attrNameLst>
                                          <p:attrName>style.visibility</p:attrName>
                                        </p:attrNameLst>
                                      </p:cBhvr>
                                      <p:to>
                                        <p:strVal val="visible"/>
                                      </p:to>
                                    </p:set>
                                    <p:animEffect transition="in" filter="fade">
                                      <p:cBhvr>
                                        <p:cTn id="109" dur="500"/>
                                        <p:tgtEl>
                                          <p:spTgt spid="317"/>
                                        </p:tgtEl>
                                      </p:cBhvr>
                                    </p:animEffect>
                                  </p:childTnLst>
                                </p:cTn>
                              </p:par>
                              <p:par>
                                <p:cTn id="110" presetID="10" presetClass="entr" presetSubtype="0" fill="hold" nodeType="withEffect">
                                  <p:stCondLst>
                                    <p:cond delay="0"/>
                                  </p:stCondLst>
                                  <p:childTnLst>
                                    <p:set>
                                      <p:cBhvr>
                                        <p:cTn id="111" dur="1" fill="hold">
                                          <p:stCondLst>
                                            <p:cond delay="0"/>
                                          </p:stCondLst>
                                        </p:cTn>
                                        <p:tgtEl>
                                          <p:spTgt spid="248"/>
                                        </p:tgtEl>
                                        <p:attrNameLst>
                                          <p:attrName>style.visibility</p:attrName>
                                        </p:attrNameLst>
                                      </p:cBhvr>
                                      <p:to>
                                        <p:strVal val="visible"/>
                                      </p:to>
                                    </p:set>
                                    <p:animEffect transition="in" filter="fade">
                                      <p:cBhvr>
                                        <p:cTn id="112" dur="500"/>
                                        <p:tgtEl>
                                          <p:spTgt spid="248"/>
                                        </p:tgtEl>
                                      </p:cBhvr>
                                    </p:animEffect>
                                  </p:childTnLst>
                                </p:cTn>
                              </p:par>
                              <p:par>
                                <p:cTn id="113" presetID="10" presetClass="entr" presetSubtype="0" fill="hold" nodeType="withEffect">
                                  <p:stCondLst>
                                    <p:cond delay="0"/>
                                  </p:stCondLst>
                                  <p:childTnLst>
                                    <p:set>
                                      <p:cBhvr>
                                        <p:cTn id="114" dur="1" fill="hold">
                                          <p:stCondLst>
                                            <p:cond delay="0"/>
                                          </p:stCondLst>
                                        </p:cTn>
                                        <p:tgtEl>
                                          <p:spTgt spid="260"/>
                                        </p:tgtEl>
                                        <p:attrNameLst>
                                          <p:attrName>style.visibility</p:attrName>
                                        </p:attrNameLst>
                                      </p:cBhvr>
                                      <p:to>
                                        <p:strVal val="visible"/>
                                      </p:to>
                                    </p:set>
                                    <p:animEffect transition="in" filter="fade">
                                      <p:cBhvr>
                                        <p:cTn id="115" dur="500"/>
                                        <p:tgtEl>
                                          <p:spTgt spid="260"/>
                                        </p:tgtEl>
                                      </p:cBhvr>
                                    </p:animEffect>
                                  </p:childTnLst>
                                </p:cTn>
                              </p:par>
                              <p:par>
                                <p:cTn id="116" presetID="10" presetClass="entr" presetSubtype="0" fill="hold" nodeType="withEffect">
                                  <p:stCondLst>
                                    <p:cond delay="0"/>
                                  </p:stCondLst>
                                  <p:childTnLst>
                                    <p:set>
                                      <p:cBhvr>
                                        <p:cTn id="117" dur="1" fill="hold">
                                          <p:stCondLst>
                                            <p:cond delay="0"/>
                                          </p:stCondLst>
                                        </p:cTn>
                                        <p:tgtEl>
                                          <p:spTgt spid="262"/>
                                        </p:tgtEl>
                                        <p:attrNameLst>
                                          <p:attrName>style.visibility</p:attrName>
                                        </p:attrNameLst>
                                      </p:cBhvr>
                                      <p:to>
                                        <p:strVal val="visible"/>
                                      </p:to>
                                    </p:set>
                                    <p:animEffect transition="in" filter="fade">
                                      <p:cBhvr>
                                        <p:cTn id="118" dur="500"/>
                                        <p:tgtEl>
                                          <p:spTgt spid="262"/>
                                        </p:tgtEl>
                                      </p:cBhvr>
                                    </p:animEffect>
                                  </p:childTnLst>
                                </p:cTn>
                              </p:par>
                              <p:par>
                                <p:cTn id="119" presetID="10" presetClass="entr" presetSubtype="0" fill="hold" nodeType="withEffect">
                                  <p:stCondLst>
                                    <p:cond delay="0"/>
                                  </p:stCondLst>
                                  <p:childTnLst>
                                    <p:set>
                                      <p:cBhvr>
                                        <p:cTn id="120" dur="1" fill="hold">
                                          <p:stCondLst>
                                            <p:cond delay="0"/>
                                          </p:stCondLst>
                                        </p:cTn>
                                        <p:tgtEl>
                                          <p:spTgt spid="268"/>
                                        </p:tgtEl>
                                        <p:attrNameLst>
                                          <p:attrName>style.visibility</p:attrName>
                                        </p:attrNameLst>
                                      </p:cBhvr>
                                      <p:to>
                                        <p:strVal val="visible"/>
                                      </p:to>
                                    </p:set>
                                    <p:animEffect transition="in" filter="fade">
                                      <p:cBhvr>
                                        <p:cTn id="121" dur="500"/>
                                        <p:tgtEl>
                                          <p:spTgt spid="268"/>
                                        </p:tgtEl>
                                      </p:cBhvr>
                                    </p:animEffect>
                                  </p:childTnLst>
                                </p:cTn>
                              </p:par>
                              <p:par>
                                <p:cTn id="122" presetID="10" presetClass="entr" presetSubtype="0" fill="hold" nodeType="withEffect">
                                  <p:stCondLst>
                                    <p:cond delay="0"/>
                                  </p:stCondLst>
                                  <p:childTnLst>
                                    <p:set>
                                      <p:cBhvr>
                                        <p:cTn id="123" dur="1" fill="hold">
                                          <p:stCondLst>
                                            <p:cond delay="0"/>
                                          </p:stCondLst>
                                        </p:cTn>
                                        <p:tgtEl>
                                          <p:spTgt spid="270"/>
                                        </p:tgtEl>
                                        <p:attrNameLst>
                                          <p:attrName>style.visibility</p:attrName>
                                        </p:attrNameLst>
                                      </p:cBhvr>
                                      <p:to>
                                        <p:strVal val="visible"/>
                                      </p:to>
                                    </p:set>
                                    <p:animEffect transition="in" filter="fade">
                                      <p:cBhvr>
                                        <p:cTn id="124" dur="500"/>
                                        <p:tgtEl>
                                          <p:spTgt spid="270"/>
                                        </p:tgtEl>
                                      </p:cBhvr>
                                    </p:animEffect>
                                  </p:childTnLst>
                                </p:cTn>
                              </p:par>
                              <p:par>
                                <p:cTn id="125" presetID="10" presetClass="entr" presetSubtype="0" fill="hold" nodeType="withEffect">
                                  <p:stCondLst>
                                    <p:cond delay="0"/>
                                  </p:stCondLst>
                                  <p:childTnLst>
                                    <p:set>
                                      <p:cBhvr>
                                        <p:cTn id="126" dur="1" fill="hold">
                                          <p:stCondLst>
                                            <p:cond delay="0"/>
                                          </p:stCondLst>
                                        </p:cTn>
                                        <p:tgtEl>
                                          <p:spTgt spid="303"/>
                                        </p:tgtEl>
                                        <p:attrNameLst>
                                          <p:attrName>style.visibility</p:attrName>
                                        </p:attrNameLst>
                                      </p:cBhvr>
                                      <p:to>
                                        <p:strVal val="visible"/>
                                      </p:to>
                                    </p:set>
                                    <p:animEffect transition="in" filter="fade">
                                      <p:cBhvr>
                                        <p:cTn id="127" dur="500"/>
                                        <p:tgtEl>
                                          <p:spTgt spid="303"/>
                                        </p:tgtEl>
                                      </p:cBhvr>
                                    </p:animEffect>
                                  </p:childTnLst>
                                </p:cTn>
                              </p:par>
                              <p:par>
                                <p:cTn id="128" presetID="10" presetClass="entr" presetSubtype="0" fill="hold" nodeType="withEffect">
                                  <p:stCondLst>
                                    <p:cond delay="0"/>
                                  </p:stCondLst>
                                  <p:childTnLst>
                                    <p:set>
                                      <p:cBhvr>
                                        <p:cTn id="129" dur="1" fill="hold">
                                          <p:stCondLst>
                                            <p:cond delay="0"/>
                                          </p:stCondLst>
                                        </p:cTn>
                                        <p:tgtEl>
                                          <p:spTgt spid="331"/>
                                        </p:tgtEl>
                                        <p:attrNameLst>
                                          <p:attrName>style.visibility</p:attrName>
                                        </p:attrNameLst>
                                      </p:cBhvr>
                                      <p:to>
                                        <p:strVal val="visible"/>
                                      </p:to>
                                    </p:set>
                                    <p:animEffect transition="in" filter="fade">
                                      <p:cBhvr>
                                        <p:cTn id="130" dur="500"/>
                                        <p:tgtEl>
                                          <p:spTgt spid="331"/>
                                        </p:tgtEl>
                                      </p:cBhvr>
                                    </p:animEffect>
                                  </p:childTnLst>
                                </p:cTn>
                              </p:par>
                              <p:par>
                                <p:cTn id="131" presetID="10" presetClass="entr" presetSubtype="0" fill="hold" nodeType="withEffect">
                                  <p:stCondLst>
                                    <p:cond delay="0"/>
                                  </p:stCondLst>
                                  <p:childTnLst>
                                    <p:set>
                                      <p:cBhvr>
                                        <p:cTn id="132" dur="1" fill="hold">
                                          <p:stCondLst>
                                            <p:cond delay="0"/>
                                          </p:stCondLst>
                                        </p:cTn>
                                        <p:tgtEl>
                                          <p:spTgt spid="329"/>
                                        </p:tgtEl>
                                        <p:attrNameLst>
                                          <p:attrName>style.visibility</p:attrName>
                                        </p:attrNameLst>
                                      </p:cBhvr>
                                      <p:to>
                                        <p:strVal val="visible"/>
                                      </p:to>
                                    </p:set>
                                    <p:animEffect transition="in" filter="fade">
                                      <p:cBhvr>
                                        <p:cTn id="133" dur="500"/>
                                        <p:tgtEl>
                                          <p:spTgt spid="329"/>
                                        </p:tgtEl>
                                      </p:cBhvr>
                                    </p:animEffect>
                                  </p:childTnLst>
                                </p:cTn>
                              </p:par>
                              <p:par>
                                <p:cTn id="134" presetID="10" presetClass="entr" presetSubtype="0" fill="hold" nodeType="withEffect">
                                  <p:stCondLst>
                                    <p:cond delay="0"/>
                                  </p:stCondLst>
                                  <p:childTnLst>
                                    <p:set>
                                      <p:cBhvr>
                                        <p:cTn id="135" dur="1" fill="hold">
                                          <p:stCondLst>
                                            <p:cond delay="0"/>
                                          </p:stCondLst>
                                        </p:cTn>
                                        <p:tgtEl>
                                          <p:spTgt spid="294"/>
                                        </p:tgtEl>
                                        <p:attrNameLst>
                                          <p:attrName>style.visibility</p:attrName>
                                        </p:attrNameLst>
                                      </p:cBhvr>
                                      <p:to>
                                        <p:strVal val="visible"/>
                                      </p:to>
                                    </p:set>
                                    <p:animEffect transition="in" filter="fade">
                                      <p:cBhvr>
                                        <p:cTn id="136" dur="500"/>
                                        <p:tgtEl>
                                          <p:spTgt spid="294"/>
                                        </p:tgtEl>
                                      </p:cBhvr>
                                    </p:animEffect>
                                  </p:childTnLst>
                                </p:cTn>
                              </p:par>
                              <p:par>
                                <p:cTn id="137" presetID="10" presetClass="entr" presetSubtype="0" fill="hold" nodeType="withEffect">
                                  <p:stCondLst>
                                    <p:cond delay="0"/>
                                  </p:stCondLst>
                                  <p:childTnLst>
                                    <p:set>
                                      <p:cBhvr>
                                        <p:cTn id="138" dur="1" fill="hold">
                                          <p:stCondLst>
                                            <p:cond delay="0"/>
                                          </p:stCondLst>
                                        </p:cTn>
                                        <p:tgtEl>
                                          <p:spTgt spid="326"/>
                                        </p:tgtEl>
                                        <p:attrNameLst>
                                          <p:attrName>style.visibility</p:attrName>
                                        </p:attrNameLst>
                                      </p:cBhvr>
                                      <p:to>
                                        <p:strVal val="visible"/>
                                      </p:to>
                                    </p:set>
                                    <p:animEffect transition="in" filter="fade">
                                      <p:cBhvr>
                                        <p:cTn id="139" dur="500"/>
                                        <p:tgtEl>
                                          <p:spTgt spid="326"/>
                                        </p:tgtEl>
                                      </p:cBhvr>
                                    </p:animEffect>
                                  </p:childTnLst>
                                </p:cTn>
                              </p:par>
                              <p:par>
                                <p:cTn id="140" presetID="10" presetClass="entr" presetSubtype="0" fill="hold" nodeType="withEffect">
                                  <p:stCondLst>
                                    <p:cond delay="0"/>
                                  </p:stCondLst>
                                  <p:childTnLst>
                                    <p:set>
                                      <p:cBhvr>
                                        <p:cTn id="141" dur="1" fill="hold">
                                          <p:stCondLst>
                                            <p:cond delay="0"/>
                                          </p:stCondLst>
                                        </p:cTn>
                                        <p:tgtEl>
                                          <p:spTgt spid="321"/>
                                        </p:tgtEl>
                                        <p:attrNameLst>
                                          <p:attrName>style.visibility</p:attrName>
                                        </p:attrNameLst>
                                      </p:cBhvr>
                                      <p:to>
                                        <p:strVal val="visible"/>
                                      </p:to>
                                    </p:set>
                                    <p:animEffect transition="in" filter="fade">
                                      <p:cBhvr>
                                        <p:cTn id="142" dur="500"/>
                                        <p:tgtEl>
                                          <p:spTgt spid="321"/>
                                        </p:tgtEl>
                                      </p:cBhvr>
                                    </p:animEffect>
                                  </p:childTnLst>
                                </p:cTn>
                              </p:par>
                              <p:par>
                                <p:cTn id="143" presetID="10" presetClass="entr" presetSubtype="0" fill="hold" nodeType="withEffect">
                                  <p:stCondLst>
                                    <p:cond delay="0"/>
                                  </p:stCondLst>
                                  <p:childTnLst>
                                    <p:set>
                                      <p:cBhvr>
                                        <p:cTn id="144" dur="1" fill="hold">
                                          <p:stCondLst>
                                            <p:cond delay="0"/>
                                          </p:stCondLst>
                                        </p:cTn>
                                        <p:tgtEl>
                                          <p:spTgt spid="323"/>
                                        </p:tgtEl>
                                        <p:attrNameLst>
                                          <p:attrName>style.visibility</p:attrName>
                                        </p:attrNameLst>
                                      </p:cBhvr>
                                      <p:to>
                                        <p:strVal val="visible"/>
                                      </p:to>
                                    </p:set>
                                    <p:animEffect transition="in" filter="fade">
                                      <p:cBhvr>
                                        <p:cTn id="145" dur="500"/>
                                        <p:tgtEl>
                                          <p:spTgt spid="323"/>
                                        </p:tgtEl>
                                      </p:cBhvr>
                                    </p:animEffect>
                                  </p:childTnLst>
                                </p:cTn>
                              </p:par>
                              <p:par>
                                <p:cTn id="146" presetID="10" presetClass="entr" presetSubtype="0" fill="hold" nodeType="withEffect">
                                  <p:stCondLst>
                                    <p:cond delay="0"/>
                                  </p:stCondLst>
                                  <p:childTnLst>
                                    <p:set>
                                      <p:cBhvr>
                                        <p:cTn id="147" dur="1" fill="hold">
                                          <p:stCondLst>
                                            <p:cond delay="0"/>
                                          </p:stCondLst>
                                        </p:cTn>
                                        <p:tgtEl>
                                          <p:spTgt spid="313"/>
                                        </p:tgtEl>
                                        <p:attrNameLst>
                                          <p:attrName>style.visibility</p:attrName>
                                        </p:attrNameLst>
                                      </p:cBhvr>
                                      <p:to>
                                        <p:strVal val="visible"/>
                                      </p:to>
                                    </p:set>
                                    <p:animEffect transition="in" filter="fade">
                                      <p:cBhvr>
                                        <p:cTn id="148" dur="500"/>
                                        <p:tgtEl>
                                          <p:spTgt spid="313"/>
                                        </p:tgtEl>
                                      </p:cBhvr>
                                    </p:animEffect>
                                  </p:childTnLst>
                                </p:cTn>
                              </p:par>
                              <p:par>
                                <p:cTn id="149" presetID="10" presetClass="entr" presetSubtype="0" fill="hold" nodeType="withEffect">
                                  <p:stCondLst>
                                    <p:cond delay="0"/>
                                  </p:stCondLst>
                                  <p:childTnLst>
                                    <p:set>
                                      <p:cBhvr>
                                        <p:cTn id="150" dur="1" fill="hold">
                                          <p:stCondLst>
                                            <p:cond delay="0"/>
                                          </p:stCondLst>
                                        </p:cTn>
                                        <p:tgtEl>
                                          <p:spTgt spid="315"/>
                                        </p:tgtEl>
                                        <p:attrNameLst>
                                          <p:attrName>style.visibility</p:attrName>
                                        </p:attrNameLst>
                                      </p:cBhvr>
                                      <p:to>
                                        <p:strVal val="visible"/>
                                      </p:to>
                                    </p:set>
                                    <p:animEffect transition="in" filter="fade">
                                      <p:cBhvr>
                                        <p:cTn id="151" dur="500"/>
                                        <p:tgtEl>
                                          <p:spTgt spid="315"/>
                                        </p:tgtEl>
                                      </p:cBhvr>
                                    </p:animEffect>
                                  </p:childTnLst>
                                </p:cTn>
                              </p:par>
                              <p:par>
                                <p:cTn id="152" presetID="10" presetClass="entr" presetSubtype="0" fill="hold" nodeType="withEffect">
                                  <p:stCondLst>
                                    <p:cond delay="0"/>
                                  </p:stCondLst>
                                  <p:childTnLst>
                                    <p:set>
                                      <p:cBhvr>
                                        <p:cTn id="153" dur="1" fill="hold">
                                          <p:stCondLst>
                                            <p:cond delay="0"/>
                                          </p:stCondLst>
                                        </p:cTn>
                                        <p:tgtEl>
                                          <p:spTgt spid="319"/>
                                        </p:tgtEl>
                                        <p:attrNameLst>
                                          <p:attrName>style.visibility</p:attrName>
                                        </p:attrNameLst>
                                      </p:cBhvr>
                                      <p:to>
                                        <p:strVal val="visible"/>
                                      </p:to>
                                    </p:set>
                                    <p:animEffect transition="in" filter="fade">
                                      <p:cBhvr>
                                        <p:cTn id="154" dur="500"/>
                                        <p:tgtEl>
                                          <p:spTgt spid="319"/>
                                        </p:tgtEl>
                                      </p:cBhvr>
                                    </p:animEffect>
                                  </p:childTnLst>
                                </p:cTn>
                              </p:par>
                            </p:childTnLst>
                          </p:cTn>
                        </p:par>
                      </p:childTnLst>
                    </p:cTn>
                  </p:par>
                  <p:par>
                    <p:cTn id="155" fill="hold">
                      <p:stCondLst>
                        <p:cond delay="indefinite"/>
                      </p:stCondLst>
                      <p:childTnLst>
                        <p:par>
                          <p:cTn id="156" fill="hold">
                            <p:stCondLst>
                              <p:cond delay="0"/>
                            </p:stCondLst>
                            <p:childTnLst>
                              <p:par>
                                <p:cTn id="157" presetID="0" presetClass="path" presetSubtype="0" accel="50000" decel="50000" fill="hold" grpId="1" nodeType="clickEffect">
                                  <p:stCondLst>
                                    <p:cond delay="0"/>
                                  </p:stCondLst>
                                  <p:childTnLst>
                                    <p:animMotion origin="layout" path="M -1.875E-6 -1.48148E-6 L -0.18867 -1.48148E-6 " pathEditMode="relative" rAng="0" ptsTypes="AA">
                                      <p:cBhvr>
                                        <p:cTn id="158" dur="2000" fill="hold"/>
                                        <p:tgtEl>
                                          <p:spTgt spid="204"/>
                                        </p:tgtEl>
                                        <p:attrNameLst>
                                          <p:attrName>ppt_x</p:attrName>
                                          <p:attrName>ppt_y</p:attrName>
                                        </p:attrNameLst>
                                      </p:cBhvr>
                                      <p:rCtr x="-9440" y="0"/>
                                    </p:animMotion>
                                  </p:childTnLst>
                                </p:cTn>
                              </p:par>
                              <p:par>
                                <p:cTn id="159" presetID="0" presetClass="path" presetSubtype="0" accel="50000" decel="50000" fill="hold" grpId="1" nodeType="withEffect">
                                  <p:stCondLst>
                                    <p:cond delay="0"/>
                                  </p:stCondLst>
                                  <p:childTnLst>
                                    <p:animMotion origin="layout" path="M 1.875E-6 -1.48148E-6 L -0.18867 -1.48148E-6 " pathEditMode="relative" rAng="0" ptsTypes="AA">
                                      <p:cBhvr>
                                        <p:cTn id="160" dur="2000" fill="hold"/>
                                        <p:tgtEl>
                                          <p:spTgt spid="205"/>
                                        </p:tgtEl>
                                        <p:attrNameLst>
                                          <p:attrName>ppt_x</p:attrName>
                                          <p:attrName>ppt_y</p:attrName>
                                        </p:attrNameLst>
                                      </p:cBhvr>
                                      <p:rCtr x="-9440" y="0"/>
                                    </p:animMotion>
                                  </p:childTnLst>
                                </p:cTn>
                              </p:par>
                              <p:par>
                                <p:cTn id="161" presetID="0" presetClass="path" presetSubtype="0" accel="50000" decel="50000" fill="hold" grpId="1" nodeType="withEffect">
                                  <p:stCondLst>
                                    <p:cond delay="0"/>
                                  </p:stCondLst>
                                  <p:childTnLst>
                                    <p:animMotion origin="layout" path="M 1.875E-6 -3.7037E-7 L -0.18867 -3.7037E-7 " pathEditMode="relative" rAng="0" ptsTypes="AA">
                                      <p:cBhvr>
                                        <p:cTn id="162" dur="2000" fill="hold"/>
                                        <p:tgtEl>
                                          <p:spTgt spid="206"/>
                                        </p:tgtEl>
                                        <p:attrNameLst>
                                          <p:attrName>ppt_x</p:attrName>
                                          <p:attrName>ppt_y</p:attrName>
                                        </p:attrNameLst>
                                      </p:cBhvr>
                                      <p:rCtr x="-9440" y="0"/>
                                    </p:animMotion>
                                  </p:childTnLst>
                                </p:cTn>
                              </p:par>
                              <p:par>
                                <p:cTn id="163" presetID="0" presetClass="path" presetSubtype="0" accel="50000" decel="50000" fill="hold" grpId="1" nodeType="withEffect">
                                  <p:stCondLst>
                                    <p:cond delay="0"/>
                                  </p:stCondLst>
                                  <p:childTnLst>
                                    <p:animMotion origin="layout" path="M -1.875E-6 -3.7037E-7 L -0.18867 -3.7037E-7 " pathEditMode="relative" rAng="0" ptsTypes="AA">
                                      <p:cBhvr>
                                        <p:cTn id="164" dur="2000" fill="hold"/>
                                        <p:tgtEl>
                                          <p:spTgt spid="207"/>
                                        </p:tgtEl>
                                        <p:attrNameLst>
                                          <p:attrName>ppt_x</p:attrName>
                                          <p:attrName>ppt_y</p:attrName>
                                        </p:attrNameLst>
                                      </p:cBhvr>
                                      <p:rCtr x="-9440" y="0"/>
                                    </p:animMotion>
                                  </p:childTnLst>
                                </p:cTn>
                              </p:par>
                              <p:par>
                                <p:cTn id="165" presetID="0" presetClass="path" presetSubtype="0" accel="50000" decel="50000" fill="hold" grpId="1" nodeType="withEffect">
                                  <p:stCondLst>
                                    <p:cond delay="0"/>
                                  </p:stCondLst>
                                  <p:childTnLst>
                                    <p:animMotion origin="layout" path="M 4.375E-6 -4.81481E-6 L -0.18868 -4.81481E-6 " pathEditMode="relative" rAng="0" ptsTypes="AA">
                                      <p:cBhvr>
                                        <p:cTn id="166" dur="2000" fill="hold"/>
                                        <p:tgtEl>
                                          <p:spTgt spid="208"/>
                                        </p:tgtEl>
                                        <p:attrNameLst>
                                          <p:attrName>ppt_x</p:attrName>
                                          <p:attrName>ppt_y</p:attrName>
                                        </p:attrNameLst>
                                      </p:cBhvr>
                                      <p:rCtr x="-9440" y="0"/>
                                    </p:animMotion>
                                  </p:childTnLst>
                                </p:cTn>
                              </p:par>
                              <p:par>
                                <p:cTn id="167" presetID="0" presetClass="path" presetSubtype="0" accel="50000" decel="50000" fill="hold" grpId="1" nodeType="withEffect">
                                  <p:stCondLst>
                                    <p:cond delay="0"/>
                                  </p:stCondLst>
                                  <p:childTnLst>
                                    <p:animMotion origin="layout" path="M 4.375E-6 -1.48148E-6 L -0.18868 -1.48148E-6 " pathEditMode="relative" rAng="0" ptsTypes="AA">
                                      <p:cBhvr>
                                        <p:cTn id="168" dur="2000" fill="hold"/>
                                        <p:tgtEl>
                                          <p:spTgt spid="209"/>
                                        </p:tgtEl>
                                        <p:attrNameLst>
                                          <p:attrName>ppt_x</p:attrName>
                                          <p:attrName>ppt_y</p:attrName>
                                        </p:attrNameLst>
                                      </p:cBhvr>
                                      <p:rCtr x="-9440" y="0"/>
                                    </p:animMotion>
                                  </p:childTnLst>
                                </p:cTn>
                              </p:par>
                              <p:par>
                                <p:cTn id="169" presetID="0" presetClass="path" presetSubtype="0" accel="50000" decel="50000" fill="hold" grpId="1" nodeType="withEffect">
                                  <p:stCondLst>
                                    <p:cond delay="0"/>
                                  </p:stCondLst>
                                  <p:childTnLst>
                                    <p:animMotion origin="layout" path="M 1.875E-6 1.85185E-6 L -0.18867 1.85185E-6 " pathEditMode="relative" rAng="0" ptsTypes="AA">
                                      <p:cBhvr>
                                        <p:cTn id="170" dur="2000" fill="hold"/>
                                        <p:tgtEl>
                                          <p:spTgt spid="210"/>
                                        </p:tgtEl>
                                        <p:attrNameLst>
                                          <p:attrName>ppt_x</p:attrName>
                                          <p:attrName>ppt_y</p:attrName>
                                        </p:attrNameLst>
                                      </p:cBhvr>
                                      <p:rCtr x="-9440" y="0"/>
                                    </p:animMotion>
                                  </p:childTnLst>
                                </p:cTn>
                              </p:par>
                              <p:par>
                                <p:cTn id="171" presetID="0" presetClass="path" presetSubtype="0" accel="50000" decel="50000" fill="hold" grpId="1" nodeType="withEffect">
                                  <p:stCondLst>
                                    <p:cond delay="0"/>
                                  </p:stCondLst>
                                  <p:childTnLst>
                                    <p:animMotion origin="layout" path="M -1.875E-6 1.85185E-6 L -0.18867 1.85185E-6 " pathEditMode="relative" rAng="0" ptsTypes="AA">
                                      <p:cBhvr>
                                        <p:cTn id="172" dur="2000" fill="hold"/>
                                        <p:tgtEl>
                                          <p:spTgt spid="211"/>
                                        </p:tgtEl>
                                        <p:attrNameLst>
                                          <p:attrName>ppt_x</p:attrName>
                                          <p:attrName>ppt_y</p:attrName>
                                        </p:attrNameLst>
                                      </p:cBhvr>
                                      <p:rCtr x="-9440" y="0"/>
                                    </p:animMotion>
                                  </p:childTnLst>
                                </p:cTn>
                              </p:par>
                              <p:par>
                                <p:cTn id="173" presetID="0" presetClass="path" presetSubtype="0" accel="50000" decel="50000" fill="hold" grpId="1" nodeType="withEffect">
                                  <p:stCondLst>
                                    <p:cond delay="0"/>
                                  </p:stCondLst>
                                  <p:childTnLst>
                                    <p:animMotion origin="layout" path="M 4.375E-6 -2.59259E-6 L -0.18868 -2.59259E-6 " pathEditMode="relative" rAng="0" ptsTypes="AA">
                                      <p:cBhvr>
                                        <p:cTn id="174" dur="2000" fill="hold"/>
                                        <p:tgtEl>
                                          <p:spTgt spid="212"/>
                                        </p:tgtEl>
                                        <p:attrNameLst>
                                          <p:attrName>ppt_x</p:attrName>
                                          <p:attrName>ppt_y</p:attrName>
                                        </p:attrNameLst>
                                      </p:cBhvr>
                                      <p:rCtr x="-9440" y="0"/>
                                    </p:animMotion>
                                  </p:childTnLst>
                                </p:cTn>
                              </p:par>
                              <p:par>
                                <p:cTn id="175" presetID="0" presetClass="path" presetSubtype="0" accel="50000" decel="50000" fill="hold" grpId="1" nodeType="withEffect">
                                  <p:stCondLst>
                                    <p:cond delay="0"/>
                                  </p:stCondLst>
                                  <p:childTnLst>
                                    <p:animMotion origin="layout" path="M 1.875E-6 7.40741E-7 L -0.18867 7.40741E-7 " pathEditMode="relative" rAng="0" ptsTypes="AA">
                                      <p:cBhvr>
                                        <p:cTn id="176" dur="2000" fill="hold"/>
                                        <p:tgtEl>
                                          <p:spTgt spid="213"/>
                                        </p:tgtEl>
                                        <p:attrNameLst>
                                          <p:attrName>ppt_x</p:attrName>
                                          <p:attrName>ppt_y</p:attrName>
                                        </p:attrNameLst>
                                      </p:cBhvr>
                                      <p:rCtr x="-9440" y="0"/>
                                    </p:animMotion>
                                  </p:childTnLst>
                                </p:cTn>
                              </p:par>
                              <p:par>
                                <p:cTn id="177" presetID="0" presetClass="path" presetSubtype="0" accel="50000" decel="50000" fill="hold" grpId="1" nodeType="withEffect">
                                  <p:stCondLst>
                                    <p:cond delay="0"/>
                                  </p:stCondLst>
                                  <p:childTnLst>
                                    <p:animMotion origin="layout" path="M -1.875E-6 7.40741E-7 L -0.18867 7.40741E-7 " pathEditMode="relative" rAng="0" ptsTypes="AA">
                                      <p:cBhvr>
                                        <p:cTn id="178" dur="2000" fill="hold"/>
                                        <p:tgtEl>
                                          <p:spTgt spid="214"/>
                                        </p:tgtEl>
                                        <p:attrNameLst>
                                          <p:attrName>ppt_x</p:attrName>
                                          <p:attrName>ppt_y</p:attrName>
                                        </p:attrNameLst>
                                      </p:cBhvr>
                                      <p:rCtr x="-9440" y="0"/>
                                    </p:animMotion>
                                  </p:childTnLst>
                                </p:cTn>
                              </p:par>
                              <p:par>
                                <p:cTn id="179" presetID="0" presetClass="path" presetSubtype="0" accel="50000" decel="50000" fill="hold" grpId="1" nodeType="withEffect">
                                  <p:stCondLst>
                                    <p:cond delay="0"/>
                                  </p:stCondLst>
                                  <p:childTnLst>
                                    <p:animMotion origin="layout" path="M 4.375E-6 -3.7037E-6 L -0.18868 -3.7037E-6 " pathEditMode="relative" rAng="0" ptsTypes="AA">
                                      <p:cBhvr>
                                        <p:cTn id="180" dur="2000" fill="hold"/>
                                        <p:tgtEl>
                                          <p:spTgt spid="215"/>
                                        </p:tgtEl>
                                        <p:attrNameLst>
                                          <p:attrName>ppt_x</p:attrName>
                                          <p:attrName>ppt_y</p:attrName>
                                        </p:attrNameLst>
                                      </p:cBhvr>
                                      <p:rCtr x="-9440" y="0"/>
                                    </p:animMotion>
                                  </p:childTnLst>
                                </p:cTn>
                              </p:par>
                              <p:par>
                                <p:cTn id="181" presetID="0" presetClass="path" presetSubtype="0" accel="50000" decel="50000" fill="hold" grpId="1" nodeType="withEffect">
                                  <p:stCondLst>
                                    <p:cond delay="0"/>
                                  </p:stCondLst>
                                  <p:childTnLst>
                                    <p:animMotion origin="layout" path="M -4.375E-6 -1.48148E-6 L -0.18867 -1.48148E-6 " pathEditMode="relative" rAng="0" ptsTypes="AA">
                                      <p:cBhvr>
                                        <p:cTn id="182" dur="2000" fill="hold"/>
                                        <p:tgtEl>
                                          <p:spTgt spid="217"/>
                                        </p:tgtEl>
                                        <p:attrNameLst>
                                          <p:attrName>ppt_x</p:attrName>
                                          <p:attrName>ppt_y</p:attrName>
                                        </p:attrNameLst>
                                      </p:cBhvr>
                                      <p:rCtr x="-9440" y="0"/>
                                    </p:animMotion>
                                  </p:childTnLst>
                                </p:cTn>
                              </p:par>
                              <p:par>
                                <p:cTn id="183" presetID="0" presetClass="path" presetSubtype="0" accel="50000" decel="50000" fill="hold" grpId="1" nodeType="withEffect">
                                  <p:stCondLst>
                                    <p:cond delay="0"/>
                                  </p:stCondLst>
                                  <p:childTnLst>
                                    <p:animMotion origin="layout" path="M -4.375E-6 -3.7037E-7 L -0.18867 -3.7037E-7 " pathEditMode="relative" rAng="0" ptsTypes="AA">
                                      <p:cBhvr>
                                        <p:cTn id="184" dur="2000" fill="hold"/>
                                        <p:tgtEl>
                                          <p:spTgt spid="218"/>
                                        </p:tgtEl>
                                        <p:attrNameLst>
                                          <p:attrName>ppt_x</p:attrName>
                                          <p:attrName>ppt_y</p:attrName>
                                        </p:attrNameLst>
                                      </p:cBhvr>
                                      <p:rCtr x="-9440" y="0"/>
                                    </p:animMotion>
                                  </p:childTnLst>
                                </p:cTn>
                              </p:par>
                              <p:par>
                                <p:cTn id="185" presetID="0" presetClass="path" presetSubtype="0" accel="50000" decel="50000" fill="hold" grpId="1" nodeType="withEffect">
                                  <p:stCondLst>
                                    <p:cond delay="0"/>
                                  </p:stCondLst>
                                  <p:childTnLst>
                                    <p:animMotion origin="layout" path="M -4.375E-6 1.85185E-6 L -0.18867 1.85185E-6 " pathEditMode="relative" rAng="0" ptsTypes="AA">
                                      <p:cBhvr>
                                        <p:cTn id="186" dur="2000" fill="hold"/>
                                        <p:tgtEl>
                                          <p:spTgt spid="219"/>
                                        </p:tgtEl>
                                        <p:attrNameLst>
                                          <p:attrName>ppt_x</p:attrName>
                                          <p:attrName>ppt_y</p:attrName>
                                        </p:attrNameLst>
                                      </p:cBhvr>
                                      <p:rCtr x="-9440" y="0"/>
                                    </p:animMotion>
                                  </p:childTnLst>
                                </p:cTn>
                              </p:par>
                              <p:par>
                                <p:cTn id="187" presetID="0" presetClass="path" presetSubtype="0" accel="50000" decel="50000" fill="hold" grpId="1" nodeType="withEffect">
                                  <p:stCondLst>
                                    <p:cond delay="0"/>
                                  </p:stCondLst>
                                  <p:childTnLst>
                                    <p:animMotion origin="layout" path="M -4.375E-6 7.40741E-7 L -0.18867 7.40741E-7 " pathEditMode="relative" rAng="0" ptsTypes="AA">
                                      <p:cBhvr>
                                        <p:cTn id="188" dur="2000" fill="hold"/>
                                        <p:tgtEl>
                                          <p:spTgt spid="220"/>
                                        </p:tgtEl>
                                        <p:attrNameLst>
                                          <p:attrName>ppt_x</p:attrName>
                                          <p:attrName>ppt_y</p:attrName>
                                        </p:attrNameLst>
                                      </p:cBhvr>
                                      <p:rCtr x="-9440" y="0"/>
                                    </p:animMotion>
                                  </p:childTnLst>
                                </p:cTn>
                              </p:par>
                              <p:par>
                                <p:cTn id="189" presetID="0" presetClass="path" presetSubtype="0" accel="50000" decel="50000" fill="hold" grpId="1" nodeType="withEffect">
                                  <p:stCondLst>
                                    <p:cond delay="0"/>
                                  </p:stCondLst>
                                  <p:childTnLst>
                                    <p:animMotion origin="layout" path="M 6.25E-7 -1.48148E-6 L -0.18867 -1.48148E-6 " pathEditMode="relative" rAng="0" ptsTypes="AA">
                                      <p:cBhvr>
                                        <p:cTn id="190" dur="2000" fill="hold"/>
                                        <p:tgtEl>
                                          <p:spTgt spid="221"/>
                                        </p:tgtEl>
                                        <p:attrNameLst>
                                          <p:attrName>ppt_x</p:attrName>
                                          <p:attrName>ppt_y</p:attrName>
                                        </p:attrNameLst>
                                      </p:cBhvr>
                                      <p:rCtr x="-9440" y="0"/>
                                    </p:animMotion>
                                  </p:childTnLst>
                                </p:cTn>
                              </p:par>
                              <p:par>
                                <p:cTn id="191" presetID="0" presetClass="path" presetSubtype="0" accel="50000" decel="50000" fill="hold" grpId="1" nodeType="withEffect">
                                  <p:stCondLst>
                                    <p:cond delay="0"/>
                                  </p:stCondLst>
                                  <p:childTnLst>
                                    <p:animMotion origin="layout" path="M 6.25E-7 -3.7037E-7 L -0.18867 -3.7037E-7 " pathEditMode="relative" rAng="0" ptsTypes="AA">
                                      <p:cBhvr>
                                        <p:cTn id="192" dur="2000" fill="hold"/>
                                        <p:tgtEl>
                                          <p:spTgt spid="222"/>
                                        </p:tgtEl>
                                        <p:attrNameLst>
                                          <p:attrName>ppt_x</p:attrName>
                                          <p:attrName>ppt_y</p:attrName>
                                        </p:attrNameLst>
                                      </p:cBhvr>
                                      <p:rCtr x="-9440" y="0"/>
                                    </p:animMotion>
                                  </p:childTnLst>
                                </p:cTn>
                              </p:par>
                              <p:par>
                                <p:cTn id="193" presetID="0" presetClass="path" presetSubtype="0" accel="50000" decel="50000" fill="hold" grpId="1" nodeType="withEffect">
                                  <p:stCondLst>
                                    <p:cond delay="0"/>
                                  </p:stCondLst>
                                  <p:childTnLst>
                                    <p:animMotion origin="layout" path="M 6.25E-7 1.85185E-6 L -0.18867 1.85185E-6 " pathEditMode="relative" rAng="0" ptsTypes="AA">
                                      <p:cBhvr>
                                        <p:cTn id="194" dur="2000" fill="hold"/>
                                        <p:tgtEl>
                                          <p:spTgt spid="223"/>
                                        </p:tgtEl>
                                        <p:attrNameLst>
                                          <p:attrName>ppt_x</p:attrName>
                                          <p:attrName>ppt_y</p:attrName>
                                        </p:attrNameLst>
                                      </p:cBhvr>
                                      <p:rCtr x="-9440" y="0"/>
                                    </p:animMotion>
                                  </p:childTnLst>
                                </p:cTn>
                              </p:par>
                              <p:par>
                                <p:cTn id="195" presetID="0" presetClass="path" presetSubtype="0" accel="50000" decel="50000" fill="hold" grpId="1" nodeType="withEffect">
                                  <p:stCondLst>
                                    <p:cond delay="0"/>
                                  </p:stCondLst>
                                  <p:childTnLst>
                                    <p:animMotion origin="layout" path="M 6.25E-7 7.40741E-7 L -0.18867 7.40741E-7 " pathEditMode="relative" rAng="0" ptsTypes="AA">
                                      <p:cBhvr>
                                        <p:cTn id="196" dur="2000" fill="hold"/>
                                        <p:tgtEl>
                                          <p:spTgt spid="224"/>
                                        </p:tgtEl>
                                        <p:attrNameLst>
                                          <p:attrName>ppt_x</p:attrName>
                                          <p:attrName>ppt_y</p:attrName>
                                        </p:attrNameLst>
                                      </p:cBhvr>
                                      <p:rCtr x="-9440" y="0"/>
                                    </p:animMotion>
                                  </p:childTnLst>
                                </p:cTn>
                              </p:par>
                              <p:par>
                                <p:cTn id="197" presetID="0" presetClass="path" presetSubtype="0" accel="50000" decel="50000" fill="hold" grpId="1" nodeType="withEffect">
                                  <p:stCondLst>
                                    <p:cond delay="0"/>
                                  </p:stCondLst>
                                  <p:childTnLst>
                                    <p:animMotion origin="layout" path="M 1.875E-6 -3.7037E-7 L -0.18867 -3.7037E-7 " pathEditMode="relative" rAng="0" ptsTypes="AA">
                                      <p:cBhvr>
                                        <p:cTn id="198" dur="2000" fill="hold"/>
                                        <p:tgtEl>
                                          <p:spTgt spid="225"/>
                                        </p:tgtEl>
                                        <p:attrNameLst>
                                          <p:attrName>ppt_x</p:attrName>
                                          <p:attrName>ppt_y</p:attrName>
                                        </p:attrNameLst>
                                      </p:cBhvr>
                                      <p:rCtr x="-9440" y="0"/>
                                    </p:animMotion>
                                  </p:childTnLst>
                                </p:cTn>
                              </p:par>
                              <p:par>
                                <p:cTn id="199" presetID="0" presetClass="path" presetSubtype="0" accel="50000" decel="50000" fill="hold" grpId="1" nodeType="withEffect">
                                  <p:stCondLst>
                                    <p:cond delay="0"/>
                                  </p:stCondLst>
                                  <p:childTnLst>
                                    <p:animMotion origin="layout" path="M -1.875E-6 -3.7037E-7 L -0.18867 -3.7037E-7 " pathEditMode="relative" rAng="0" ptsTypes="AA">
                                      <p:cBhvr>
                                        <p:cTn id="200" dur="2000" fill="hold"/>
                                        <p:tgtEl>
                                          <p:spTgt spid="226"/>
                                        </p:tgtEl>
                                        <p:attrNameLst>
                                          <p:attrName>ppt_x</p:attrName>
                                          <p:attrName>ppt_y</p:attrName>
                                        </p:attrNameLst>
                                      </p:cBhvr>
                                      <p:rCtr x="-9440" y="0"/>
                                    </p:animMotion>
                                  </p:childTnLst>
                                </p:cTn>
                              </p:par>
                              <p:par>
                                <p:cTn id="201" presetID="0" presetClass="path" presetSubtype="0" accel="50000" decel="50000" fill="hold" grpId="1" nodeType="withEffect">
                                  <p:stCondLst>
                                    <p:cond delay="0"/>
                                  </p:stCondLst>
                                  <p:childTnLst>
                                    <p:animMotion origin="layout" path="M 4.375E-6 -4.81481E-6 L -0.18868 -4.81481E-6 " pathEditMode="relative" rAng="0" ptsTypes="AA">
                                      <p:cBhvr>
                                        <p:cTn id="202" dur="2000" fill="hold"/>
                                        <p:tgtEl>
                                          <p:spTgt spid="227"/>
                                        </p:tgtEl>
                                        <p:attrNameLst>
                                          <p:attrName>ppt_x</p:attrName>
                                          <p:attrName>ppt_y</p:attrName>
                                        </p:attrNameLst>
                                      </p:cBhvr>
                                      <p:rCtr x="-9440" y="0"/>
                                    </p:animMotion>
                                  </p:childTnLst>
                                </p:cTn>
                              </p:par>
                              <p:par>
                                <p:cTn id="203" presetID="0" presetClass="path" presetSubtype="0" accel="50000" decel="50000" fill="hold" grpId="1" nodeType="withEffect">
                                  <p:stCondLst>
                                    <p:cond delay="0"/>
                                  </p:stCondLst>
                                  <p:childTnLst>
                                    <p:animMotion origin="layout" path="M -4.375E-6 -3.7037E-7 L -0.18867 -3.7037E-7 " pathEditMode="relative" rAng="0" ptsTypes="AA">
                                      <p:cBhvr>
                                        <p:cTn id="204" dur="2000" fill="hold"/>
                                        <p:tgtEl>
                                          <p:spTgt spid="228"/>
                                        </p:tgtEl>
                                        <p:attrNameLst>
                                          <p:attrName>ppt_x</p:attrName>
                                          <p:attrName>ppt_y</p:attrName>
                                        </p:attrNameLst>
                                      </p:cBhvr>
                                      <p:rCtr x="-9440" y="0"/>
                                    </p:animMotion>
                                  </p:childTnLst>
                                </p:cTn>
                              </p:par>
                              <p:par>
                                <p:cTn id="205" presetID="0" presetClass="path" presetSubtype="0" accel="50000" decel="50000" fill="hold" grpId="1" nodeType="withEffect">
                                  <p:stCondLst>
                                    <p:cond delay="0"/>
                                  </p:stCondLst>
                                  <p:childTnLst>
                                    <p:animMotion origin="layout" path="M 6.25E-7 -3.7037E-7 L -0.18867 -3.7037E-7 " pathEditMode="relative" rAng="0" ptsTypes="AA">
                                      <p:cBhvr>
                                        <p:cTn id="206" dur="2000" fill="hold"/>
                                        <p:tgtEl>
                                          <p:spTgt spid="229"/>
                                        </p:tgtEl>
                                        <p:attrNameLst>
                                          <p:attrName>ppt_x</p:attrName>
                                          <p:attrName>ppt_y</p:attrName>
                                        </p:attrNameLst>
                                      </p:cBhvr>
                                      <p:rCtr x="-9440" y="0"/>
                                    </p:animMotion>
                                  </p:childTnLst>
                                </p:cTn>
                              </p:par>
                              <p:par>
                                <p:cTn id="207" presetID="0" presetClass="path" presetSubtype="0" accel="50000" decel="50000" fill="hold" nodeType="withEffect">
                                  <p:stCondLst>
                                    <p:cond delay="0"/>
                                  </p:stCondLst>
                                  <p:childTnLst>
                                    <p:animMotion origin="layout" path="M 1.25E-6 2.96296E-6 L -0.18867 2.96296E-6 " pathEditMode="relative" rAng="0" ptsTypes="AA">
                                      <p:cBhvr>
                                        <p:cTn id="208" dur="2000" fill="hold"/>
                                        <p:tgtEl>
                                          <p:spTgt spid="231"/>
                                        </p:tgtEl>
                                        <p:attrNameLst>
                                          <p:attrName>ppt_x</p:attrName>
                                          <p:attrName>ppt_y</p:attrName>
                                        </p:attrNameLst>
                                      </p:cBhvr>
                                      <p:rCtr x="-9440" y="0"/>
                                    </p:animMotion>
                                  </p:childTnLst>
                                </p:cTn>
                              </p:par>
                              <p:par>
                                <p:cTn id="209" presetID="0" presetClass="path" presetSubtype="0" accel="50000" decel="50000" fill="hold" nodeType="withEffect">
                                  <p:stCondLst>
                                    <p:cond delay="0"/>
                                  </p:stCondLst>
                                  <p:childTnLst>
                                    <p:animMotion origin="layout" path="M -1.875E-6 -4.07407E-6 L -0.18867 -4.07407E-6 " pathEditMode="relative" rAng="0" ptsTypes="AA">
                                      <p:cBhvr>
                                        <p:cTn id="210" dur="2000" fill="hold"/>
                                        <p:tgtEl>
                                          <p:spTgt spid="233"/>
                                        </p:tgtEl>
                                        <p:attrNameLst>
                                          <p:attrName>ppt_x</p:attrName>
                                          <p:attrName>ppt_y</p:attrName>
                                        </p:attrNameLst>
                                      </p:cBhvr>
                                      <p:rCtr x="-9440" y="0"/>
                                    </p:animMotion>
                                  </p:childTnLst>
                                </p:cTn>
                              </p:par>
                              <p:par>
                                <p:cTn id="211" presetID="0" presetClass="path" presetSubtype="0" accel="50000" decel="50000" fill="hold" nodeType="withEffect">
                                  <p:stCondLst>
                                    <p:cond delay="0"/>
                                  </p:stCondLst>
                                  <p:childTnLst>
                                    <p:animMotion origin="layout" path="M 5E-6 -4.07407E-6 L -0.18868 -4.07407E-6 " pathEditMode="relative" rAng="0" ptsTypes="AA">
                                      <p:cBhvr>
                                        <p:cTn id="212" dur="2000" fill="hold"/>
                                        <p:tgtEl>
                                          <p:spTgt spid="235"/>
                                        </p:tgtEl>
                                        <p:attrNameLst>
                                          <p:attrName>ppt_x</p:attrName>
                                          <p:attrName>ppt_y</p:attrName>
                                        </p:attrNameLst>
                                      </p:cBhvr>
                                      <p:rCtr x="-9440" y="0"/>
                                    </p:animMotion>
                                  </p:childTnLst>
                                </p:cTn>
                              </p:par>
                              <p:par>
                                <p:cTn id="213" presetID="0" presetClass="path" presetSubtype="0" accel="50000" decel="50000" fill="hold" nodeType="withEffect">
                                  <p:stCondLst>
                                    <p:cond delay="0"/>
                                  </p:stCondLst>
                                  <p:childTnLst>
                                    <p:animMotion origin="layout" path="M 5E-6 -1.48148E-6 L -0.18868 -1.48148E-6 " pathEditMode="relative" rAng="0" ptsTypes="AA">
                                      <p:cBhvr>
                                        <p:cTn id="214" dur="2000" fill="hold"/>
                                        <p:tgtEl>
                                          <p:spTgt spid="237"/>
                                        </p:tgtEl>
                                        <p:attrNameLst>
                                          <p:attrName>ppt_x</p:attrName>
                                          <p:attrName>ppt_y</p:attrName>
                                        </p:attrNameLst>
                                      </p:cBhvr>
                                      <p:rCtr x="-9440" y="0"/>
                                    </p:animMotion>
                                  </p:childTnLst>
                                </p:cTn>
                              </p:par>
                              <p:par>
                                <p:cTn id="215" presetID="0" presetClass="path" presetSubtype="0" accel="50000" decel="50000" fill="hold" nodeType="withEffect">
                                  <p:stCondLst>
                                    <p:cond delay="0"/>
                                  </p:stCondLst>
                                  <p:childTnLst>
                                    <p:animMotion origin="layout" path="M 5E-6 1.48148E-6 L -0.18868 1.48148E-6 " pathEditMode="relative" rAng="0" ptsTypes="AA">
                                      <p:cBhvr>
                                        <p:cTn id="216" dur="2000" fill="hold"/>
                                        <p:tgtEl>
                                          <p:spTgt spid="239"/>
                                        </p:tgtEl>
                                        <p:attrNameLst>
                                          <p:attrName>ppt_x</p:attrName>
                                          <p:attrName>ppt_y</p:attrName>
                                        </p:attrNameLst>
                                      </p:cBhvr>
                                      <p:rCtr x="-9440" y="0"/>
                                    </p:animMotion>
                                  </p:childTnLst>
                                </p:cTn>
                              </p:par>
                              <p:par>
                                <p:cTn id="217" presetID="0" presetClass="path" presetSubtype="0" accel="50000" decel="50000" fill="hold" nodeType="withEffect">
                                  <p:stCondLst>
                                    <p:cond delay="0"/>
                                  </p:stCondLst>
                                  <p:childTnLst>
                                    <p:animMotion origin="layout" path="M -1.875E-6 4.07407E-6 L -0.18867 4.07407E-6 " pathEditMode="relative" rAng="0" ptsTypes="AA">
                                      <p:cBhvr>
                                        <p:cTn id="218" dur="2000" fill="hold"/>
                                        <p:tgtEl>
                                          <p:spTgt spid="241"/>
                                        </p:tgtEl>
                                        <p:attrNameLst>
                                          <p:attrName>ppt_x</p:attrName>
                                          <p:attrName>ppt_y</p:attrName>
                                        </p:attrNameLst>
                                      </p:cBhvr>
                                      <p:rCtr x="-9440" y="0"/>
                                    </p:animMotion>
                                  </p:childTnLst>
                                </p:cTn>
                              </p:par>
                              <p:par>
                                <p:cTn id="219" presetID="0" presetClass="path" presetSubtype="0" accel="50000" decel="50000" fill="hold" nodeType="withEffect">
                                  <p:stCondLst>
                                    <p:cond delay="0"/>
                                  </p:stCondLst>
                                  <p:childTnLst>
                                    <p:animMotion origin="layout" path="M 1.25E-6 2.59259E-6 L -0.18867 2.59259E-6 " pathEditMode="relative" rAng="0" ptsTypes="AA">
                                      <p:cBhvr>
                                        <p:cTn id="220" dur="2000" fill="hold"/>
                                        <p:tgtEl>
                                          <p:spTgt spid="243"/>
                                        </p:tgtEl>
                                        <p:attrNameLst>
                                          <p:attrName>ppt_x</p:attrName>
                                          <p:attrName>ppt_y</p:attrName>
                                        </p:attrNameLst>
                                      </p:cBhvr>
                                      <p:rCtr x="-9440" y="0"/>
                                    </p:animMotion>
                                  </p:childTnLst>
                                </p:cTn>
                              </p:par>
                              <p:par>
                                <p:cTn id="221" presetID="0" presetClass="path" presetSubtype="0" accel="50000" decel="50000" fill="hold" nodeType="withEffect">
                                  <p:stCondLst>
                                    <p:cond delay="0"/>
                                  </p:stCondLst>
                                  <p:childTnLst>
                                    <p:animMotion origin="layout" path="M 1.25E-6 -1.48148E-6 L -0.18867 -1.48148E-6 " pathEditMode="relative" rAng="0" ptsTypes="AA">
                                      <p:cBhvr>
                                        <p:cTn id="222" dur="2000" fill="hold"/>
                                        <p:tgtEl>
                                          <p:spTgt spid="245"/>
                                        </p:tgtEl>
                                        <p:attrNameLst>
                                          <p:attrName>ppt_x</p:attrName>
                                          <p:attrName>ppt_y</p:attrName>
                                        </p:attrNameLst>
                                      </p:cBhvr>
                                      <p:rCtr x="-9440" y="0"/>
                                    </p:animMotion>
                                  </p:childTnLst>
                                </p:cTn>
                              </p:par>
                              <p:par>
                                <p:cTn id="223" presetID="0" presetClass="path" presetSubtype="0" accel="50000" decel="50000" fill="hold" nodeType="withEffect">
                                  <p:stCondLst>
                                    <p:cond delay="0"/>
                                  </p:stCondLst>
                                  <p:childTnLst>
                                    <p:animMotion origin="layout" path="M -1.66667E-6 4.44444E-6 L -0.18867 4.44444E-6 " pathEditMode="relative" rAng="0" ptsTypes="AA">
                                      <p:cBhvr>
                                        <p:cTn id="224" dur="2000" fill="hold"/>
                                        <p:tgtEl>
                                          <p:spTgt spid="248"/>
                                        </p:tgtEl>
                                        <p:attrNameLst>
                                          <p:attrName>ppt_x</p:attrName>
                                          <p:attrName>ppt_y</p:attrName>
                                        </p:attrNameLst>
                                      </p:cBhvr>
                                      <p:rCtr x="-9440" y="0"/>
                                    </p:animMotion>
                                  </p:childTnLst>
                                </p:cTn>
                              </p:par>
                              <p:par>
                                <p:cTn id="225" presetID="0" presetClass="path" presetSubtype="0" accel="50000" decel="50000" fill="hold" nodeType="withEffect">
                                  <p:stCondLst>
                                    <p:cond delay="0"/>
                                  </p:stCondLst>
                                  <p:childTnLst>
                                    <p:animMotion origin="layout" path="M -2.08333E-7 3.7037E-7 L -0.18867 3.7037E-7 " pathEditMode="relative" rAng="0" ptsTypes="AA">
                                      <p:cBhvr>
                                        <p:cTn id="226" dur="2000" fill="hold"/>
                                        <p:tgtEl>
                                          <p:spTgt spid="260"/>
                                        </p:tgtEl>
                                        <p:attrNameLst>
                                          <p:attrName>ppt_x</p:attrName>
                                          <p:attrName>ppt_y</p:attrName>
                                        </p:attrNameLst>
                                      </p:cBhvr>
                                      <p:rCtr x="-9440" y="0"/>
                                    </p:animMotion>
                                  </p:childTnLst>
                                </p:cTn>
                              </p:par>
                              <p:par>
                                <p:cTn id="227" presetID="0" presetClass="path" presetSubtype="0" accel="50000" decel="50000" fill="hold" nodeType="withEffect">
                                  <p:stCondLst>
                                    <p:cond delay="0"/>
                                  </p:stCondLst>
                                  <p:childTnLst>
                                    <p:animMotion origin="layout" path="M -3.33333E-6 3.7037E-7 L -0.18867 3.7037E-7 " pathEditMode="relative" rAng="0" ptsTypes="AA">
                                      <p:cBhvr>
                                        <p:cTn id="228" dur="2000" fill="hold"/>
                                        <p:tgtEl>
                                          <p:spTgt spid="262"/>
                                        </p:tgtEl>
                                        <p:attrNameLst>
                                          <p:attrName>ppt_x</p:attrName>
                                          <p:attrName>ppt_y</p:attrName>
                                        </p:attrNameLst>
                                      </p:cBhvr>
                                      <p:rCtr x="-9440" y="0"/>
                                    </p:animMotion>
                                  </p:childTnLst>
                                </p:cTn>
                              </p:par>
                              <p:par>
                                <p:cTn id="229" presetID="0" presetClass="path" presetSubtype="0" accel="50000" decel="50000" fill="hold" nodeType="withEffect">
                                  <p:stCondLst>
                                    <p:cond delay="0"/>
                                  </p:stCondLst>
                                  <p:childTnLst>
                                    <p:animMotion origin="layout" path="M -3.33333E-6 -4.07407E-6 L -0.18867 -4.07407E-6 " pathEditMode="relative" rAng="0" ptsTypes="AA">
                                      <p:cBhvr>
                                        <p:cTn id="230" dur="2000" fill="hold"/>
                                        <p:tgtEl>
                                          <p:spTgt spid="268"/>
                                        </p:tgtEl>
                                        <p:attrNameLst>
                                          <p:attrName>ppt_x</p:attrName>
                                          <p:attrName>ppt_y</p:attrName>
                                        </p:attrNameLst>
                                      </p:cBhvr>
                                      <p:rCtr x="-9440" y="0"/>
                                    </p:animMotion>
                                  </p:childTnLst>
                                </p:cTn>
                              </p:par>
                              <p:par>
                                <p:cTn id="231" presetID="0" presetClass="path" presetSubtype="0" accel="50000" decel="50000" fill="hold" nodeType="withEffect">
                                  <p:stCondLst>
                                    <p:cond delay="0"/>
                                  </p:stCondLst>
                                  <p:childTnLst>
                                    <p:animMotion origin="layout" path="M 1.875E-6 2.59259E-6 L -0.18867 2.59259E-6 " pathEditMode="relative" rAng="0" ptsTypes="AA">
                                      <p:cBhvr>
                                        <p:cTn id="232" dur="2000" fill="hold"/>
                                        <p:tgtEl>
                                          <p:spTgt spid="270"/>
                                        </p:tgtEl>
                                        <p:attrNameLst>
                                          <p:attrName>ppt_x</p:attrName>
                                          <p:attrName>ppt_y</p:attrName>
                                        </p:attrNameLst>
                                      </p:cBhvr>
                                      <p:rCtr x="-9440" y="0"/>
                                    </p:animMotion>
                                  </p:childTnLst>
                                </p:cTn>
                              </p:par>
                              <p:par>
                                <p:cTn id="233" presetID="0" presetClass="path" presetSubtype="0" accel="50000" decel="50000" fill="hold" nodeType="withEffect">
                                  <p:stCondLst>
                                    <p:cond delay="0"/>
                                  </p:stCondLst>
                                  <p:childTnLst>
                                    <p:animMotion origin="layout" path="M -1.66667E-6 -1.11111E-6 L -0.18867 -1.11111E-6 " pathEditMode="relative" rAng="0" ptsTypes="AA">
                                      <p:cBhvr>
                                        <p:cTn id="234" dur="2000" fill="hold"/>
                                        <p:tgtEl>
                                          <p:spTgt spid="294"/>
                                        </p:tgtEl>
                                        <p:attrNameLst>
                                          <p:attrName>ppt_x</p:attrName>
                                          <p:attrName>ppt_y</p:attrName>
                                        </p:attrNameLst>
                                      </p:cBhvr>
                                      <p:rCtr x="-9440" y="0"/>
                                    </p:animMotion>
                                  </p:childTnLst>
                                </p:cTn>
                              </p:par>
                              <p:par>
                                <p:cTn id="235" presetID="0" presetClass="path" presetSubtype="0" accel="50000" decel="50000" fill="hold" nodeType="withEffect">
                                  <p:stCondLst>
                                    <p:cond delay="0"/>
                                  </p:stCondLst>
                                  <p:childTnLst>
                                    <p:animMotion origin="layout" path="M -3.33333E-6 4.07407E-6 L -0.18867 4.07407E-6 " pathEditMode="relative" rAng="0" ptsTypes="AA">
                                      <p:cBhvr>
                                        <p:cTn id="236" dur="2000" fill="hold"/>
                                        <p:tgtEl>
                                          <p:spTgt spid="303"/>
                                        </p:tgtEl>
                                        <p:attrNameLst>
                                          <p:attrName>ppt_x</p:attrName>
                                          <p:attrName>ppt_y</p:attrName>
                                        </p:attrNameLst>
                                      </p:cBhvr>
                                      <p:rCtr x="-9440" y="0"/>
                                    </p:animMotion>
                                  </p:childTnLst>
                                </p:cTn>
                              </p:par>
                              <p:par>
                                <p:cTn id="237" presetID="0" presetClass="path" presetSubtype="0" accel="50000" decel="50000" fill="hold" nodeType="withEffect">
                                  <p:stCondLst>
                                    <p:cond delay="0"/>
                                  </p:stCondLst>
                                  <p:childTnLst>
                                    <p:animMotion origin="layout" path="M 4.375E-6 2.59259E-6 L -0.18868 2.59259E-6 " pathEditMode="relative" rAng="0" ptsTypes="AA">
                                      <p:cBhvr>
                                        <p:cTn id="238" dur="2000" fill="hold"/>
                                        <p:tgtEl>
                                          <p:spTgt spid="313"/>
                                        </p:tgtEl>
                                        <p:attrNameLst>
                                          <p:attrName>ppt_x</p:attrName>
                                          <p:attrName>ppt_y</p:attrName>
                                        </p:attrNameLst>
                                      </p:cBhvr>
                                      <p:rCtr x="-9440" y="0"/>
                                    </p:animMotion>
                                  </p:childTnLst>
                                </p:cTn>
                              </p:par>
                              <p:par>
                                <p:cTn id="239" presetID="0" presetClass="path" presetSubtype="0" accel="50000" decel="50000" fill="hold" nodeType="withEffect">
                                  <p:stCondLst>
                                    <p:cond delay="0"/>
                                  </p:stCondLst>
                                  <p:childTnLst>
                                    <p:animMotion origin="layout" path="M -2.08333E-7 -4.07407E-6 L -0.18867 -4.07407E-6 " pathEditMode="relative" rAng="0" ptsTypes="AA">
                                      <p:cBhvr>
                                        <p:cTn id="240" dur="2000" fill="hold"/>
                                        <p:tgtEl>
                                          <p:spTgt spid="315"/>
                                        </p:tgtEl>
                                        <p:attrNameLst>
                                          <p:attrName>ppt_x</p:attrName>
                                          <p:attrName>ppt_y</p:attrName>
                                        </p:attrNameLst>
                                      </p:cBhvr>
                                      <p:rCtr x="-9440" y="0"/>
                                    </p:animMotion>
                                  </p:childTnLst>
                                </p:cTn>
                              </p:par>
                              <p:par>
                                <p:cTn id="241" presetID="0" presetClass="path" presetSubtype="0" accel="50000" decel="50000" fill="hold" nodeType="withEffect">
                                  <p:stCondLst>
                                    <p:cond delay="0"/>
                                  </p:stCondLst>
                                  <p:childTnLst>
                                    <p:animMotion origin="layout" path="M -3.33333E-6 -1.11111E-6 L -0.18867 -1.11111E-6 " pathEditMode="relative" rAng="0" ptsTypes="AA">
                                      <p:cBhvr>
                                        <p:cTn id="242" dur="2000" fill="hold"/>
                                        <p:tgtEl>
                                          <p:spTgt spid="317"/>
                                        </p:tgtEl>
                                        <p:attrNameLst>
                                          <p:attrName>ppt_x</p:attrName>
                                          <p:attrName>ppt_y</p:attrName>
                                        </p:attrNameLst>
                                      </p:cBhvr>
                                      <p:rCtr x="-9440" y="0"/>
                                    </p:animMotion>
                                  </p:childTnLst>
                                </p:cTn>
                              </p:par>
                              <p:par>
                                <p:cTn id="243" presetID="0" presetClass="path" presetSubtype="0" accel="50000" decel="50000" fill="hold" nodeType="withEffect">
                                  <p:stCondLst>
                                    <p:cond delay="0"/>
                                  </p:stCondLst>
                                  <p:childTnLst>
                                    <p:animMotion origin="layout" path="M -2.08333E-7 3.7037E-7 L -0.18867 3.7037E-7 " pathEditMode="relative" rAng="0" ptsTypes="AA">
                                      <p:cBhvr>
                                        <p:cTn id="244" dur="2000" fill="hold"/>
                                        <p:tgtEl>
                                          <p:spTgt spid="319"/>
                                        </p:tgtEl>
                                        <p:attrNameLst>
                                          <p:attrName>ppt_x</p:attrName>
                                          <p:attrName>ppt_y</p:attrName>
                                        </p:attrNameLst>
                                      </p:cBhvr>
                                      <p:rCtr x="-9440" y="0"/>
                                    </p:animMotion>
                                  </p:childTnLst>
                                </p:cTn>
                              </p:par>
                              <p:par>
                                <p:cTn id="245" presetID="0" presetClass="path" presetSubtype="0" accel="50000" decel="50000" fill="hold" nodeType="withEffect">
                                  <p:stCondLst>
                                    <p:cond delay="0"/>
                                  </p:stCondLst>
                                  <p:childTnLst>
                                    <p:animMotion origin="layout" path="M -2.08333E-7 4.07407E-6 L -0.18867 4.07407E-6 " pathEditMode="relative" rAng="0" ptsTypes="AA">
                                      <p:cBhvr>
                                        <p:cTn id="246" dur="2000" fill="hold"/>
                                        <p:tgtEl>
                                          <p:spTgt spid="321"/>
                                        </p:tgtEl>
                                        <p:attrNameLst>
                                          <p:attrName>ppt_x</p:attrName>
                                          <p:attrName>ppt_y</p:attrName>
                                        </p:attrNameLst>
                                      </p:cBhvr>
                                      <p:rCtr x="-9440" y="0"/>
                                    </p:animMotion>
                                  </p:childTnLst>
                                </p:cTn>
                              </p:par>
                              <p:par>
                                <p:cTn id="247" presetID="0" presetClass="path" presetSubtype="0" accel="50000" decel="50000" fill="hold" nodeType="withEffect">
                                  <p:stCondLst>
                                    <p:cond delay="0"/>
                                  </p:stCondLst>
                                  <p:childTnLst>
                                    <p:animMotion origin="layout" path="M -2.08333E-7 4.81481E-6 L -0.18867 4.81481E-6 " pathEditMode="relative" rAng="0" ptsTypes="AA">
                                      <p:cBhvr>
                                        <p:cTn id="248" dur="2000" fill="hold"/>
                                        <p:tgtEl>
                                          <p:spTgt spid="323"/>
                                        </p:tgtEl>
                                        <p:attrNameLst>
                                          <p:attrName>ppt_x</p:attrName>
                                          <p:attrName>ppt_y</p:attrName>
                                        </p:attrNameLst>
                                      </p:cBhvr>
                                      <p:rCtr x="-9440" y="0"/>
                                    </p:animMotion>
                                  </p:childTnLst>
                                </p:cTn>
                              </p:par>
                              <p:par>
                                <p:cTn id="249" presetID="0" presetClass="path" presetSubtype="0" accel="50000" decel="50000" fill="hold" nodeType="withEffect">
                                  <p:stCondLst>
                                    <p:cond delay="0"/>
                                  </p:stCondLst>
                                  <p:childTnLst>
                                    <p:animMotion origin="layout" path="M -3.33333E-6 1.85185E-6 L -0.18867 1.85185E-6 " pathEditMode="relative" rAng="0" ptsTypes="AA">
                                      <p:cBhvr>
                                        <p:cTn id="250" dur="2000" fill="hold"/>
                                        <p:tgtEl>
                                          <p:spTgt spid="326"/>
                                        </p:tgtEl>
                                        <p:attrNameLst>
                                          <p:attrName>ppt_x</p:attrName>
                                          <p:attrName>ppt_y</p:attrName>
                                        </p:attrNameLst>
                                      </p:cBhvr>
                                      <p:rCtr x="-9440" y="0"/>
                                    </p:animMotion>
                                  </p:childTnLst>
                                </p:cTn>
                              </p:par>
                              <p:par>
                                <p:cTn id="251" presetID="0" presetClass="path" presetSubtype="0" accel="50000" decel="50000" fill="hold" nodeType="withEffect">
                                  <p:stCondLst>
                                    <p:cond delay="0"/>
                                  </p:stCondLst>
                                  <p:childTnLst>
                                    <p:animMotion origin="layout" path="M -2.08333E-7 4.81481E-6 L -0.18867 4.81481E-6 " pathEditMode="relative" rAng="0" ptsTypes="AA">
                                      <p:cBhvr>
                                        <p:cTn id="252" dur="2000" fill="hold"/>
                                        <p:tgtEl>
                                          <p:spTgt spid="329"/>
                                        </p:tgtEl>
                                        <p:attrNameLst>
                                          <p:attrName>ppt_x</p:attrName>
                                          <p:attrName>ppt_y</p:attrName>
                                        </p:attrNameLst>
                                      </p:cBhvr>
                                      <p:rCtr x="-9440" y="0"/>
                                    </p:animMotion>
                                  </p:childTnLst>
                                </p:cTn>
                              </p:par>
                              <p:par>
                                <p:cTn id="253" presetID="0" presetClass="path" presetSubtype="0" accel="50000" decel="50000" fill="hold" nodeType="withEffect">
                                  <p:stCondLst>
                                    <p:cond delay="0"/>
                                  </p:stCondLst>
                                  <p:childTnLst>
                                    <p:animMotion origin="layout" path="M -3.33333E-6 4.81481E-6 L -0.18867 4.81481E-6 " pathEditMode="relative" rAng="0" ptsTypes="AA">
                                      <p:cBhvr>
                                        <p:cTn id="254" dur="2000" fill="hold"/>
                                        <p:tgtEl>
                                          <p:spTgt spid="331"/>
                                        </p:tgtEl>
                                        <p:attrNameLst>
                                          <p:attrName>ppt_x</p:attrName>
                                          <p:attrName>ppt_y</p:attrName>
                                        </p:attrNameLst>
                                      </p:cBhvr>
                                      <p:rCtr x="-9440" y="0"/>
                                    </p:animMotion>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356"/>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348"/>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347"/>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346"/>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352"/>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35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355"/>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353"/>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349"/>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350"/>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54"/>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361"/>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35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358"/>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357"/>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360"/>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345"/>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344"/>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343"/>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38"/>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337"/>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342"/>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341"/>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340"/>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339"/>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2" presetClass="entr" presetSubtype="4" fill="hold" nodeType="clickEffect">
                                  <p:stCondLst>
                                    <p:cond delay="0"/>
                                  </p:stCondLst>
                                  <p:childTnLst>
                                    <p:set>
                                      <p:cBhvr>
                                        <p:cTn id="310" dur="1" fill="hold">
                                          <p:stCondLst>
                                            <p:cond delay="0"/>
                                          </p:stCondLst>
                                        </p:cTn>
                                        <p:tgtEl>
                                          <p:spTgt spid="387"/>
                                        </p:tgtEl>
                                        <p:attrNameLst>
                                          <p:attrName>style.visibility</p:attrName>
                                        </p:attrNameLst>
                                      </p:cBhvr>
                                      <p:to>
                                        <p:strVal val="visible"/>
                                      </p:to>
                                    </p:set>
                                    <p:anim calcmode="lin" valueType="num">
                                      <p:cBhvr additive="base">
                                        <p:cTn id="311" dur="500"/>
                                        <p:tgtEl>
                                          <p:spTgt spid="387"/>
                                        </p:tgtEl>
                                        <p:attrNameLst>
                                          <p:attrName>ppt_y</p:attrName>
                                        </p:attrNameLst>
                                      </p:cBhvr>
                                      <p:tavLst>
                                        <p:tav tm="0">
                                          <p:val>
                                            <p:strVal val="#ppt_y+#ppt_h*1.125000"/>
                                          </p:val>
                                        </p:tav>
                                        <p:tav tm="100000">
                                          <p:val>
                                            <p:strVal val="#ppt_y"/>
                                          </p:val>
                                        </p:tav>
                                      </p:tavLst>
                                    </p:anim>
                                    <p:animEffect transition="in" filter="wipe(up)">
                                      <p:cBhvr>
                                        <p:cTn id="312" dur="500"/>
                                        <p:tgtEl>
                                          <p:spTgt spid="387"/>
                                        </p:tgtEl>
                                      </p:cBhvr>
                                    </p:animEffect>
                                  </p:childTnLst>
                                </p:cTn>
                              </p:par>
                              <p:par>
                                <p:cTn id="313" presetID="12" presetClass="entr" presetSubtype="4" fill="hold" nodeType="withEffect">
                                  <p:stCondLst>
                                    <p:cond delay="0"/>
                                  </p:stCondLst>
                                  <p:childTnLst>
                                    <p:set>
                                      <p:cBhvr>
                                        <p:cTn id="314" dur="1" fill="hold">
                                          <p:stCondLst>
                                            <p:cond delay="0"/>
                                          </p:stCondLst>
                                        </p:cTn>
                                        <p:tgtEl>
                                          <p:spTgt spid="388"/>
                                        </p:tgtEl>
                                        <p:attrNameLst>
                                          <p:attrName>style.visibility</p:attrName>
                                        </p:attrNameLst>
                                      </p:cBhvr>
                                      <p:to>
                                        <p:strVal val="visible"/>
                                      </p:to>
                                    </p:set>
                                    <p:anim calcmode="lin" valueType="num">
                                      <p:cBhvr additive="base">
                                        <p:cTn id="315" dur="500"/>
                                        <p:tgtEl>
                                          <p:spTgt spid="388"/>
                                        </p:tgtEl>
                                        <p:attrNameLst>
                                          <p:attrName>ppt_y</p:attrName>
                                        </p:attrNameLst>
                                      </p:cBhvr>
                                      <p:tavLst>
                                        <p:tav tm="0">
                                          <p:val>
                                            <p:strVal val="#ppt_y+#ppt_h*1.125000"/>
                                          </p:val>
                                        </p:tav>
                                        <p:tav tm="100000">
                                          <p:val>
                                            <p:strVal val="#ppt_y"/>
                                          </p:val>
                                        </p:tav>
                                      </p:tavLst>
                                    </p:anim>
                                    <p:animEffect transition="in" filter="wipe(up)">
                                      <p:cBhvr>
                                        <p:cTn id="316" dur="500"/>
                                        <p:tgtEl>
                                          <p:spTgt spid="388"/>
                                        </p:tgtEl>
                                      </p:cBhvr>
                                    </p:animEffect>
                                  </p:childTnLst>
                                </p:cTn>
                              </p:par>
                              <p:par>
                                <p:cTn id="317" presetID="12" presetClass="entr" presetSubtype="4" fill="hold" nodeType="withEffect">
                                  <p:stCondLst>
                                    <p:cond delay="0"/>
                                  </p:stCondLst>
                                  <p:childTnLst>
                                    <p:set>
                                      <p:cBhvr>
                                        <p:cTn id="318" dur="1" fill="hold">
                                          <p:stCondLst>
                                            <p:cond delay="0"/>
                                          </p:stCondLst>
                                        </p:cTn>
                                        <p:tgtEl>
                                          <p:spTgt spid="392"/>
                                        </p:tgtEl>
                                        <p:attrNameLst>
                                          <p:attrName>style.visibility</p:attrName>
                                        </p:attrNameLst>
                                      </p:cBhvr>
                                      <p:to>
                                        <p:strVal val="visible"/>
                                      </p:to>
                                    </p:set>
                                    <p:anim calcmode="lin" valueType="num">
                                      <p:cBhvr additive="base">
                                        <p:cTn id="319" dur="500"/>
                                        <p:tgtEl>
                                          <p:spTgt spid="392"/>
                                        </p:tgtEl>
                                        <p:attrNameLst>
                                          <p:attrName>ppt_y</p:attrName>
                                        </p:attrNameLst>
                                      </p:cBhvr>
                                      <p:tavLst>
                                        <p:tav tm="0">
                                          <p:val>
                                            <p:strVal val="#ppt_y+#ppt_h*1.125000"/>
                                          </p:val>
                                        </p:tav>
                                        <p:tav tm="100000">
                                          <p:val>
                                            <p:strVal val="#ppt_y"/>
                                          </p:val>
                                        </p:tav>
                                      </p:tavLst>
                                    </p:anim>
                                    <p:animEffect transition="in" filter="wipe(up)">
                                      <p:cBhvr>
                                        <p:cTn id="320" dur="500"/>
                                        <p:tgtEl>
                                          <p:spTgt spid="392"/>
                                        </p:tgtEl>
                                      </p:cBhvr>
                                    </p:animEffect>
                                  </p:childTnLst>
                                </p:cTn>
                              </p:par>
                              <p:par>
                                <p:cTn id="321" presetID="12" presetClass="entr" presetSubtype="4" fill="hold" nodeType="withEffect">
                                  <p:stCondLst>
                                    <p:cond delay="0"/>
                                  </p:stCondLst>
                                  <p:childTnLst>
                                    <p:set>
                                      <p:cBhvr>
                                        <p:cTn id="322" dur="1" fill="hold">
                                          <p:stCondLst>
                                            <p:cond delay="0"/>
                                          </p:stCondLst>
                                        </p:cTn>
                                        <p:tgtEl>
                                          <p:spTgt spid="394"/>
                                        </p:tgtEl>
                                        <p:attrNameLst>
                                          <p:attrName>style.visibility</p:attrName>
                                        </p:attrNameLst>
                                      </p:cBhvr>
                                      <p:to>
                                        <p:strVal val="visible"/>
                                      </p:to>
                                    </p:set>
                                    <p:anim calcmode="lin" valueType="num">
                                      <p:cBhvr additive="base">
                                        <p:cTn id="323" dur="500"/>
                                        <p:tgtEl>
                                          <p:spTgt spid="394"/>
                                        </p:tgtEl>
                                        <p:attrNameLst>
                                          <p:attrName>ppt_y</p:attrName>
                                        </p:attrNameLst>
                                      </p:cBhvr>
                                      <p:tavLst>
                                        <p:tav tm="0">
                                          <p:val>
                                            <p:strVal val="#ppt_y+#ppt_h*1.125000"/>
                                          </p:val>
                                        </p:tav>
                                        <p:tav tm="100000">
                                          <p:val>
                                            <p:strVal val="#ppt_y"/>
                                          </p:val>
                                        </p:tav>
                                      </p:tavLst>
                                    </p:anim>
                                    <p:animEffect transition="in" filter="wipe(up)">
                                      <p:cBhvr>
                                        <p:cTn id="324" dur="500"/>
                                        <p:tgtEl>
                                          <p:spTgt spid="394"/>
                                        </p:tgtEl>
                                      </p:cBhvr>
                                    </p:animEffect>
                                  </p:childTnLst>
                                </p:cTn>
                              </p:par>
                              <p:par>
                                <p:cTn id="325" presetID="12" presetClass="entr" presetSubtype="4" fill="hold" nodeType="withEffect">
                                  <p:stCondLst>
                                    <p:cond delay="0"/>
                                  </p:stCondLst>
                                  <p:childTnLst>
                                    <p:set>
                                      <p:cBhvr>
                                        <p:cTn id="326" dur="1" fill="hold">
                                          <p:stCondLst>
                                            <p:cond delay="0"/>
                                          </p:stCondLst>
                                        </p:cTn>
                                        <p:tgtEl>
                                          <p:spTgt spid="396"/>
                                        </p:tgtEl>
                                        <p:attrNameLst>
                                          <p:attrName>style.visibility</p:attrName>
                                        </p:attrNameLst>
                                      </p:cBhvr>
                                      <p:to>
                                        <p:strVal val="visible"/>
                                      </p:to>
                                    </p:set>
                                    <p:anim calcmode="lin" valueType="num">
                                      <p:cBhvr additive="base">
                                        <p:cTn id="327" dur="500"/>
                                        <p:tgtEl>
                                          <p:spTgt spid="396"/>
                                        </p:tgtEl>
                                        <p:attrNameLst>
                                          <p:attrName>ppt_y</p:attrName>
                                        </p:attrNameLst>
                                      </p:cBhvr>
                                      <p:tavLst>
                                        <p:tav tm="0">
                                          <p:val>
                                            <p:strVal val="#ppt_y+#ppt_h*1.125000"/>
                                          </p:val>
                                        </p:tav>
                                        <p:tav tm="100000">
                                          <p:val>
                                            <p:strVal val="#ppt_y"/>
                                          </p:val>
                                        </p:tav>
                                      </p:tavLst>
                                    </p:anim>
                                    <p:animEffect transition="in" filter="wipe(up)">
                                      <p:cBhvr>
                                        <p:cTn id="328" dur="500"/>
                                        <p:tgtEl>
                                          <p:spTgt spid="396"/>
                                        </p:tgtEl>
                                      </p:cBhvr>
                                    </p:animEffect>
                                  </p:childTnLst>
                                </p:cTn>
                              </p:par>
                            </p:childTnLst>
                          </p:cTn>
                        </p:par>
                      </p:childTnLst>
                    </p:cTn>
                  </p:par>
                  <p:par>
                    <p:cTn id="329" fill="hold">
                      <p:stCondLst>
                        <p:cond delay="indefinite"/>
                      </p:stCondLst>
                      <p:childTnLst>
                        <p:par>
                          <p:cTn id="330" fill="hold">
                            <p:stCondLst>
                              <p:cond delay="0"/>
                            </p:stCondLst>
                            <p:childTnLst>
                              <p:par>
                                <p:cTn id="331" presetID="12" presetClass="entr" presetSubtype="8" fill="hold" nodeType="clickEffect">
                                  <p:stCondLst>
                                    <p:cond delay="0"/>
                                  </p:stCondLst>
                                  <p:childTnLst>
                                    <p:set>
                                      <p:cBhvr>
                                        <p:cTn id="332" dur="1" fill="hold">
                                          <p:stCondLst>
                                            <p:cond delay="0"/>
                                          </p:stCondLst>
                                        </p:cTn>
                                        <p:tgtEl>
                                          <p:spTgt spid="398"/>
                                        </p:tgtEl>
                                        <p:attrNameLst>
                                          <p:attrName>style.visibility</p:attrName>
                                        </p:attrNameLst>
                                      </p:cBhvr>
                                      <p:to>
                                        <p:strVal val="visible"/>
                                      </p:to>
                                    </p:set>
                                    <p:anim calcmode="lin" valueType="num">
                                      <p:cBhvr additive="base">
                                        <p:cTn id="333" dur="500"/>
                                        <p:tgtEl>
                                          <p:spTgt spid="398"/>
                                        </p:tgtEl>
                                        <p:attrNameLst>
                                          <p:attrName>ppt_x</p:attrName>
                                        </p:attrNameLst>
                                      </p:cBhvr>
                                      <p:tavLst>
                                        <p:tav tm="0">
                                          <p:val>
                                            <p:strVal val="#ppt_x-#ppt_w*1.125000"/>
                                          </p:val>
                                        </p:tav>
                                        <p:tav tm="100000">
                                          <p:val>
                                            <p:strVal val="#ppt_x"/>
                                          </p:val>
                                        </p:tav>
                                      </p:tavLst>
                                    </p:anim>
                                    <p:animEffect transition="in" filter="wipe(right)">
                                      <p:cBhvr>
                                        <p:cTn id="334" dur="500"/>
                                        <p:tgtEl>
                                          <p:spTgt spid="398"/>
                                        </p:tgtEl>
                                      </p:cBhvr>
                                    </p:animEffect>
                                  </p:childTnLst>
                                </p:cTn>
                              </p:par>
                              <p:par>
                                <p:cTn id="335" presetID="12" presetClass="entr" presetSubtype="8" fill="hold" nodeType="withEffect">
                                  <p:stCondLst>
                                    <p:cond delay="0"/>
                                  </p:stCondLst>
                                  <p:childTnLst>
                                    <p:set>
                                      <p:cBhvr>
                                        <p:cTn id="336" dur="1" fill="hold">
                                          <p:stCondLst>
                                            <p:cond delay="0"/>
                                          </p:stCondLst>
                                        </p:cTn>
                                        <p:tgtEl>
                                          <p:spTgt spid="400"/>
                                        </p:tgtEl>
                                        <p:attrNameLst>
                                          <p:attrName>style.visibility</p:attrName>
                                        </p:attrNameLst>
                                      </p:cBhvr>
                                      <p:to>
                                        <p:strVal val="visible"/>
                                      </p:to>
                                    </p:set>
                                    <p:anim calcmode="lin" valueType="num">
                                      <p:cBhvr additive="base">
                                        <p:cTn id="337" dur="500"/>
                                        <p:tgtEl>
                                          <p:spTgt spid="400"/>
                                        </p:tgtEl>
                                        <p:attrNameLst>
                                          <p:attrName>ppt_x</p:attrName>
                                        </p:attrNameLst>
                                      </p:cBhvr>
                                      <p:tavLst>
                                        <p:tav tm="0">
                                          <p:val>
                                            <p:strVal val="#ppt_x-#ppt_w*1.125000"/>
                                          </p:val>
                                        </p:tav>
                                        <p:tav tm="100000">
                                          <p:val>
                                            <p:strVal val="#ppt_x"/>
                                          </p:val>
                                        </p:tav>
                                      </p:tavLst>
                                    </p:anim>
                                    <p:animEffect transition="in" filter="wipe(right)">
                                      <p:cBhvr>
                                        <p:cTn id="338" dur="500"/>
                                        <p:tgtEl>
                                          <p:spTgt spid="400"/>
                                        </p:tgtEl>
                                      </p:cBhvr>
                                    </p:animEffect>
                                  </p:childTnLst>
                                </p:cTn>
                              </p:par>
                              <p:par>
                                <p:cTn id="339" presetID="12" presetClass="entr" presetSubtype="8" fill="hold" nodeType="withEffect">
                                  <p:stCondLst>
                                    <p:cond delay="0"/>
                                  </p:stCondLst>
                                  <p:childTnLst>
                                    <p:set>
                                      <p:cBhvr>
                                        <p:cTn id="340" dur="1" fill="hold">
                                          <p:stCondLst>
                                            <p:cond delay="0"/>
                                          </p:stCondLst>
                                        </p:cTn>
                                        <p:tgtEl>
                                          <p:spTgt spid="402"/>
                                        </p:tgtEl>
                                        <p:attrNameLst>
                                          <p:attrName>style.visibility</p:attrName>
                                        </p:attrNameLst>
                                      </p:cBhvr>
                                      <p:to>
                                        <p:strVal val="visible"/>
                                      </p:to>
                                    </p:set>
                                    <p:anim calcmode="lin" valueType="num">
                                      <p:cBhvr additive="base">
                                        <p:cTn id="341" dur="500"/>
                                        <p:tgtEl>
                                          <p:spTgt spid="402"/>
                                        </p:tgtEl>
                                        <p:attrNameLst>
                                          <p:attrName>ppt_x</p:attrName>
                                        </p:attrNameLst>
                                      </p:cBhvr>
                                      <p:tavLst>
                                        <p:tav tm="0">
                                          <p:val>
                                            <p:strVal val="#ppt_x-#ppt_w*1.125000"/>
                                          </p:val>
                                        </p:tav>
                                        <p:tav tm="100000">
                                          <p:val>
                                            <p:strVal val="#ppt_x"/>
                                          </p:val>
                                        </p:tav>
                                      </p:tavLst>
                                    </p:anim>
                                    <p:animEffect transition="in" filter="wipe(right)">
                                      <p:cBhvr>
                                        <p:cTn id="342" dur="500"/>
                                        <p:tgtEl>
                                          <p:spTgt spid="402"/>
                                        </p:tgtEl>
                                      </p:cBhvr>
                                    </p:animEffect>
                                  </p:childTnLst>
                                </p:cTn>
                              </p:par>
                              <p:par>
                                <p:cTn id="343" presetID="12" presetClass="entr" presetSubtype="8" fill="hold" nodeType="withEffect">
                                  <p:stCondLst>
                                    <p:cond delay="0"/>
                                  </p:stCondLst>
                                  <p:childTnLst>
                                    <p:set>
                                      <p:cBhvr>
                                        <p:cTn id="344" dur="1" fill="hold">
                                          <p:stCondLst>
                                            <p:cond delay="0"/>
                                          </p:stCondLst>
                                        </p:cTn>
                                        <p:tgtEl>
                                          <p:spTgt spid="404"/>
                                        </p:tgtEl>
                                        <p:attrNameLst>
                                          <p:attrName>style.visibility</p:attrName>
                                        </p:attrNameLst>
                                      </p:cBhvr>
                                      <p:to>
                                        <p:strVal val="visible"/>
                                      </p:to>
                                    </p:set>
                                    <p:anim calcmode="lin" valueType="num">
                                      <p:cBhvr additive="base">
                                        <p:cTn id="345" dur="500"/>
                                        <p:tgtEl>
                                          <p:spTgt spid="404"/>
                                        </p:tgtEl>
                                        <p:attrNameLst>
                                          <p:attrName>ppt_x</p:attrName>
                                        </p:attrNameLst>
                                      </p:cBhvr>
                                      <p:tavLst>
                                        <p:tav tm="0">
                                          <p:val>
                                            <p:strVal val="#ppt_x-#ppt_w*1.125000"/>
                                          </p:val>
                                        </p:tav>
                                        <p:tav tm="100000">
                                          <p:val>
                                            <p:strVal val="#ppt_x"/>
                                          </p:val>
                                        </p:tav>
                                      </p:tavLst>
                                    </p:anim>
                                    <p:animEffect transition="in" filter="wipe(right)">
                                      <p:cBhvr>
                                        <p:cTn id="346" dur="500"/>
                                        <p:tgtEl>
                                          <p:spTgt spid="404"/>
                                        </p:tgtEl>
                                      </p:cBhvr>
                                    </p:animEffect>
                                  </p:childTnLst>
                                </p:cTn>
                              </p:par>
                              <p:par>
                                <p:cTn id="347" presetID="12" presetClass="entr" presetSubtype="8" fill="hold" nodeType="withEffect">
                                  <p:stCondLst>
                                    <p:cond delay="0"/>
                                  </p:stCondLst>
                                  <p:childTnLst>
                                    <p:set>
                                      <p:cBhvr>
                                        <p:cTn id="348" dur="1" fill="hold">
                                          <p:stCondLst>
                                            <p:cond delay="0"/>
                                          </p:stCondLst>
                                        </p:cTn>
                                        <p:tgtEl>
                                          <p:spTgt spid="406"/>
                                        </p:tgtEl>
                                        <p:attrNameLst>
                                          <p:attrName>style.visibility</p:attrName>
                                        </p:attrNameLst>
                                      </p:cBhvr>
                                      <p:to>
                                        <p:strVal val="visible"/>
                                      </p:to>
                                    </p:set>
                                    <p:anim calcmode="lin" valueType="num">
                                      <p:cBhvr additive="base">
                                        <p:cTn id="349" dur="500"/>
                                        <p:tgtEl>
                                          <p:spTgt spid="406"/>
                                        </p:tgtEl>
                                        <p:attrNameLst>
                                          <p:attrName>ppt_x</p:attrName>
                                        </p:attrNameLst>
                                      </p:cBhvr>
                                      <p:tavLst>
                                        <p:tav tm="0">
                                          <p:val>
                                            <p:strVal val="#ppt_x-#ppt_w*1.125000"/>
                                          </p:val>
                                        </p:tav>
                                        <p:tav tm="100000">
                                          <p:val>
                                            <p:strVal val="#ppt_x"/>
                                          </p:val>
                                        </p:tav>
                                      </p:tavLst>
                                    </p:anim>
                                    <p:animEffect transition="in" filter="wipe(right)">
                                      <p:cBhvr>
                                        <p:cTn id="350" dur="500"/>
                                        <p:tgtEl>
                                          <p:spTgt spid="406"/>
                                        </p:tgtEl>
                                      </p:cBhvr>
                                    </p:animEffect>
                                  </p:childTnLst>
                                </p:cTn>
                              </p:par>
                            </p:childTnLst>
                          </p:cTn>
                        </p:par>
                        <p:par>
                          <p:cTn id="351" fill="hold">
                            <p:stCondLst>
                              <p:cond delay="500"/>
                            </p:stCondLst>
                            <p:childTnLst>
                              <p:par>
                                <p:cTn id="352" presetID="12" presetClass="entr" presetSubtype="8" fill="hold" nodeType="afterEffect">
                                  <p:stCondLst>
                                    <p:cond delay="0"/>
                                  </p:stCondLst>
                                  <p:childTnLst>
                                    <p:set>
                                      <p:cBhvr>
                                        <p:cTn id="353" dur="1" fill="hold">
                                          <p:stCondLst>
                                            <p:cond delay="0"/>
                                          </p:stCondLst>
                                        </p:cTn>
                                        <p:tgtEl>
                                          <p:spTgt spid="408"/>
                                        </p:tgtEl>
                                        <p:attrNameLst>
                                          <p:attrName>style.visibility</p:attrName>
                                        </p:attrNameLst>
                                      </p:cBhvr>
                                      <p:to>
                                        <p:strVal val="visible"/>
                                      </p:to>
                                    </p:set>
                                    <p:anim calcmode="lin" valueType="num">
                                      <p:cBhvr additive="base">
                                        <p:cTn id="354" dur="500"/>
                                        <p:tgtEl>
                                          <p:spTgt spid="408"/>
                                        </p:tgtEl>
                                        <p:attrNameLst>
                                          <p:attrName>ppt_x</p:attrName>
                                        </p:attrNameLst>
                                      </p:cBhvr>
                                      <p:tavLst>
                                        <p:tav tm="0">
                                          <p:val>
                                            <p:strVal val="#ppt_x-#ppt_w*1.125000"/>
                                          </p:val>
                                        </p:tav>
                                        <p:tav tm="100000">
                                          <p:val>
                                            <p:strVal val="#ppt_x"/>
                                          </p:val>
                                        </p:tav>
                                      </p:tavLst>
                                    </p:anim>
                                    <p:animEffect transition="in" filter="wipe(right)">
                                      <p:cBhvr>
                                        <p:cTn id="355" dur="500"/>
                                        <p:tgtEl>
                                          <p:spTgt spid="408"/>
                                        </p:tgtEl>
                                      </p:cBhvr>
                                    </p:animEffect>
                                  </p:childTnLst>
                                </p:cTn>
                              </p:par>
                              <p:par>
                                <p:cTn id="356" presetID="12" presetClass="entr" presetSubtype="8" fill="hold" nodeType="withEffect">
                                  <p:stCondLst>
                                    <p:cond delay="0"/>
                                  </p:stCondLst>
                                  <p:childTnLst>
                                    <p:set>
                                      <p:cBhvr>
                                        <p:cTn id="357" dur="1" fill="hold">
                                          <p:stCondLst>
                                            <p:cond delay="0"/>
                                          </p:stCondLst>
                                        </p:cTn>
                                        <p:tgtEl>
                                          <p:spTgt spid="410"/>
                                        </p:tgtEl>
                                        <p:attrNameLst>
                                          <p:attrName>style.visibility</p:attrName>
                                        </p:attrNameLst>
                                      </p:cBhvr>
                                      <p:to>
                                        <p:strVal val="visible"/>
                                      </p:to>
                                    </p:set>
                                    <p:anim calcmode="lin" valueType="num">
                                      <p:cBhvr additive="base">
                                        <p:cTn id="358" dur="500"/>
                                        <p:tgtEl>
                                          <p:spTgt spid="410"/>
                                        </p:tgtEl>
                                        <p:attrNameLst>
                                          <p:attrName>ppt_x</p:attrName>
                                        </p:attrNameLst>
                                      </p:cBhvr>
                                      <p:tavLst>
                                        <p:tav tm="0">
                                          <p:val>
                                            <p:strVal val="#ppt_x-#ppt_w*1.125000"/>
                                          </p:val>
                                        </p:tav>
                                        <p:tav tm="100000">
                                          <p:val>
                                            <p:strVal val="#ppt_x"/>
                                          </p:val>
                                        </p:tav>
                                      </p:tavLst>
                                    </p:anim>
                                    <p:animEffect transition="in" filter="wipe(right)">
                                      <p:cBhvr>
                                        <p:cTn id="359" dur="500"/>
                                        <p:tgtEl>
                                          <p:spTgt spid="410"/>
                                        </p:tgtEl>
                                      </p:cBhvr>
                                    </p:animEffect>
                                  </p:childTnLst>
                                </p:cTn>
                              </p:par>
                              <p:par>
                                <p:cTn id="360" presetID="12" presetClass="entr" presetSubtype="8" fill="hold" nodeType="withEffect">
                                  <p:stCondLst>
                                    <p:cond delay="0"/>
                                  </p:stCondLst>
                                  <p:childTnLst>
                                    <p:set>
                                      <p:cBhvr>
                                        <p:cTn id="361" dur="1" fill="hold">
                                          <p:stCondLst>
                                            <p:cond delay="0"/>
                                          </p:stCondLst>
                                        </p:cTn>
                                        <p:tgtEl>
                                          <p:spTgt spid="412"/>
                                        </p:tgtEl>
                                        <p:attrNameLst>
                                          <p:attrName>style.visibility</p:attrName>
                                        </p:attrNameLst>
                                      </p:cBhvr>
                                      <p:to>
                                        <p:strVal val="visible"/>
                                      </p:to>
                                    </p:set>
                                    <p:anim calcmode="lin" valueType="num">
                                      <p:cBhvr additive="base">
                                        <p:cTn id="362" dur="500"/>
                                        <p:tgtEl>
                                          <p:spTgt spid="412"/>
                                        </p:tgtEl>
                                        <p:attrNameLst>
                                          <p:attrName>ppt_x</p:attrName>
                                        </p:attrNameLst>
                                      </p:cBhvr>
                                      <p:tavLst>
                                        <p:tav tm="0">
                                          <p:val>
                                            <p:strVal val="#ppt_x-#ppt_w*1.125000"/>
                                          </p:val>
                                        </p:tav>
                                        <p:tav tm="100000">
                                          <p:val>
                                            <p:strVal val="#ppt_x"/>
                                          </p:val>
                                        </p:tav>
                                      </p:tavLst>
                                    </p:anim>
                                    <p:animEffect transition="in" filter="wipe(right)">
                                      <p:cBhvr>
                                        <p:cTn id="363" dur="500"/>
                                        <p:tgtEl>
                                          <p:spTgt spid="412"/>
                                        </p:tgtEl>
                                      </p:cBhvr>
                                    </p:animEffect>
                                  </p:childTnLst>
                                </p:cTn>
                              </p:par>
                              <p:par>
                                <p:cTn id="364" presetID="12" presetClass="entr" presetSubtype="8" fill="hold" nodeType="withEffect">
                                  <p:stCondLst>
                                    <p:cond delay="0"/>
                                  </p:stCondLst>
                                  <p:childTnLst>
                                    <p:set>
                                      <p:cBhvr>
                                        <p:cTn id="365" dur="1" fill="hold">
                                          <p:stCondLst>
                                            <p:cond delay="0"/>
                                          </p:stCondLst>
                                        </p:cTn>
                                        <p:tgtEl>
                                          <p:spTgt spid="414"/>
                                        </p:tgtEl>
                                        <p:attrNameLst>
                                          <p:attrName>style.visibility</p:attrName>
                                        </p:attrNameLst>
                                      </p:cBhvr>
                                      <p:to>
                                        <p:strVal val="visible"/>
                                      </p:to>
                                    </p:set>
                                    <p:anim calcmode="lin" valueType="num">
                                      <p:cBhvr additive="base">
                                        <p:cTn id="366" dur="500"/>
                                        <p:tgtEl>
                                          <p:spTgt spid="414"/>
                                        </p:tgtEl>
                                        <p:attrNameLst>
                                          <p:attrName>ppt_x</p:attrName>
                                        </p:attrNameLst>
                                      </p:cBhvr>
                                      <p:tavLst>
                                        <p:tav tm="0">
                                          <p:val>
                                            <p:strVal val="#ppt_x-#ppt_w*1.125000"/>
                                          </p:val>
                                        </p:tav>
                                        <p:tav tm="100000">
                                          <p:val>
                                            <p:strVal val="#ppt_x"/>
                                          </p:val>
                                        </p:tav>
                                      </p:tavLst>
                                    </p:anim>
                                    <p:animEffect transition="in" filter="wipe(right)">
                                      <p:cBhvr>
                                        <p:cTn id="367" dur="500"/>
                                        <p:tgtEl>
                                          <p:spTgt spid="414"/>
                                        </p:tgtEl>
                                      </p:cBhvr>
                                    </p:animEffect>
                                  </p:childTnLst>
                                </p:cTn>
                              </p:par>
                              <p:par>
                                <p:cTn id="368" presetID="12" presetClass="entr" presetSubtype="8" fill="hold" nodeType="withEffect">
                                  <p:stCondLst>
                                    <p:cond delay="0"/>
                                  </p:stCondLst>
                                  <p:childTnLst>
                                    <p:set>
                                      <p:cBhvr>
                                        <p:cTn id="369" dur="1" fill="hold">
                                          <p:stCondLst>
                                            <p:cond delay="0"/>
                                          </p:stCondLst>
                                        </p:cTn>
                                        <p:tgtEl>
                                          <p:spTgt spid="416"/>
                                        </p:tgtEl>
                                        <p:attrNameLst>
                                          <p:attrName>style.visibility</p:attrName>
                                        </p:attrNameLst>
                                      </p:cBhvr>
                                      <p:to>
                                        <p:strVal val="visible"/>
                                      </p:to>
                                    </p:set>
                                    <p:anim calcmode="lin" valueType="num">
                                      <p:cBhvr additive="base">
                                        <p:cTn id="370" dur="500"/>
                                        <p:tgtEl>
                                          <p:spTgt spid="416"/>
                                        </p:tgtEl>
                                        <p:attrNameLst>
                                          <p:attrName>ppt_x</p:attrName>
                                        </p:attrNameLst>
                                      </p:cBhvr>
                                      <p:tavLst>
                                        <p:tav tm="0">
                                          <p:val>
                                            <p:strVal val="#ppt_x-#ppt_w*1.125000"/>
                                          </p:val>
                                        </p:tav>
                                        <p:tav tm="100000">
                                          <p:val>
                                            <p:strVal val="#ppt_x"/>
                                          </p:val>
                                        </p:tav>
                                      </p:tavLst>
                                    </p:anim>
                                    <p:animEffect transition="in" filter="wipe(right)">
                                      <p:cBhvr>
                                        <p:cTn id="371" dur="500"/>
                                        <p:tgtEl>
                                          <p:spTgt spid="416"/>
                                        </p:tgtEl>
                                      </p:cBhvr>
                                    </p:animEffect>
                                  </p:childTnLst>
                                </p:cTn>
                              </p:par>
                            </p:childTnLst>
                          </p:cTn>
                        </p:par>
                        <p:par>
                          <p:cTn id="372" fill="hold">
                            <p:stCondLst>
                              <p:cond delay="1000"/>
                            </p:stCondLst>
                            <p:childTnLst>
                              <p:par>
                                <p:cTn id="373" presetID="12" presetClass="entr" presetSubtype="8" fill="hold" nodeType="afterEffect">
                                  <p:stCondLst>
                                    <p:cond delay="0"/>
                                  </p:stCondLst>
                                  <p:childTnLst>
                                    <p:set>
                                      <p:cBhvr>
                                        <p:cTn id="374" dur="1" fill="hold">
                                          <p:stCondLst>
                                            <p:cond delay="0"/>
                                          </p:stCondLst>
                                        </p:cTn>
                                        <p:tgtEl>
                                          <p:spTgt spid="418"/>
                                        </p:tgtEl>
                                        <p:attrNameLst>
                                          <p:attrName>style.visibility</p:attrName>
                                        </p:attrNameLst>
                                      </p:cBhvr>
                                      <p:to>
                                        <p:strVal val="visible"/>
                                      </p:to>
                                    </p:set>
                                    <p:anim calcmode="lin" valueType="num">
                                      <p:cBhvr additive="base">
                                        <p:cTn id="375" dur="500"/>
                                        <p:tgtEl>
                                          <p:spTgt spid="418"/>
                                        </p:tgtEl>
                                        <p:attrNameLst>
                                          <p:attrName>ppt_x</p:attrName>
                                        </p:attrNameLst>
                                      </p:cBhvr>
                                      <p:tavLst>
                                        <p:tav tm="0">
                                          <p:val>
                                            <p:strVal val="#ppt_x-#ppt_w*1.125000"/>
                                          </p:val>
                                        </p:tav>
                                        <p:tav tm="100000">
                                          <p:val>
                                            <p:strVal val="#ppt_x"/>
                                          </p:val>
                                        </p:tav>
                                      </p:tavLst>
                                    </p:anim>
                                    <p:animEffect transition="in" filter="wipe(right)">
                                      <p:cBhvr>
                                        <p:cTn id="376" dur="500"/>
                                        <p:tgtEl>
                                          <p:spTgt spid="418"/>
                                        </p:tgtEl>
                                      </p:cBhvr>
                                    </p:animEffect>
                                  </p:childTnLst>
                                </p:cTn>
                              </p:par>
                              <p:par>
                                <p:cTn id="377" presetID="12" presetClass="entr" presetSubtype="8" fill="hold" nodeType="withEffect">
                                  <p:stCondLst>
                                    <p:cond delay="0"/>
                                  </p:stCondLst>
                                  <p:childTnLst>
                                    <p:set>
                                      <p:cBhvr>
                                        <p:cTn id="378" dur="1" fill="hold">
                                          <p:stCondLst>
                                            <p:cond delay="0"/>
                                          </p:stCondLst>
                                        </p:cTn>
                                        <p:tgtEl>
                                          <p:spTgt spid="420"/>
                                        </p:tgtEl>
                                        <p:attrNameLst>
                                          <p:attrName>style.visibility</p:attrName>
                                        </p:attrNameLst>
                                      </p:cBhvr>
                                      <p:to>
                                        <p:strVal val="visible"/>
                                      </p:to>
                                    </p:set>
                                    <p:anim calcmode="lin" valueType="num">
                                      <p:cBhvr additive="base">
                                        <p:cTn id="379" dur="500"/>
                                        <p:tgtEl>
                                          <p:spTgt spid="420"/>
                                        </p:tgtEl>
                                        <p:attrNameLst>
                                          <p:attrName>ppt_x</p:attrName>
                                        </p:attrNameLst>
                                      </p:cBhvr>
                                      <p:tavLst>
                                        <p:tav tm="0">
                                          <p:val>
                                            <p:strVal val="#ppt_x-#ppt_w*1.125000"/>
                                          </p:val>
                                        </p:tav>
                                        <p:tav tm="100000">
                                          <p:val>
                                            <p:strVal val="#ppt_x"/>
                                          </p:val>
                                        </p:tav>
                                      </p:tavLst>
                                    </p:anim>
                                    <p:animEffect transition="in" filter="wipe(right)">
                                      <p:cBhvr>
                                        <p:cTn id="380" dur="500"/>
                                        <p:tgtEl>
                                          <p:spTgt spid="420"/>
                                        </p:tgtEl>
                                      </p:cBhvr>
                                    </p:animEffect>
                                  </p:childTnLst>
                                </p:cTn>
                              </p:par>
                              <p:par>
                                <p:cTn id="381" presetID="12" presetClass="entr" presetSubtype="8" fill="hold" nodeType="withEffect">
                                  <p:stCondLst>
                                    <p:cond delay="0"/>
                                  </p:stCondLst>
                                  <p:childTnLst>
                                    <p:set>
                                      <p:cBhvr>
                                        <p:cTn id="382" dur="1" fill="hold">
                                          <p:stCondLst>
                                            <p:cond delay="0"/>
                                          </p:stCondLst>
                                        </p:cTn>
                                        <p:tgtEl>
                                          <p:spTgt spid="422"/>
                                        </p:tgtEl>
                                        <p:attrNameLst>
                                          <p:attrName>style.visibility</p:attrName>
                                        </p:attrNameLst>
                                      </p:cBhvr>
                                      <p:to>
                                        <p:strVal val="visible"/>
                                      </p:to>
                                    </p:set>
                                    <p:anim calcmode="lin" valueType="num">
                                      <p:cBhvr additive="base">
                                        <p:cTn id="383" dur="500"/>
                                        <p:tgtEl>
                                          <p:spTgt spid="422"/>
                                        </p:tgtEl>
                                        <p:attrNameLst>
                                          <p:attrName>ppt_x</p:attrName>
                                        </p:attrNameLst>
                                      </p:cBhvr>
                                      <p:tavLst>
                                        <p:tav tm="0">
                                          <p:val>
                                            <p:strVal val="#ppt_x-#ppt_w*1.125000"/>
                                          </p:val>
                                        </p:tav>
                                        <p:tav tm="100000">
                                          <p:val>
                                            <p:strVal val="#ppt_x"/>
                                          </p:val>
                                        </p:tav>
                                      </p:tavLst>
                                    </p:anim>
                                    <p:animEffect transition="in" filter="wipe(right)">
                                      <p:cBhvr>
                                        <p:cTn id="384" dur="500"/>
                                        <p:tgtEl>
                                          <p:spTgt spid="422"/>
                                        </p:tgtEl>
                                      </p:cBhvr>
                                    </p:animEffect>
                                  </p:childTnLst>
                                </p:cTn>
                              </p:par>
                              <p:par>
                                <p:cTn id="385" presetID="12" presetClass="entr" presetSubtype="8" fill="hold" nodeType="withEffect">
                                  <p:stCondLst>
                                    <p:cond delay="0"/>
                                  </p:stCondLst>
                                  <p:childTnLst>
                                    <p:set>
                                      <p:cBhvr>
                                        <p:cTn id="386" dur="1" fill="hold">
                                          <p:stCondLst>
                                            <p:cond delay="0"/>
                                          </p:stCondLst>
                                        </p:cTn>
                                        <p:tgtEl>
                                          <p:spTgt spid="424"/>
                                        </p:tgtEl>
                                        <p:attrNameLst>
                                          <p:attrName>style.visibility</p:attrName>
                                        </p:attrNameLst>
                                      </p:cBhvr>
                                      <p:to>
                                        <p:strVal val="visible"/>
                                      </p:to>
                                    </p:set>
                                    <p:anim calcmode="lin" valueType="num">
                                      <p:cBhvr additive="base">
                                        <p:cTn id="387" dur="500"/>
                                        <p:tgtEl>
                                          <p:spTgt spid="424"/>
                                        </p:tgtEl>
                                        <p:attrNameLst>
                                          <p:attrName>ppt_x</p:attrName>
                                        </p:attrNameLst>
                                      </p:cBhvr>
                                      <p:tavLst>
                                        <p:tav tm="0">
                                          <p:val>
                                            <p:strVal val="#ppt_x-#ppt_w*1.125000"/>
                                          </p:val>
                                        </p:tav>
                                        <p:tav tm="100000">
                                          <p:val>
                                            <p:strVal val="#ppt_x"/>
                                          </p:val>
                                        </p:tav>
                                      </p:tavLst>
                                    </p:anim>
                                    <p:animEffect transition="in" filter="wipe(right)">
                                      <p:cBhvr>
                                        <p:cTn id="388" dur="500"/>
                                        <p:tgtEl>
                                          <p:spTgt spid="424"/>
                                        </p:tgtEl>
                                      </p:cBhvr>
                                    </p:animEffect>
                                  </p:childTnLst>
                                </p:cTn>
                              </p:par>
                              <p:par>
                                <p:cTn id="389" presetID="12" presetClass="entr" presetSubtype="8" fill="hold" nodeType="withEffect">
                                  <p:stCondLst>
                                    <p:cond delay="0"/>
                                  </p:stCondLst>
                                  <p:childTnLst>
                                    <p:set>
                                      <p:cBhvr>
                                        <p:cTn id="390" dur="1" fill="hold">
                                          <p:stCondLst>
                                            <p:cond delay="0"/>
                                          </p:stCondLst>
                                        </p:cTn>
                                        <p:tgtEl>
                                          <p:spTgt spid="427"/>
                                        </p:tgtEl>
                                        <p:attrNameLst>
                                          <p:attrName>style.visibility</p:attrName>
                                        </p:attrNameLst>
                                      </p:cBhvr>
                                      <p:to>
                                        <p:strVal val="visible"/>
                                      </p:to>
                                    </p:set>
                                    <p:anim calcmode="lin" valueType="num">
                                      <p:cBhvr additive="base">
                                        <p:cTn id="391" dur="500"/>
                                        <p:tgtEl>
                                          <p:spTgt spid="427"/>
                                        </p:tgtEl>
                                        <p:attrNameLst>
                                          <p:attrName>ppt_x</p:attrName>
                                        </p:attrNameLst>
                                      </p:cBhvr>
                                      <p:tavLst>
                                        <p:tav tm="0">
                                          <p:val>
                                            <p:strVal val="#ppt_x-#ppt_w*1.125000"/>
                                          </p:val>
                                        </p:tav>
                                        <p:tav tm="100000">
                                          <p:val>
                                            <p:strVal val="#ppt_x"/>
                                          </p:val>
                                        </p:tav>
                                      </p:tavLst>
                                    </p:anim>
                                    <p:animEffect transition="in" filter="wipe(right)">
                                      <p:cBhvr>
                                        <p:cTn id="392" dur="500"/>
                                        <p:tgtEl>
                                          <p:spTgt spid="427"/>
                                        </p:tgtEl>
                                      </p:cBhvr>
                                    </p:animEffect>
                                  </p:childTnLst>
                                </p:cTn>
                              </p:par>
                            </p:childTnLst>
                          </p:cTn>
                        </p:par>
                        <p:par>
                          <p:cTn id="393" fill="hold">
                            <p:stCondLst>
                              <p:cond delay="1500"/>
                            </p:stCondLst>
                            <p:childTnLst>
                              <p:par>
                                <p:cTn id="394" presetID="12" presetClass="entr" presetSubtype="1" fill="hold" nodeType="afterEffect">
                                  <p:stCondLst>
                                    <p:cond delay="0"/>
                                  </p:stCondLst>
                                  <p:childTnLst>
                                    <p:set>
                                      <p:cBhvr>
                                        <p:cTn id="395" dur="1" fill="hold">
                                          <p:stCondLst>
                                            <p:cond delay="0"/>
                                          </p:stCondLst>
                                        </p:cTn>
                                        <p:tgtEl>
                                          <p:spTgt spid="429"/>
                                        </p:tgtEl>
                                        <p:attrNameLst>
                                          <p:attrName>style.visibility</p:attrName>
                                        </p:attrNameLst>
                                      </p:cBhvr>
                                      <p:to>
                                        <p:strVal val="visible"/>
                                      </p:to>
                                    </p:set>
                                    <p:anim calcmode="lin" valueType="num">
                                      <p:cBhvr additive="base">
                                        <p:cTn id="396" dur="500"/>
                                        <p:tgtEl>
                                          <p:spTgt spid="429"/>
                                        </p:tgtEl>
                                        <p:attrNameLst>
                                          <p:attrName>ppt_y</p:attrName>
                                        </p:attrNameLst>
                                      </p:cBhvr>
                                      <p:tavLst>
                                        <p:tav tm="0">
                                          <p:val>
                                            <p:strVal val="#ppt_y-#ppt_h*1.125000"/>
                                          </p:val>
                                        </p:tav>
                                        <p:tav tm="100000">
                                          <p:val>
                                            <p:strVal val="#ppt_y"/>
                                          </p:val>
                                        </p:tav>
                                      </p:tavLst>
                                    </p:anim>
                                    <p:animEffect transition="in" filter="wipe(down)">
                                      <p:cBhvr>
                                        <p:cTn id="397" dur="500"/>
                                        <p:tgtEl>
                                          <p:spTgt spid="429"/>
                                        </p:tgtEl>
                                      </p:cBhvr>
                                    </p:animEffect>
                                  </p:childTnLst>
                                </p:cTn>
                              </p:par>
                              <p:par>
                                <p:cTn id="398" presetID="12" presetClass="entr" presetSubtype="1" fill="hold" nodeType="withEffect">
                                  <p:stCondLst>
                                    <p:cond delay="0"/>
                                  </p:stCondLst>
                                  <p:childTnLst>
                                    <p:set>
                                      <p:cBhvr>
                                        <p:cTn id="399" dur="1" fill="hold">
                                          <p:stCondLst>
                                            <p:cond delay="0"/>
                                          </p:stCondLst>
                                        </p:cTn>
                                        <p:tgtEl>
                                          <p:spTgt spid="443"/>
                                        </p:tgtEl>
                                        <p:attrNameLst>
                                          <p:attrName>style.visibility</p:attrName>
                                        </p:attrNameLst>
                                      </p:cBhvr>
                                      <p:to>
                                        <p:strVal val="visible"/>
                                      </p:to>
                                    </p:set>
                                    <p:anim calcmode="lin" valueType="num">
                                      <p:cBhvr additive="base">
                                        <p:cTn id="400" dur="500"/>
                                        <p:tgtEl>
                                          <p:spTgt spid="443"/>
                                        </p:tgtEl>
                                        <p:attrNameLst>
                                          <p:attrName>ppt_y</p:attrName>
                                        </p:attrNameLst>
                                      </p:cBhvr>
                                      <p:tavLst>
                                        <p:tav tm="0">
                                          <p:val>
                                            <p:strVal val="#ppt_y-#ppt_h*1.125000"/>
                                          </p:val>
                                        </p:tav>
                                        <p:tav tm="100000">
                                          <p:val>
                                            <p:strVal val="#ppt_y"/>
                                          </p:val>
                                        </p:tav>
                                      </p:tavLst>
                                    </p:anim>
                                    <p:animEffect transition="in" filter="wipe(down)">
                                      <p:cBhvr>
                                        <p:cTn id="401" dur="500"/>
                                        <p:tgtEl>
                                          <p:spTgt spid="443"/>
                                        </p:tgtEl>
                                      </p:cBhvr>
                                    </p:animEffect>
                                  </p:childTnLst>
                                </p:cTn>
                              </p:par>
                              <p:par>
                                <p:cTn id="402" presetID="12" presetClass="entr" presetSubtype="1" fill="hold" nodeType="withEffect">
                                  <p:stCondLst>
                                    <p:cond delay="0"/>
                                  </p:stCondLst>
                                  <p:childTnLst>
                                    <p:set>
                                      <p:cBhvr>
                                        <p:cTn id="403" dur="1" fill="hold">
                                          <p:stCondLst>
                                            <p:cond delay="0"/>
                                          </p:stCondLst>
                                        </p:cTn>
                                        <p:tgtEl>
                                          <p:spTgt spid="450"/>
                                        </p:tgtEl>
                                        <p:attrNameLst>
                                          <p:attrName>style.visibility</p:attrName>
                                        </p:attrNameLst>
                                      </p:cBhvr>
                                      <p:to>
                                        <p:strVal val="visible"/>
                                      </p:to>
                                    </p:set>
                                    <p:anim calcmode="lin" valueType="num">
                                      <p:cBhvr additive="base">
                                        <p:cTn id="404" dur="500"/>
                                        <p:tgtEl>
                                          <p:spTgt spid="450"/>
                                        </p:tgtEl>
                                        <p:attrNameLst>
                                          <p:attrName>ppt_y</p:attrName>
                                        </p:attrNameLst>
                                      </p:cBhvr>
                                      <p:tavLst>
                                        <p:tav tm="0">
                                          <p:val>
                                            <p:strVal val="#ppt_y-#ppt_h*1.125000"/>
                                          </p:val>
                                        </p:tav>
                                        <p:tav tm="100000">
                                          <p:val>
                                            <p:strVal val="#ppt_y"/>
                                          </p:val>
                                        </p:tav>
                                      </p:tavLst>
                                    </p:anim>
                                    <p:animEffect transition="in" filter="wipe(down)">
                                      <p:cBhvr>
                                        <p:cTn id="405" dur="500"/>
                                        <p:tgtEl>
                                          <p:spTgt spid="450"/>
                                        </p:tgtEl>
                                      </p:cBhvr>
                                    </p:animEffect>
                                  </p:childTnLst>
                                </p:cTn>
                              </p:par>
                              <p:par>
                                <p:cTn id="406" presetID="12" presetClass="entr" presetSubtype="1" fill="hold" nodeType="withEffect">
                                  <p:stCondLst>
                                    <p:cond delay="0"/>
                                  </p:stCondLst>
                                  <p:childTnLst>
                                    <p:set>
                                      <p:cBhvr>
                                        <p:cTn id="407" dur="1" fill="hold">
                                          <p:stCondLst>
                                            <p:cond delay="0"/>
                                          </p:stCondLst>
                                        </p:cTn>
                                        <p:tgtEl>
                                          <p:spTgt spid="457"/>
                                        </p:tgtEl>
                                        <p:attrNameLst>
                                          <p:attrName>style.visibility</p:attrName>
                                        </p:attrNameLst>
                                      </p:cBhvr>
                                      <p:to>
                                        <p:strVal val="visible"/>
                                      </p:to>
                                    </p:set>
                                    <p:anim calcmode="lin" valueType="num">
                                      <p:cBhvr additive="base">
                                        <p:cTn id="408" dur="500"/>
                                        <p:tgtEl>
                                          <p:spTgt spid="457"/>
                                        </p:tgtEl>
                                        <p:attrNameLst>
                                          <p:attrName>ppt_y</p:attrName>
                                        </p:attrNameLst>
                                      </p:cBhvr>
                                      <p:tavLst>
                                        <p:tav tm="0">
                                          <p:val>
                                            <p:strVal val="#ppt_y-#ppt_h*1.125000"/>
                                          </p:val>
                                        </p:tav>
                                        <p:tav tm="100000">
                                          <p:val>
                                            <p:strVal val="#ppt_y"/>
                                          </p:val>
                                        </p:tav>
                                      </p:tavLst>
                                    </p:anim>
                                    <p:animEffect transition="in" filter="wipe(down)">
                                      <p:cBhvr>
                                        <p:cTn id="409" dur="500"/>
                                        <p:tgtEl>
                                          <p:spTgt spid="457"/>
                                        </p:tgtEl>
                                      </p:cBhvr>
                                    </p:animEffect>
                                  </p:childTnLst>
                                </p:cTn>
                              </p:par>
                              <p:par>
                                <p:cTn id="410" presetID="12" presetClass="entr" presetSubtype="1" fill="hold" nodeType="withEffect">
                                  <p:stCondLst>
                                    <p:cond delay="0"/>
                                  </p:stCondLst>
                                  <p:childTnLst>
                                    <p:set>
                                      <p:cBhvr>
                                        <p:cTn id="411" dur="1" fill="hold">
                                          <p:stCondLst>
                                            <p:cond delay="0"/>
                                          </p:stCondLst>
                                        </p:cTn>
                                        <p:tgtEl>
                                          <p:spTgt spid="464"/>
                                        </p:tgtEl>
                                        <p:attrNameLst>
                                          <p:attrName>style.visibility</p:attrName>
                                        </p:attrNameLst>
                                      </p:cBhvr>
                                      <p:to>
                                        <p:strVal val="visible"/>
                                      </p:to>
                                    </p:set>
                                    <p:anim calcmode="lin" valueType="num">
                                      <p:cBhvr additive="base">
                                        <p:cTn id="412" dur="500"/>
                                        <p:tgtEl>
                                          <p:spTgt spid="464"/>
                                        </p:tgtEl>
                                        <p:attrNameLst>
                                          <p:attrName>ppt_y</p:attrName>
                                        </p:attrNameLst>
                                      </p:cBhvr>
                                      <p:tavLst>
                                        <p:tav tm="0">
                                          <p:val>
                                            <p:strVal val="#ppt_y-#ppt_h*1.125000"/>
                                          </p:val>
                                        </p:tav>
                                        <p:tav tm="100000">
                                          <p:val>
                                            <p:strVal val="#ppt_y"/>
                                          </p:val>
                                        </p:tav>
                                      </p:tavLst>
                                    </p:anim>
                                    <p:animEffect transition="in" filter="wipe(down)">
                                      <p:cBhvr>
                                        <p:cTn id="413" dur="500"/>
                                        <p:tgtEl>
                                          <p:spTgt spid="464"/>
                                        </p:tgtEl>
                                      </p:cBhvr>
                                    </p:animEffect>
                                  </p:childTnLst>
                                </p:cTn>
                              </p:par>
                            </p:childTnLst>
                          </p:cTn>
                        </p:par>
                        <p:par>
                          <p:cTn id="414" fill="hold">
                            <p:stCondLst>
                              <p:cond delay="2000"/>
                            </p:stCondLst>
                            <p:childTnLst>
                              <p:par>
                                <p:cTn id="415" presetID="12" presetClass="entr" presetSubtype="1" fill="hold" nodeType="afterEffect">
                                  <p:stCondLst>
                                    <p:cond delay="0"/>
                                  </p:stCondLst>
                                  <p:childTnLst>
                                    <p:set>
                                      <p:cBhvr>
                                        <p:cTn id="416" dur="1" fill="hold">
                                          <p:stCondLst>
                                            <p:cond delay="0"/>
                                          </p:stCondLst>
                                        </p:cTn>
                                        <p:tgtEl>
                                          <p:spTgt spid="431"/>
                                        </p:tgtEl>
                                        <p:attrNameLst>
                                          <p:attrName>style.visibility</p:attrName>
                                        </p:attrNameLst>
                                      </p:cBhvr>
                                      <p:to>
                                        <p:strVal val="visible"/>
                                      </p:to>
                                    </p:set>
                                    <p:anim calcmode="lin" valueType="num">
                                      <p:cBhvr additive="base">
                                        <p:cTn id="417" dur="500"/>
                                        <p:tgtEl>
                                          <p:spTgt spid="431"/>
                                        </p:tgtEl>
                                        <p:attrNameLst>
                                          <p:attrName>ppt_y</p:attrName>
                                        </p:attrNameLst>
                                      </p:cBhvr>
                                      <p:tavLst>
                                        <p:tav tm="0">
                                          <p:val>
                                            <p:strVal val="#ppt_y-#ppt_h*1.125000"/>
                                          </p:val>
                                        </p:tav>
                                        <p:tav tm="100000">
                                          <p:val>
                                            <p:strVal val="#ppt_y"/>
                                          </p:val>
                                        </p:tav>
                                      </p:tavLst>
                                    </p:anim>
                                    <p:animEffect transition="in" filter="wipe(down)">
                                      <p:cBhvr>
                                        <p:cTn id="418" dur="500"/>
                                        <p:tgtEl>
                                          <p:spTgt spid="431"/>
                                        </p:tgtEl>
                                      </p:cBhvr>
                                    </p:animEffect>
                                  </p:childTnLst>
                                </p:cTn>
                              </p:par>
                              <p:par>
                                <p:cTn id="419" presetID="12" presetClass="entr" presetSubtype="1" fill="hold" nodeType="withEffect">
                                  <p:stCondLst>
                                    <p:cond delay="0"/>
                                  </p:stCondLst>
                                  <p:childTnLst>
                                    <p:set>
                                      <p:cBhvr>
                                        <p:cTn id="420" dur="1" fill="hold">
                                          <p:stCondLst>
                                            <p:cond delay="0"/>
                                          </p:stCondLst>
                                        </p:cTn>
                                        <p:tgtEl>
                                          <p:spTgt spid="444"/>
                                        </p:tgtEl>
                                        <p:attrNameLst>
                                          <p:attrName>style.visibility</p:attrName>
                                        </p:attrNameLst>
                                      </p:cBhvr>
                                      <p:to>
                                        <p:strVal val="visible"/>
                                      </p:to>
                                    </p:set>
                                    <p:anim calcmode="lin" valueType="num">
                                      <p:cBhvr additive="base">
                                        <p:cTn id="421" dur="500"/>
                                        <p:tgtEl>
                                          <p:spTgt spid="444"/>
                                        </p:tgtEl>
                                        <p:attrNameLst>
                                          <p:attrName>ppt_y</p:attrName>
                                        </p:attrNameLst>
                                      </p:cBhvr>
                                      <p:tavLst>
                                        <p:tav tm="0">
                                          <p:val>
                                            <p:strVal val="#ppt_y-#ppt_h*1.125000"/>
                                          </p:val>
                                        </p:tav>
                                        <p:tav tm="100000">
                                          <p:val>
                                            <p:strVal val="#ppt_y"/>
                                          </p:val>
                                        </p:tav>
                                      </p:tavLst>
                                    </p:anim>
                                    <p:animEffect transition="in" filter="wipe(down)">
                                      <p:cBhvr>
                                        <p:cTn id="422" dur="500"/>
                                        <p:tgtEl>
                                          <p:spTgt spid="444"/>
                                        </p:tgtEl>
                                      </p:cBhvr>
                                    </p:animEffect>
                                  </p:childTnLst>
                                </p:cTn>
                              </p:par>
                              <p:par>
                                <p:cTn id="423" presetID="12" presetClass="entr" presetSubtype="1" fill="hold" nodeType="withEffect">
                                  <p:stCondLst>
                                    <p:cond delay="0"/>
                                  </p:stCondLst>
                                  <p:childTnLst>
                                    <p:set>
                                      <p:cBhvr>
                                        <p:cTn id="424" dur="1" fill="hold">
                                          <p:stCondLst>
                                            <p:cond delay="0"/>
                                          </p:stCondLst>
                                        </p:cTn>
                                        <p:tgtEl>
                                          <p:spTgt spid="451"/>
                                        </p:tgtEl>
                                        <p:attrNameLst>
                                          <p:attrName>style.visibility</p:attrName>
                                        </p:attrNameLst>
                                      </p:cBhvr>
                                      <p:to>
                                        <p:strVal val="visible"/>
                                      </p:to>
                                    </p:set>
                                    <p:anim calcmode="lin" valueType="num">
                                      <p:cBhvr additive="base">
                                        <p:cTn id="425" dur="500"/>
                                        <p:tgtEl>
                                          <p:spTgt spid="451"/>
                                        </p:tgtEl>
                                        <p:attrNameLst>
                                          <p:attrName>ppt_y</p:attrName>
                                        </p:attrNameLst>
                                      </p:cBhvr>
                                      <p:tavLst>
                                        <p:tav tm="0">
                                          <p:val>
                                            <p:strVal val="#ppt_y-#ppt_h*1.125000"/>
                                          </p:val>
                                        </p:tav>
                                        <p:tav tm="100000">
                                          <p:val>
                                            <p:strVal val="#ppt_y"/>
                                          </p:val>
                                        </p:tav>
                                      </p:tavLst>
                                    </p:anim>
                                    <p:animEffect transition="in" filter="wipe(down)">
                                      <p:cBhvr>
                                        <p:cTn id="426" dur="500"/>
                                        <p:tgtEl>
                                          <p:spTgt spid="451"/>
                                        </p:tgtEl>
                                      </p:cBhvr>
                                    </p:animEffect>
                                  </p:childTnLst>
                                </p:cTn>
                              </p:par>
                              <p:par>
                                <p:cTn id="427" presetID="12" presetClass="entr" presetSubtype="1" fill="hold" nodeType="withEffect">
                                  <p:stCondLst>
                                    <p:cond delay="0"/>
                                  </p:stCondLst>
                                  <p:childTnLst>
                                    <p:set>
                                      <p:cBhvr>
                                        <p:cTn id="428" dur="1" fill="hold">
                                          <p:stCondLst>
                                            <p:cond delay="0"/>
                                          </p:stCondLst>
                                        </p:cTn>
                                        <p:tgtEl>
                                          <p:spTgt spid="458"/>
                                        </p:tgtEl>
                                        <p:attrNameLst>
                                          <p:attrName>style.visibility</p:attrName>
                                        </p:attrNameLst>
                                      </p:cBhvr>
                                      <p:to>
                                        <p:strVal val="visible"/>
                                      </p:to>
                                    </p:set>
                                    <p:anim calcmode="lin" valueType="num">
                                      <p:cBhvr additive="base">
                                        <p:cTn id="429" dur="500"/>
                                        <p:tgtEl>
                                          <p:spTgt spid="458"/>
                                        </p:tgtEl>
                                        <p:attrNameLst>
                                          <p:attrName>ppt_y</p:attrName>
                                        </p:attrNameLst>
                                      </p:cBhvr>
                                      <p:tavLst>
                                        <p:tav tm="0">
                                          <p:val>
                                            <p:strVal val="#ppt_y-#ppt_h*1.125000"/>
                                          </p:val>
                                        </p:tav>
                                        <p:tav tm="100000">
                                          <p:val>
                                            <p:strVal val="#ppt_y"/>
                                          </p:val>
                                        </p:tav>
                                      </p:tavLst>
                                    </p:anim>
                                    <p:animEffect transition="in" filter="wipe(down)">
                                      <p:cBhvr>
                                        <p:cTn id="430" dur="500"/>
                                        <p:tgtEl>
                                          <p:spTgt spid="458"/>
                                        </p:tgtEl>
                                      </p:cBhvr>
                                    </p:animEffect>
                                  </p:childTnLst>
                                </p:cTn>
                              </p:par>
                              <p:par>
                                <p:cTn id="431" presetID="12" presetClass="entr" presetSubtype="1" fill="hold" nodeType="withEffect">
                                  <p:stCondLst>
                                    <p:cond delay="0"/>
                                  </p:stCondLst>
                                  <p:childTnLst>
                                    <p:set>
                                      <p:cBhvr>
                                        <p:cTn id="432" dur="1" fill="hold">
                                          <p:stCondLst>
                                            <p:cond delay="0"/>
                                          </p:stCondLst>
                                        </p:cTn>
                                        <p:tgtEl>
                                          <p:spTgt spid="465"/>
                                        </p:tgtEl>
                                        <p:attrNameLst>
                                          <p:attrName>style.visibility</p:attrName>
                                        </p:attrNameLst>
                                      </p:cBhvr>
                                      <p:to>
                                        <p:strVal val="visible"/>
                                      </p:to>
                                    </p:set>
                                    <p:anim calcmode="lin" valueType="num">
                                      <p:cBhvr additive="base">
                                        <p:cTn id="433" dur="500"/>
                                        <p:tgtEl>
                                          <p:spTgt spid="465"/>
                                        </p:tgtEl>
                                        <p:attrNameLst>
                                          <p:attrName>ppt_y</p:attrName>
                                        </p:attrNameLst>
                                      </p:cBhvr>
                                      <p:tavLst>
                                        <p:tav tm="0">
                                          <p:val>
                                            <p:strVal val="#ppt_y-#ppt_h*1.125000"/>
                                          </p:val>
                                        </p:tav>
                                        <p:tav tm="100000">
                                          <p:val>
                                            <p:strVal val="#ppt_y"/>
                                          </p:val>
                                        </p:tav>
                                      </p:tavLst>
                                    </p:anim>
                                    <p:animEffect transition="in" filter="wipe(down)">
                                      <p:cBhvr>
                                        <p:cTn id="434" dur="500"/>
                                        <p:tgtEl>
                                          <p:spTgt spid="465"/>
                                        </p:tgtEl>
                                      </p:cBhvr>
                                    </p:animEffect>
                                  </p:childTnLst>
                                </p:cTn>
                              </p:par>
                            </p:childTnLst>
                          </p:cTn>
                        </p:par>
                        <p:par>
                          <p:cTn id="435" fill="hold">
                            <p:stCondLst>
                              <p:cond delay="2500"/>
                            </p:stCondLst>
                            <p:childTnLst>
                              <p:par>
                                <p:cTn id="436" presetID="12" presetClass="entr" presetSubtype="1" fill="hold" nodeType="afterEffect">
                                  <p:stCondLst>
                                    <p:cond delay="0"/>
                                  </p:stCondLst>
                                  <p:childTnLst>
                                    <p:set>
                                      <p:cBhvr>
                                        <p:cTn id="437" dur="1" fill="hold">
                                          <p:stCondLst>
                                            <p:cond delay="0"/>
                                          </p:stCondLst>
                                        </p:cTn>
                                        <p:tgtEl>
                                          <p:spTgt spid="432"/>
                                        </p:tgtEl>
                                        <p:attrNameLst>
                                          <p:attrName>style.visibility</p:attrName>
                                        </p:attrNameLst>
                                      </p:cBhvr>
                                      <p:to>
                                        <p:strVal val="visible"/>
                                      </p:to>
                                    </p:set>
                                    <p:anim calcmode="lin" valueType="num">
                                      <p:cBhvr additive="base">
                                        <p:cTn id="438" dur="500"/>
                                        <p:tgtEl>
                                          <p:spTgt spid="432"/>
                                        </p:tgtEl>
                                        <p:attrNameLst>
                                          <p:attrName>ppt_y</p:attrName>
                                        </p:attrNameLst>
                                      </p:cBhvr>
                                      <p:tavLst>
                                        <p:tav tm="0">
                                          <p:val>
                                            <p:strVal val="#ppt_y-#ppt_h*1.125000"/>
                                          </p:val>
                                        </p:tav>
                                        <p:tav tm="100000">
                                          <p:val>
                                            <p:strVal val="#ppt_y"/>
                                          </p:val>
                                        </p:tav>
                                      </p:tavLst>
                                    </p:anim>
                                    <p:animEffect transition="in" filter="wipe(down)">
                                      <p:cBhvr>
                                        <p:cTn id="439" dur="500"/>
                                        <p:tgtEl>
                                          <p:spTgt spid="432"/>
                                        </p:tgtEl>
                                      </p:cBhvr>
                                    </p:animEffect>
                                  </p:childTnLst>
                                </p:cTn>
                              </p:par>
                              <p:par>
                                <p:cTn id="440" presetID="12" presetClass="entr" presetSubtype="1" fill="hold" nodeType="withEffect">
                                  <p:stCondLst>
                                    <p:cond delay="0"/>
                                  </p:stCondLst>
                                  <p:childTnLst>
                                    <p:set>
                                      <p:cBhvr>
                                        <p:cTn id="441" dur="1" fill="hold">
                                          <p:stCondLst>
                                            <p:cond delay="0"/>
                                          </p:stCondLst>
                                        </p:cTn>
                                        <p:tgtEl>
                                          <p:spTgt spid="445"/>
                                        </p:tgtEl>
                                        <p:attrNameLst>
                                          <p:attrName>style.visibility</p:attrName>
                                        </p:attrNameLst>
                                      </p:cBhvr>
                                      <p:to>
                                        <p:strVal val="visible"/>
                                      </p:to>
                                    </p:set>
                                    <p:anim calcmode="lin" valueType="num">
                                      <p:cBhvr additive="base">
                                        <p:cTn id="442" dur="500"/>
                                        <p:tgtEl>
                                          <p:spTgt spid="445"/>
                                        </p:tgtEl>
                                        <p:attrNameLst>
                                          <p:attrName>ppt_y</p:attrName>
                                        </p:attrNameLst>
                                      </p:cBhvr>
                                      <p:tavLst>
                                        <p:tav tm="0">
                                          <p:val>
                                            <p:strVal val="#ppt_y-#ppt_h*1.125000"/>
                                          </p:val>
                                        </p:tav>
                                        <p:tav tm="100000">
                                          <p:val>
                                            <p:strVal val="#ppt_y"/>
                                          </p:val>
                                        </p:tav>
                                      </p:tavLst>
                                    </p:anim>
                                    <p:animEffect transition="in" filter="wipe(down)">
                                      <p:cBhvr>
                                        <p:cTn id="443" dur="500"/>
                                        <p:tgtEl>
                                          <p:spTgt spid="445"/>
                                        </p:tgtEl>
                                      </p:cBhvr>
                                    </p:animEffect>
                                  </p:childTnLst>
                                </p:cTn>
                              </p:par>
                              <p:par>
                                <p:cTn id="444" presetID="12" presetClass="entr" presetSubtype="1" fill="hold" nodeType="withEffect">
                                  <p:stCondLst>
                                    <p:cond delay="0"/>
                                  </p:stCondLst>
                                  <p:childTnLst>
                                    <p:set>
                                      <p:cBhvr>
                                        <p:cTn id="445" dur="1" fill="hold">
                                          <p:stCondLst>
                                            <p:cond delay="0"/>
                                          </p:stCondLst>
                                        </p:cTn>
                                        <p:tgtEl>
                                          <p:spTgt spid="452"/>
                                        </p:tgtEl>
                                        <p:attrNameLst>
                                          <p:attrName>style.visibility</p:attrName>
                                        </p:attrNameLst>
                                      </p:cBhvr>
                                      <p:to>
                                        <p:strVal val="visible"/>
                                      </p:to>
                                    </p:set>
                                    <p:anim calcmode="lin" valueType="num">
                                      <p:cBhvr additive="base">
                                        <p:cTn id="446" dur="500"/>
                                        <p:tgtEl>
                                          <p:spTgt spid="452"/>
                                        </p:tgtEl>
                                        <p:attrNameLst>
                                          <p:attrName>ppt_y</p:attrName>
                                        </p:attrNameLst>
                                      </p:cBhvr>
                                      <p:tavLst>
                                        <p:tav tm="0">
                                          <p:val>
                                            <p:strVal val="#ppt_y-#ppt_h*1.125000"/>
                                          </p:val>
                                        </p:tav>
                                        <p:tav tm="100000">
                                          <p:val>
                                            <p:strVal val="#ppt_y"/>
                                          </p:val>
                                        </p:tav>
                                      </p:tavLst>
                                    </p:anim>
                                    <p:animEffect transition="in" filter="wipe(down)">
                                      <p:cBhvr>
                                        <p:cTn id="447" dur="500"/>
                                        <p:tgtEl>
                                          <p:spTgt spid="452"/>
                                        </p:tgtEl>
                                      </p:cBhvr>
                                    </p:animEffect>
                                  </p:childTnLst>
                                </p:cTn>
                              </p:par>
                              <p:par>
                                <p:cTn id="448" presetID="12" presetClass="entr" presetSubtype="1" fill="hold" nodeType="withEffect">
                                  <p:stCondLst>
                                    <p:cond delay="0"/>
                                  </p:stCondLst>
                                  <p:childTnLst>
                                    <p:set>
                                      <p:cBhvr>
                                        <p:cTn id="449" dur="1" fill="hold">
                                          <p:stCondLst>
                                            <p:cond delay="0"/>
                                          </p:stCondLst>
                                        </p:cTn>
                                        <p:tgtEl>
                                          <p:spTgt spid="459"/>
                                        </p:tgtEl>
                                        <p:attrNameLst>
                                          <p:attrName>style.visibility</p:attrName>
                                        </p:attrNameLst>
                                      </p:cBhvr>
                                      <p:to>
                                        <p:strVal val="visible"/>
                                      </p:to>
                                    </p:set>
                                    <p:anim calcmode="lin" valueType="num">
                                      <p:cBhvr additive="base">
                                        <p:cTn id="450" dur="500"/>
                                        <p:tgtEl>
                                          <p:spTgt spid="459"/>
                                        </p:tgtEl>
                                        <p:attrNameLst>
                                          <p:attrName>ppt_y</p:attrName>
                                        </p:attrNameLst>
                                      </p:cBhvr>
                                      <p:tavLst>
                                        <p:tav tm="0">
                                          <p:val>
                                            <p:strVal val="#ppt_y-#ppt_h*1.125000"/>
                                          </p:val>
                                        </p:tav>
                                        <p:tav tm="100000">
                                          <p:val>
                                            <p:strVal val="#ppt_y"/>
                                          </p:val>
                                        </p:tav>
                                      </p:tavLst>
                                    </p:anim>
                                    <p:animEffect transition="in" filter="wipe(down)">
                                      <p:cBhvr>
                                        <p:cTn id="451" dur="500"/>
                                        <p:tgtEl>
                                          <p:spTgt spid="459"/>
                                        </p:tgtEl>
                                      </p:cBhvr>
                                    </p:animEffect>
                                  </p:childTnLst>
                                </p:cTn>
                              </p:par>
                              <p:par>
                                <p:cTn id="452" presetID="12" presetClass="entr" presetSubtype="1" fill="hold" nodeType="withEffect">
                                  <p:stCondLst>
                                    <p:cond delay="0"/>
                                  </p:stCondLst>
                                  <p:childTnLst>
                                    <p:set>
                                      <p:cBhvr>
                                        <p:cTn id="453" dur="1" fill="hold">
                                          <p:stCondLst>
                                            <p:cond delay="0"/>
                                          </p:stCondLst>
                                        </p:cTn>
                                        <p:tgtEl>
                                          <p:spTgt spid="466"/>
                                        </p:tgtEl>
                                        <p:attrNameLst>
                                          <p:attrName>style.visibility</p:attrName>
                                        </p:attrNameLst>
                                      </p:cBhvr>
                                      <p:to>
                                        <p:strVal val="visible"/>
                                      </p:to>
                                    </p:set>
                                    <p:anim calcmode="lin" valueType="num">
                                      <p:cBhvr additive="base">
                                        <p:cTn id="454" dur="500"/>
                                        <p:tgtEl>
                                          <p:spTgt spid="466"/>
                                        </p:tgtEl>
                                        <p:attrNameLst>
                                          <p:attrName>ppt_y</p:attrName>
                                        </p:attrNameLst>
                                      </p:cBhvr>
                                      <p:tavLst>
                                        <p:tav tm="0">
                                          <p:val>
                                            <p:strVal val="#ppt_y-#ppt_h*1.125000"/>
                                          </p:val>
                                        </p:tav>
                                        <p:tav tm="100000">
                                          <p:val>
                                            <p:strVal val="#ppt_y"/>
                                          </p:val>
                                        </p:tav>
                                      </p:tavLst>
                                    </p:anim>
                                    <p:animEffect transition="in" filter="wipe(down)">
                                      <p:cBhvr>
                                        <p:cTn id="455" dur="500"/>
                                        <p:tgtEl>
                                          <p:spTgt spid="466"/>
                                        </p:tgtEl>
                                      </p:cBhvr>
                                    </p:animEffect>
                                  </p:childTnLst>
                                </p:cTn>
                              </p:par>
                            </p:childTnLst>
                          </p:cTn>
                        </p:par>
                        <p:par>
                          <p:cTn id="456" fill="hold">
                            <p:stCondLst>
                              <p:cond delay="3000"/>
                            </p:stCondLst>
                            <p:childTnLst>
                              <p:par>
                                <p:cTn id="457" presetID="12" presetClass="entr" presetSubtype="1" fill="hold" nodeType="afterEffect">
                                  <p:stCondLst>
                                    <p:cond delay="0"/>
                                  </p:stCondLst>
                                  <p:childTnLst>
                                    <p:set>
                                      <p:cBhvr>
                                        <p:cTn id="458" dur="1" fill="hold">
                                          <p:stCondLst>
                                            <p:cond delay="0"/>
                                          </p:stCondLst>
                                        </p:cTn>
                                        <p:tgtEl>
                                          <p:spTgt spid="435"/>
                                        </p:tgtEl>
                                        <p:attrNameLst>
                                          <p:attrName>style.visibility</p:attrName>
                                        </p:attrNameLst>
                                      </p:cBhvr>
                                      <p:to>
                                        <p:strVal val="visible"/>
                                      </p:to>
                                    </p:set>
                                    <p:anim calcmode="lin" valueType="num">
                                      <p:cBhvr additive="base">
                                        <p:cTn id="459" dur="500"/>
                                        <p:tgtEl>
                                          <p:spTgt spid="435"/>
                                        </p:tgtEl>
                                        <p:attrNameLst>
                                          <p:attrName>ppt_y</p:attrName>
                                        </p:attrNameLst>
                                      </p:cBhvr>
                                      <p:tavLst>
                                        <p:tav tm="0">
                                          <p:val>
                                            <p:strVal val="#ppt_y-#ppt_h*1.125000"/>
                                          </p:val>
                                        </p:tav>
                                        <p:tav tm="100000">
                                          <p:val>
                                            <p:strVal val="#ppt_y"/>
                                          </p:val>
                                        </p:tav>
                                      </p:tavLst>
                                    </p:anim>
                                    <p:animEffect transition="in" filter="wipe(down)">
                                      <p:cBhvr>
                                        <p:cTn id="460" dur="500"/>
                                        <p:tgtEl>
                                          <p:spTgt spid="435"/>
                                        </p:tgtEl>
                                      </p:cBhvr>
                                    </p:animEffect>
                                  </p:childTnLst>
                                </p:cTn>
                              </p:par>
                              <p:par>
                                <p:cTn id="461" presetID="12" presetClass="entr" presetSubtype="1" fill="hold" nodeType="withEffect">
                                  <p:stCondLst>
                                    <p:cond delay="0"/>
                                  </p:stCondLst>
                                  <p:childTnLst>
                                    <p:set>
                                      <p:cBhvr>
                                        <p:cTn id="462" dur="1" fill="hold">
                                          <p:stCondLst>
                                            <p:cond delay="0"/>
                                          </p:stCondLst>
                                        </p:cTn>
                                        <p:tgtEl>
                                          <p:spTgt spid="446"/>
                                        </p:tgtEl>
                                        <p:attrNameLst>
                                          <p:attrName>style.visibility</p:attrName>
                                        </p:attrNameLst>
                                      </p:cBhvr>
                                      <p:to>
                                        <p:strVal val="visible"/>
                                      </p:to>
                                    </p:set>
                                    <p:anim calcmode="lin" valueType="num">
                                      <p:cBhvr additive="base">
                                        <p:cTn id="463" dur="500"/>
                                        <p:tgtEl>
                                          <p:spTgt spid="446"/>
                                        </p:tgtEl>
                                        <p:attrNameLst>
                                          <p:attrName>ppt_y</p:attrName>
                                        </p:attrNameLst>
                                      </p:cBhvr>
                                      <p:tavLst>
                                        <p:tav tm="0">
                                          <p:val>
                                            <p:strVal val="#ppt_y-#ppt_h*1.125000"/>
                                          </p:val>
                                        </p:tav>
                                        <p:tav tm="100000">
                                          <p:val>
                                            <p:strVal val="#ppt_y"/>
                                          </p:val>
                                        </p:tav>
                                      </p:tavLst>
                                    </p:anim>
                                    <p:animEffect transition="in" filter="wipe(down)">
                                      <p:cBhvr>
                                        <p:cTn id="464" dur="500"/>
                                        <p:tgtEl>
                                          <p:spTgt spid="446"/>
                                        </p:tgtEl>
                                      </p:cBhvr>
                                    </p:animEffect>
                                  </p:childTnLst>
                                </p:cTn>
                              </p:par>
                              <p:par>
                                <p:cTn id="465" presetID="12" presetClass="entr" presetSubtype="1" fill="hold" nodeType="withEffect">
                                  <p:stCondLst>
                                    <p:cond delay="0"/>
                                  </p:stCondLst>
                                  <p:childTnLst>
                                    <p:set>
                                      <p:cBhvr>
                                        <p:cTn id="466" dur="1" fill="hold">
                                          <p:stCondLst>
                                            <p:cond delay="0"/>
                                          </p:stCondLst>
                                        </p:cTn>
                                        <p:tgtEl>
                                          <p:spTgt spid="453"/>
                                        </p:tgtEl>
                                        <p:attrNameLst>
                                          <p:attrName>style.visibility</p:attrName>
                                        </p:attrNameLst>
                                      </p:cBhvr>
                                      <p:to>
                                        <p:strVal val="visible"/>
                                      </p:to>
                                    </p:set>
                                    <p:anim calcmode="lin" valueType="num">
                                      <p:cBhvr additive="base">
                                        <p:cTn id="467" dur="500"/>
                                        <p:tgtEl>
                                          <p:spTgt spid="453"/>
                                        </p:tgtEl>
                                        <p:attrNameLst>
                                          <p:attrName>ppt_y</p:attrName>
                                        </p:attrNameLst>
                                      </p:cBhvr>
                                      <p:tavLst>
                                        <p:tav tm="0">
                                          <p:val>
                                            <p:strVal val="#ppt_y-#ppt_h*1.125000"/>
                                          </p:val>
                                        </p:tav>
                                        <p:tav tm="100000">
                                          <p:val>
                                            <p:strVal val="#ppt_y"/>
                                          </p:val>
                                        </p:tav>
                                      </p:tavLst>
                                    </p:anim>
                                    <p:animEffect transition="in" filter="wipe(down)">
                                      <p:cBhvr>
                                        <p:cTn id="468" dur="500"/>
                                        <p:tgtEl>
                                          <p:spTgt spid="453"/>
                                        </p:tgtEl>
                                      </p:cBhvr>
                                    </p:animEffect>
                                  </p:childTnLst>
                                </p:cTn>
                              </p:par>
                              <p:par>
                                <p:cTn id="469" presetID="12" presetClass="entr" presetSubtype="1" fill="hold" nodeType="withEffect">
                                  <p:stCondLst>
                                    <p:cond delay="0"/>
                                  </p:stCondLst>
                                  <p:childTnLst>
                                    <p:set>
                                      <p:cBhvr>
                                        <p:cTn id="470" dur="1" fill="hold">
                                          <p:stCondLst>
                                            <p:cond delay="0"/>
                                          </p:stCondLst>
                                        </p:cTn>
                                        <p:tgtEl>
                                          <p:spTgt spid="460"/>
                                        </p:tgtEl>
                                        <p:attrNameLst>
                                          <p:attrName>style.visibility</p:attrName>
                                        </p:attrNameLst>
                                      </p:cBhvr>
                                      <p:to>
                                        <p:strVal val="visible"/>
                                      </p:to>
                                    </p:set>
                                    <p:anim calcmode="lin" valueType="num">
                                      <p:cBhvr additive="base">
                                        <p:cTn id="471" dur="500"/>
                                        <p:tgtEl>
                                          <p:spTgt spid="460"/>
                                        </p:tgtEl>
                                        <p:attrNameLst>
                                          <p:attrName>ppt_y</p:attrName>
                                        </p:attrNameLst>
                                      </p:cBhvr>
                                      <p:tavLst>
                                        <p:tav tm="0">
                                          <p:val>
                                            <p:strVal val="#ppt_y-#ppt_h*1.125000"/>
                                          </p:val>
                                        </p:tav>
                                        <p:tav tm="100000">
                                          <p:val>
                                            <p:strVal val="#ppt_y"/>
                                          </p:val>
                                        </p:tav>
                                      </p:tavLst>
                                    </p:anim>
                                    <p:animEffect transition="in" filter="wipe(down)">
                                      <p:cBhvr>
                                        <p:cTn id="472" dur="500"/>
                                        <p:tgtEl>
                                          <p:spTgt spid="460"/>
                                        </p:tgtEl>
                                      </p:cBhvr>
                                    </p:animEffect>
                                  </p:childTnLst>
                                </p:cTn>
                              </p:par>
                              <p:par>
                                <p:cTn id="473" presetID="12" presetClass="entr" presetSubtype="1" fill="hold" nodeType="withEffect">
                                  <p:stCondLst>
                                    <p:cond delay="0"/>
                                  </p:stCondLst>
                                  <p:childTnLst>
                                    <p:set>
                                      <p:cBhvr>
                                        <p:cTn id="474" dur="1" fill="hold">
                                          <p:stCondLst>
                                            <p:cond delay="0"/>
                                          </p:stCondLst>
                                        </p:cTn>
                                        <p:tgtEl>
                                          <p:spTgt spid="467"/>
                                        </p:tgtEl>
                                        <p:attrNameLst>
                                          <p:attrName>style.visibility</p:attrName>
                                        </p:attrNameLst>
                                      </p:cBhvr>
                                      <p:to>
                                        <p:strVal val="visible"/>
                                      </p:to>
                                    </p:set>
                                    <p:anim calcmode="lin" valueType="num">
                                      <p:cBhvr additive="base">
                                        <p:cTn id="475" dur="500"/>
                                        <p:tgtEl>
                                          <p:spTgt spid="467"/>
                                        </p:tgtEl>
                                        <p:attrNameLst>
                                          <p:attrName>ppt_y</p:attrName>
                                        </p:attrNameLst>
                                      </p:cBhvr>
                                      <p:tavLst>
                                        <p:tav tm="0">
                                          <p:val>
                                            <p:strVal val="#ppt_y-#ppt_h*1.125000"/>
                                          </p:val>
                                        </p:tav>
                                        <p:tav tm="100000">
                                          <p:val>
                                            <p:strVal val="#ppt_y"/>
                                          </p:val>
                                        </p:tav>
                                      </p:tavLst>
                                    </p:anim>
                                    <p:animEffect transition="in" filter="wipe(down)">
                                      <p:cBhvr>
                                        <p:cTn id="476" dur="500"/>
                                        <p:tgtEl>
                                          <p:spTgt spid="467"/>
                                        </p:tgtEl>
                                      </p:cBhvr>
                                    </p:animEffect>
                                  </p:childTnLst>
                                </p:cTn>
                              </p:par>
                              <p:par>
                                <p:cTn id="477" presetID="1" presetClass="entr" presetSubtype="0" fill="hold" grpId="0" nodeType="withEffect">
                                  <p:stCondLst>
                                    <p:cond delay="0"/>
                                  </p:stCondLst>
                                  <p:childTnLst>
                                    <p:set>
                                      <p:cBhvr>
                                        <p:cTn id="478" dur="1" fill="hold">
                                          <p:stCondLst>
                                            <p:cond delay="0"/>
                                          </p:stCondLst>
                                        </p:cTn>
                                        <p:tgtEl>
                                          <p:spTgt spid="119"/>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presetID="27" presetClass="emph" presetSubtype="0" fill="remove" nodeType="clickEffect">
                                  <p:stCondLst>
                                    <p:cond delay="0"/>
                                  </p:stCondLst>
                                  <p:childTnLst>
                                    <p:animClr clrSpc="rgb" dir="cw">
                                      <p:cBhvr override="childStyle">
                                        <p:cTn id="482" dur="250" autoRev="1" fill="remove"/>
                                        <p:tgtEl>
                                          <p:spTgt spid="402"/>
                                        </p:tgtEl>
                                        <p:attrNameLst>
                                          <p:attrName>style.color</p:attrName>
                                        </p:attrNameLst>
                                      </p:cBhvr>
                                      <p:to>
                                        <a:schemeClr val="bg1"/>
                                      </p:to>
                                    </p:animClr>
                                    <p:animClr clrSpc="rgb" dir="cw">
                                      <p:cBhvr>
                                        <p:cTn id="483" dur="250" autoRev="1" fill="remove"/>
                                        <p:tgtEl>
                                          <p:spTgt spid="402"/>
                                        </p:tgtEl>
                                        <p:attrNameLst>
                                          <p:attrName>fillcolor</p:attrName>
                                        </p:attrNameLst>
                                      </p:cBhvr>
                                      <p:to>
                                        <a:schemeClr val="bg1"/>
                                      </p:to>
                                    </p:animClr>
                                    <p:set>
                                      <p:cBhvr>
                                        <p:cTn id="484" dur="250" autoRev="1" fill="remove"/>
                                        <p:tgtEl>
                                          <p:spTgt spid="402"/>
                                        </p:tgtEl>
                                        <p:attrNameLst>
                                          <p:attrName>fill.type</p:attrName>
                                        </p:attrNameLst>
                                      </p:cBhvr>
                                      <p:to>
                                        <p:strVal val="solid"/>
                                      </p:to>
                                    </p:set>
                                    <p:set>
                                      <p:cBhvr>
                                        <p:cTn id="485" dur="250" autoRev="1" fill="remove"/>
                                        <p:tgtEl>
                                          <p:spTgt spid="402"/>
                                        </p:tgtEl>
                                        <p:attrNameLst>
                                          <p:attrName>fill.on</p:attrName>
                                        </p:attrNameLst>
                                      </p:cBhvr>
                                      <p:to>
                                        <p:strVal val="true"/>
                                      </p:to>
                                    </p:set>
                                  </p:childTnLst>
                                </p:cTn>
                              </p:par>
                              <p:par>
                                <p:cTn id="486" presetID="27" presetClass="emph" presetSubtype="0" fill="remove" nodeType="withEffect">
                                  <p:stCondLst>
                                    <p:cond delay="0"/>
                                  </p:stCondLst>
                                  <p:childTnLst>
                                    <p:animClr clrSpc="rgb" dir="cw">
                                      <p:cBhvr override="childStyle">
                                        <p:cTn id="487" dur="250" autoRev="1" fill="remove"/>
                                        <p:tgtEl>
                                          <p:spTgt spid="412"/>
                                        </p:tgtEl>
                                        <p:attrNameLst>
                                          <p:attrName>style.color</p:attrName>
                                        </p:attrNameLst>
                                      </p:cBhvr>
                                      <p:to>
                                        <a:schemeClr val="bg1"/>
                                      </p:to>
                                    </p:animClr>
                                    <p:animClr clrSpc="rgb" dir="cw">
                                      <p:cBhvr>
                                        <p:cTn id="488" dur="250" autoRev="1" fill="remove"/>
                                        <p:tgtEl>
                                          <p:spTgt spid="412"/>
                                        </p:tgtEl>
                                        <p:attrNameLst>
                                          <p:attrName>fillcolor</p:attrName>
                                        </p:attrNameLst>
                                      </p:cBhvr>
                                      <p:to>
                                        <a:schemeClr val="bg1"/>
                                      </p:to>
                                    </p:animClr>
                                    <p:set>
                                      <p:cBhvr>
                                        <p:cTn id="489" dur="250" autoRev="1" fill="remove"/>
                                        <p:tgtEl>
                                          <p:spTgt spid="412"/>
                                        </p:tgtEl>
                                        <p:attrNameLst>
                                          <p:attrName>fill.type</p:attrName>
                                        </p:attrNameLst>
                                      </p:cBhvr>
                                      <p:to>
                                        <p:strVal val="solid"/>
                                      </p:to>
                                    </p:set>
                                    <p:set>
                                      <p:cBhvr>
                                        <p:cTn id="490" dur="250" autoRev="1" fill="remove"/>
                                        <p:tgtEl>
                                          <p:spTgt spid="412"/>
                                        </p:tgtEl>
                                        <p:attrNameLst>
                                          <p:attrName>fill.on</p:attrName>
                                        </p:attrNameLst>
                                      </p:cBhvr>
                                      <p:to>
                                        <p:strVal val="true"/>
                                      </p:to>
                                    </p:set>
                                  </p:childTnLst>
                                </p:cTn>
                              </p:par>
                              <p:par>
                                <p:cTn id="491" presetID="27" presetClass="emph" presetSubtype="0" fill="remove" nodeType="withEffect">
                                  <p:stCondLst>
                                    <p:cond delay="0"/>
                                  </p:stCondLst>
                                  <p:childTnLst>
                                    <p:animClr clrSpc="rgb" dir="cw">
                                      <p:cBhvr override="childStyle">
                                        <p:cTn id="492" dur="250" autoRev="1" fill="remove"/>
                                        <p:tgtEl>
                                          <p:spTgt spid="451"/>
                                        </p:tgtEl>
                                        <p:attrNameLst>
                                          <p:attrName>style.color</p:attrName>
                                        </p:attrNameLst>
                                      </p:cBhvr>
                                      <p:to>
                                        <a:schemeClr val="bg1"/>
                                      </p:to>
                                    </p:animClr>
                                    <p:animClr clrSpc="rgb" dir="cw">
                                      <p:cBhvr>
                                        <p:cTn id="493" dur="250" autoRev="1" fill="remove"/>
                                        <p:tgtEl>
                                          <p:spTgt spid="451"/>
                                        </p:tgtEl>
                                        <p:attrNameLst>
                                          <p:attrName>fillcolor</p:attrName>
                                        </p:attrNameLst>
                                      </p:cBhvr>
                                      <p:to>
                                        <a:schemeClr val="bg1"/>
                                      </p:to>
                                    </p:animClr>
                                    <p:set>
                                      <p:cBhvr>
                                        <p:cTn id="494" dur="250" autoRev="1" fill="remove"/>
                                        <p:tgtEl>
                                          <p:spTgt spid="451"/>
                                        </p:tgtEl>
                                        <p:attrNameLst>
                                          <p:attrName>fill.type</p:attrName>
                                        </p:attrNameLst>
                                      </p:cBhvr>
                                      <p:to>
                                        <p:strVal val="solid"/>
                                      </p:to>
                                    </p:set>
                                    <p:set>
                                      <p:cBhvr>
                                        <p:cTn id="495" dur="250" autoRev="1" fill="remove"/>
                                        <p:tgtEl>
                                          <p:spTgt spid="451"/>
                                        </p:tgtEl>
                                        <p:attrNameLst>
                                          <p:attrName>fill.on</p:attrName>
                                        </p:attrNameLst>
                                      </p:cBhvr>
                                      <p:to>
                                        <p:strVal val="true"/>
                                      </p:to>
                                    </p:set>
                                  </p:childTnLst>
                                </p:cTn>
                              </p:par>
                              <p:par>
                                <p:cTn id="496" presetID="27" presetClass="emph" presetSubtype="0" fill="remove" nodeType="withEffect">
                                  <p:stCondLst>
                                    <p:cond delay="0"/>
                                  </p:stCondLst>
                                  <p:childTnLst>
                                    <p:animClr clrSpc="rgb" dir="cw">
                                      <p:cBhvr override="childStyle">
                                        <p:cTn id="497" dur="250" autoRev="1" fill="remove"/>
                                        <p:tgtEl>
                                          <p:spTgt spid="452"/>
                                        </p:tgtEl>
                                        <p:attrNameLst>
                                          <p:attrName>style.color</p:attrName>
                                        </p:attrNameLst>
                                      </p:cBhvr>
                                      <p:to>
                                        <a:schemeClr val="bg1"/>
                                      </p:to>
                                    </p:animClr>
                                    <p:animClr clrSpc="rgb" dir="cw">
                                      <p:cBhvr>
                                        <p:cTn id="498" dur="250" autoRev="1" fill="remove"/>
                                        <p:tgtEl>
                                          <p:spTgt spid="452"/>
                                        </p:tgtEl>
                                        <p:attrNameLst>
                                          <p:attrName>fillcolor</p:attrName>
                                        </p:attrNameLst>
                                      </p:cBhvr>
                                      <p:to>
                                        <a:schemeClr val="bg1"/>
                                      </p:to>
                                    </p:animClr>
                                    <p:set>
                                      <p:cBhvr>
                                        <p:cTn id="499" dur="250" autoRev="1" fill="remove"/>
                                        <p:tgtEl>
                                          <p:spTgt spid="452"/>
                                        </p:tgtEl>
                                        <p:attrNameLst>
                                          <p:attrName>fill.type</p:attrName>
                                        </p:attrNameLst>
                                      </p:cBhvr>
                                      <p:to>
                                        <p:strVal val="solid"/>
                                      </p:to>
                                    </p:set>
                                    <p:set>
                                      <p:cBhvr>
                                        <p:cTn id="500" dur="250" autoRev="1" fill="remove"/>
                                        <p:tgtEl>
                                          <p:spTgt spid="45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08" grpId="0" animBg="1"/>
      <p:bldP spid="208" grpId="1" animBg="1"/>
      <p:bldP spid="209" grpId="0" animBg="1"/>
      <p:bldP spid="209" grpId="1" animBg="1"/>
      <p:bldP spid="210" grpId="0" animBg="1"/>
      <p:bldP spid="210" grpId="1" animBg="1"/>
      <p:bldP spid="211" grpId="0" animBg="1"/>
      <p:bldP spid="211" grpId="1" animBg="1"/>
      <p:bldP spid="212" grpId="0" animBg="1"/>
      <p:bldP spid="212" grpId="1" animBg="1"/>
      <p:bldP spid="213" grpId="0" animBg="1"/>
      <p:bldP spid="213" grpId="1" animBg="1"/>
      <p:bldP spid="214" grpId="0" animBg="1"/>
      <p:bldP spid="214" grpId="1" animBg="1"/>
      <p:bldP spid="215" grpId="0" animBg="1"/>
      <p:bldP spid="215" grpId="1" animBg="1"/>
      <p:bldP spid="217" grpId="0" animBg="1"/>
      <p:bldP spid="217" grpId="1" animBg="1"/>
      <p:bldP spid="218" grpId="0" animBg="1"/>
      <p:bldP spid="218" grpId="1" animBg="1"/>
      <p:bldP spid="219" grpId="0" animBg="1"/>
      <p:bldP spid="219" grpId="1" animBg="1"/>
      <p:bldP spid="220" grpId="0" animBg="1"/>
      <p:bldP spid="220" grpId="1" animBg="1"/>
      <p:bldP spid="221" grpId="0" animBg="1"/>
      <p:bldP spid="221" grpId="1" animBg="1"/>
      <p:bldP spid="222" grpId="0" animBg="1"/>
      <p:bldP spid="222" grpId="1" animBg="1"/>
      <p:bldP spid="223" grpId="0" animBg="1"/>
      <p:bldP spid="223" grpId="1" animBg="1"/>
      <p:bldP spid="224" grpId="0" animBg="1"/>
      <p:bldP spid="224" grpId="1" animBg="1"/>
      <p:bldP spid="225" grpId="0" animBg="1"/>
      <p:bldP spid="225" grpId="1" animBg="1"/>
      <p:bldP spid="226" grpId="0" animBg="1"/>
      <p:bldP spid="226" grpId="1" animBg="1"/>
      <p:bldP spid="227" grpId="0" animBg="1"/>
      <p:bldP spid="227" grpId="1" animBg="1"/>
      <p:bldP spid="228" grpId="0" animBg="1"/>
      <p:bldP spid="228" grpId="1" animBg="1"/>
      <p:bldP spid="229" grpId="0" animBg="1"/>
      <p:bldP spid="229" grpId="1"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1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73C31432-BC64-AC47-BC63-01C4281E7DF7}"/>
              </a:ext>
            </a:extLst>
          </p:cNvPr>
          <p:cNvSpPr>
            <a:spLocks noGrp="1"/>
          </p:cNvSpPr>
          <p:nvPr>
            <p:ph type="body" sz="quarter" idx="11"/>
          </p:nvPr>
        </p:nvSpPr>
        <p:spPr/>
        <p:txBody>
          <a:bodyPr/>
          <a:lstStyle/>
          <a:p>
            <a:r>
              <a:rPr lang="en-US" dirty="0"/>
              <a:t>Spatial Domain</a:t>
            </a:r>
          </a:p>
        </p:txBody>
      </p:sp>
      <p:sp>
        <p:nvSpPr>
          <p:cNvPr id="64" name="Text Placeholder 63">
            <a:extLst>
              <a:ext uri="{FF2B5EF4-FFF2-40B4-BE49-F238E27FC236}">
                <a16:creationId xmlns:a16="http://schemas.microsoft.com/office/drawing/2014/main" id="{5C768229-42D1-D24E-8D20-95C0F6675487}"/>
              </a:ext>
            </a:extLst>
          </p:cNvPr>
          <p:cNvSpPr>
            <a:spLocks noGrp="1"/>
          </p:cNvSpPr>
          <p:nvPr>
            <p:ph type="body" sz="quarter" idx="13"/>
          </p:nvPr>
        </p:nvSpPr>
        <p:spPr/>
        <p:txBody>
          <a:bodyPr/>
          <a:lstStyle/>
          <a:p>
            <a:r>
              <a:rPr lang="en-US" dirty="0"/>
              <a:t>Z-domain</a:t>
            </a:r>
          </a:p>
        </p:txBody>
      </p:sp>
      <p:sp>
        <p:nvSpPr>
          <p:cNvPr id="2" name="Title 1">
            <a:extLst>
              <a:ext uri="{FF2B5EF4-FFF2-40B4-BE49-F238E27FC236}">
                <a16:creationId xmlns:a16="http://schemas.microsoft.com/office/drawing/2014/main" id="{FB13B02B-3A8A-3442-B3D7-BD2C8D1EB52B}"/>
              </a:ext>
            </a:extLst>
          </p:cNvPr>
          <p:cNvSpPr>
            <a:spLocks noGrp="1"/>
          </p:cNvSpPr>
          <p:nvPr>
            <p:ph type="title"/>
          </p:nvPr>
        </p:nvSpPr>
        <p:spPr/>
        <p:txBody>
          <a:bodyPr/>
          <a:lstStyle/>
          <a:p>
            <a:r>
              <a:rPr lang="en-US" dirty="0"/>
              <a:t>Module design – Signal processing</a:t>
            </a:r>
          </a:p>
        </p:txBody>
      </p:sp>
      <p:sp>
        <p:nvSpPr>
          <p:cNvPr id="32" name="圆角矩形 48">
            <a:extLst>
              <a:ext uri="{FF2B5EF4-FFF2-40B4-BE49-F238E27FC236}">
                <a16:creationId xmlns:a16="http://schemas.microsoft.com/office/drawing/2014/main" id="{7557F2A1-F0A4-CF42-8138-A06C90A66DFA}"/>
              </a:ext>
            </a:extLst>
          </p:cNvPr>
          <p:cNvSpPr/>
          <p:nvPr/>
        </p:nvSpPr>
        <p:spPr>
          <a:xfrm>
            <a:off x="1581663" y="4622378"/>
            <a:ext cx="3360721" cy="1600200"/>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3" name="圆角矩形 10">
            <a:extLst>
              <a:ext uri="{FF2B5EF4-FFF2-40B4-BE49-F238E27FC236}">
                <a16:creationId xmlns:a16="http://schemas.microsoft.com/office/drawing/2014/main" id="{466BD473-CFD9-5B4C-A0F4-C8EFD08CFE5C}"/>
              </a:ext>
            </a:extLst>
          </p:cNvPr>
          <p:cNvSpPr/>
          <p:nvPr/>
        </p:nvSpPr>
        <p:spPr>
          <a:xfrm>
            <a:off x="7820498" y="2548826"/>
            <a:ext cx="2667000" cy="1314617"/>
          </a:xfrm>
          <a:prstGeom prst="roundRect">
            <a:avLst/>
          </a:prstGeom>
          <a:solidFill>
            <a:srgbClr val="D9ECC8"/>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文本框 13">
            <a:extLst>
              <a:ext uri="{FF2B5EF4-FFF2-40B4-BE49-F238E27FC236}">
                <a16:creationId xmlns:a16="http://schemas.microsoft.com/office/drawing/2014/main" id="{68F4C023-36DB-8949-BA3F-444EBD218198}"/>
              </a:ext>
            </a:extLst>
          </p:cNvPr>
          <p:cNvSpPr txBox="1"/>
          <p:nvPr/>
        </p:nvSpPr>
        <p:spPr>
          <a:xfrm>
            <a:off x="7820498" y="2516034"/>
            <a:ext cx="2667000" cy="381000"/>
          </a:xfrm>
          <a:prstGeom prst="rect">
            <a:avLst/>
          </a:prstGeom>
          <a:noFill/>
        </p:spPr>
        <p:txBody>
          <a:bodyPr wrap="square" rtlCol="0">
            <a:spAutoFit/>
          </a:bodyPr>
          <a:lstStyle/>
          <a:p>
            <a:pPr algn="ctr"/>
            <a:r>
              <a:rPr lang="en-US" altLang="zh-CN" b="1" dirty="0">
                <a:solidFill>
                  <a:srgbClr val="C00000"/>
                </a:solidFill>
                <a:latin typeface="Times New Roman" panose="02020603050405020304" pitchFamily="18" charset="0"/>
                <a:cs typeface="Times New Roman" panose="02020603050405020304" pitchFamily="18" charset="0"/>
              </a:rPr>
              <a:t>Z-transform</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37" name="圆角矩形 21">
            <a:extLst>
              <a:ext uri="{FF2B5EF4-FFF2-40B4-BE49-F238E27FC236}">
                <a16:creationId xmlns:a16="http://schemas.microsoft.com/office/drawing/2014/main" id="{07E230EA-FEE6-C749-822C-0CF645057CD9}"/>
              </a:ext>
            </a:extLst>
          </p:cNvPr>
          <p:cNvSpPr/>
          <p:nvPr/>
        </p:nvSpPr>
        <p:spPr>
          <a:xfrm>
            <a:off x="7222978" y="4299702"/>
            <a:ext cx="3759747" cy="1122776"/>
          </a:xfrm>
          <a:prstGeom prst="roundRect">
            <a:avLst/>
          </a:prstGeom>
          <a:solidFill>
            <a:srgbClr val="D9EDC9"/>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8" name="下箭头 23">
            <a:extLst>
              <a:ext uri="{FF2B5EF4-FFF2-40B4-BE49-F238E27FC236}">
                <a16:creationId xmlns:a16="http://schemas.microsoft.com/office/drawing/2014/main" id="{A8EFA217-8498-E34F-800B-68C49E73BD4B}"/>
              </a:ext>
            </a:extLst>
          </p:cNvPr>
          <p:cNvSpPr/>
          <p:nvPr/>
        </p:nvSpPr>
        <p:spPr>
          <a:xfrm>
            <a:off x="8900271" y="3896235"/>
            <a:ext cx="457200" cy="386154"/>
          </a:xfrm>
          <a:prstGeom prst="downArrow">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9" name="文本框 29">
            <a:extLst>
              <a:ext uri="{FF2B5EF4-FFF2-40B4-BE49-F238E27FC236}">
                <a16:creationId xmlns:a16="http://schemas.microsoft.com/office/drawing/2014/main" id="{4FD9E1B0-8E9C-064E-A3EF-157777CD5417}"/>
              </a:ext>
            </a:extLst>
          </p:cNvPr>
          <p:cNvSpPr txBox="1"/>
          <p:nvPr/>
        </p:nvSpPr>
        <p:spPr>
          <a:xfrm>
            <a:off x="7496331" y="4384127"/>
            <a:ext cx="1439385" cy="369332"/>
          </a:xfrm>
          <a:prstGeom prst="rect">
            <a:avLst/>
          </a:prstGeom>
          <a:noFill/>
        </p:spPr>
        <p:txBody>
          <a:bodyPr wrap="squar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Cascade:</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40" name="圆角矩形 32">
            <a:extLst>
              <a:ext uri="{FF2B5EF4-FFF2-40B4-BE49-F238E27FC236}">
                <a16:creationId xmlns:a16="http://schemas.microsoft.com/office/drawing/2014/main" id="{01318748-3872-9644-B535-62D5DF9E2DAE}"/>
              </a:ext>
            </a:extLst>
          </p:cNvPr>
          <p:cNvSpPr/>
          <p:nvPr/>
        </p:nvSpPr>
        <p:spPr>
          <a:xfrm>
            <a:off x="7222978" y="5431969"/>
            <a:ext cx="3759747" cy="1122776"/>
          </a:xfrm>
          <a:prstGeom prst="roundRect">
            <a:avLst/>
          </a:prstGeom>
          <a:solidFill>
            <a:schemeClr val="accent6">
              <a:lumMod val="20000"/>
              <a:lumOff val="80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41" name="文本框 36">
            <a:extLst>
              <a:ext uri="{FF2B5EF4-FFF2-40B4-BE49-F238E27FC236}">
                <a16:creationId xmlns:a16="http://schemas.microsoft.com/office/drawing/2014/main" id="{CCB98E74-FA17-CA43-84CD-11AAD7C18C82}"/>
              </a:ext>
            </a:extLst>
          </p:cNvPr>
          <p:cNvSpPr txBox="1"/>
          <p:nvPr/>
        </p:nvSpPr>
        <p:spPr>
          <a:xfrm>
            <a:off x="7470311" y="5516394"/>
            <a:ext cx="1439385" cy="369332"/>
          </a:xfrm>
          <a:prstGeom prst="rect">
            <a:avLst/>
          </a:prstGeom>
          <a:noFill/>
        </p:spPr>
        <p:txBody>
          <a:bodyPr wrap="squar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Parallel:</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42" name="TextBox 12">
            <a:extLst>
              <a:ext uri="{FF2B5EF4-FFF2-40B4-BE49-F238E27FC236}">
                <a16:creationId xmlns:a16="http://schemas.microsoft.com/office/drawing/2014/main" id="{991BB94C-67B8-1E44-BC0D-31FFD76725A0}"/>
              </a:ext>
            </a:extLst>
          </p:cNvPr>
          <p:cNvSpPr txBox="1"/>
          <p:nvPr/>
        </p:nvSpPr>
        <p:spPr>
          <a:xfrm>
            <a:off x="2172410" y="4938644"/>
            <a:ext cx="2177159" cy="369332"/>
          </a:xfrm>
          <a:prstGeom prst="rect">
            <a:avLst/>
          </a:prstGeom>
          <a:noFill/>
        </p:spPr>
        <p:txBody>
          <a:bodyPr wrap="square" rtlCol="0">
            <a:spAutoFit/>
          </a:bodyPr>
          <a:lstStyle/>
          <a:p>
            <a:pPr algn="ctr" fontAlgn="base">
              <a:spcBef>
                <a:spcPct val="0"/>
              </a:spcBef>
              <a:spcAft>
                <a:spcPct val="0"/>
              </a:spcAft>
            </a:pPr>
            <a:r>
              <a:rPr lang="en-US" b="1" dirty="0">
                <a:solidFill>
                  <a:srgbClr val="C00000"/>
                </a:solidFill>
                <a:latin typeface="Times New Roman" panose="02020603050405020304" pitchFamily="18" charset="0"/>
                <a:ea typeface="宋体" pitchFamily="2" charset="-122"/>
                <a:cs typeface="Times New Roman" panose="02020603050405020304" pitchFamily="18" charset="0"/>
              </a:rPr>
              <a:t>A recursive unit:</a:t>
            </a:r>
          </a:p>
        </p:txBody>
      </p:sp>
      <p:sp>
        <p:nvSpPr>
          <p:cNvPr id="43" name="圆角矩形 31">
            <a:extLst>
              <a:ext uri="{FF2B5EF4-FFF2-40B4-BE49-F238E27FC236}">
                <a16:creationId xmlns:a16="http://schemas.microsoft.com/office/drawing/2014/main" id="{F3BADE4C-A1E8-F44D-A5B0-87C596636495}"/>
              </a:ext>
            </a:extLst>
          </p:cNvPr>
          <p:cNvSpPr/>
          <p:nvPr/>
        </p:nvSpPr>
        <p:spPr>
          <a:xfrm>
            <a:off x="8114436" y="4846437"/>
            <a:ext cx="838200" cy="472696"/>
          </a:xfrm>
          <a:prstGeom prst="roundRect">
            <a:avLst/>
          </a:prstGeom>
          <a:solidFill>
            <a:schemeClr val="lt1">
              <a:alpha val="0"/>
            </a:schemeClr>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4" name="圆角矩形 47">
            <a:extLst>
              <a:ext uri="{FF2B5EF4-FFF2-40B4-BE49-F238E27FC236}">
                <a16:creationId xmlns:a16="http://schemas.microsoft.com/office/drawing/2014/main" id="{A5C81BE9-A3B4-DE4C-B47A-3666B348ACEF}"/>
              </a:ext>
            </a:extLst>
          </p:cNvPr>
          <p:cNvSpPr/>
          <p:nvPr/>
        </p:nvSpPr>
        <p:spPr>
          <a:xfrm>
            <a:off x="8380587" y="5906472"/>
            <a:ext cx="838200" cy="543668"/>
          </a:xfrm>
          <a:prstGeom prst="roundRect">
            <a:avLst/>
          </a:prstGeom>
          <a:solidFill>
            <a:schemeClr val="lt1">
              <a:alpha val="0"/>
            </a:schemeClr>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45" name="直接连接符 57">
            <a:extLst>
              <a:ext uri="{FF2B5EF4-FFF2-40B4-BE49-F238E27FC236}">
                <a16:creationId xmlns:a16="http://schemas.microsoft.com/office/drawing/2014/main" id="{2EBC301C-E7B3-4344-AD6D-D6E4FD2D9E53}"/>
              </a:ext>
            </a:extLst>
          </p:cNvPr>
          <p:cNvCxnSpPr/>
          <p:nvPr/>
        </p:nvCxnSpPr>
        <p:spPr>
          <a:xfrm>
            <a:off x="6095206" y="1447800"/>
            <a:ext cx="794" cy="4850120"/>
          </a:xfrm>
          <a:prstGeom prst="line">
            <a:avLst/>
          </a:prstGeom>
          <a:ln>
            <a:solidFill>
              <a:schemeClr val="bg2">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216953E3-D0B8-D344-89D7-FA03A0B758B1}"/>
              </a:ext>
            </a:extLst>
          </p:cNvPr>
          <p:cNvCxnSpPr>
            <a:cxnSpLocks/>
            <a:stCxn id="43" idx="2"/>
            <a:endCxn id="32" idx="3"/>
          </p:cNvCxnSpPr>
          <p:nvPr/>
        </p:nvCxnSpPr>
        <p:spPr>
          <a:xfrm rot="5400000">
            <a:off x="6686288" y="3575229"/>
            <a:ext cx="103345" cy="3591152"/>
          </a:xfrm>
          <a:prstGeom prst="curvedConnector2">
            <a:avLst/>
          </a:prstGeom>
          <a:ln>
            <a:no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7" name="Curved Connector 46">
            <a:extLst>
              <a:ext uri="{FF2B5EF4-FFF2-40B4-BE49-F238E27FC236}">
                <a16:creationId xmlns:a16="http://schemas.microsoft.com/office/drawing/2014/main" id="{B26E633F-C011-E746-B5DF-1F29EF719F3B}"/>
              </a:ext>
            </a:extLst>
          </p:cNvPr>
          <p:cNvCxnSpPr>
            <a:stCxn id="44" idx="2"/>
            <a:endCxn id="32" idx="3"/>
          </p:cNvCxnSpPr>
          <p:nvPr/>
        </p:nvCxnSpPr>
        <p:spPr>
          <a:xfrm rot="5400000" flipH="1">
            <a:off x="6357205" y="4007658"/>
            <a:ext cx="1027662" cy="3857303"/>
          </a:xfrm>
          <a:prstGeom prst="curvedConnector4">
            <a:avLst>
              <a:gd name="adj1" fmla="val -9534"/>
              <a:gd name="adj2" fmla="val 55433"/>
            </a:avLst>
          </a:prstGeom>
          <a:ln>
            <a:noFill/>
            <a:prstDash val="sysDash"/>
            <a:tailEnd type="arrow"/>
          </a:ln>
        </p:spPr>
        <p:style>
          <a:lnRef idx="2">
            <a:schemeClr val="accent1"/>
          </a:lnRef>
          <a:fillRef idx="0">
            <a:schemeClr val="accent1"/>
          </a:fillRef>
          <a:effectRef idx="1">
            <a:schemeClr val="accent1"/>
          </a:effectRef>
          <a:fontRef idx="minor">
            <a:schemeClr val="tx1"/>
          </a:fontRef>
        </p:style>
      </p:cxnSp>
      <p:sp>
        <p:nvSpPr>
          <p:cNvPr id="48" name="右箭头 37">
            <a:extLst>
              <a:ext uri="{FF2B5EF4-FFF2-40B4-BE49-F238E27FC236}">
                <a16:creationId xmlns:a16="http://schemas.microsoft.com/office/drawing/2014/main" id="{E4D39BA8-FE45-F34B-85C2-B500CE1D87E6}"/>
              </a:ext>
            </a:extLst>
          </p:cNvPr>
          <p:cNvSpPr/>
          <p:nvPr/>
        </p:nvSpPr>
        <p:spPr>
          <a:xfrm>
            <a:off x="5705683" y="3039075"/>
            <a:ext cx="1159213" cy="417888"/>
          </a:xfrm>
          <a:prstGeom prst="rightArrow">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9" name="圆角矩形 41">
            <a:extLst>
              <a:ext uri="{FF2B5EF4-FFF2-40B4-BE49-F238E27FC236}">
                <a16:creationId xmlns:a16="http://schemas.microsoft.com/office/drawing/2014/main" id="{B6196EF7-8CE0-7C42-B469-EA37F07DF43A}"/>
              </a:ext>
            </a:extLst>
          </p:cNvPr>
          <p:cNvSpPr/>
          <p:nvPr/>
        </p:nvSpPr>
        <p:spPr>
          <a:xfrm>
            <a:off x="1411669" y="2548827"/>
            <a:ext cx="3759747" cy="1600200"/>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0" name="文本框 44">
            <a:extLst>
              <a:ext uri="{FF2B5EF4-FFF2-40B4-BE49-F238E27FC236}">
                <a16:creationId xmlns:a16="http://schemas.microsoft.com/office/drawing/2014/main" id="{CB5FFA63-5F63-4F46-8C9D-B8DBBBC4D801}"/>
              </a:ext>
            </a:extLst>
          </p:cNvPr>
          <p:cNvSpPr txBox="1"/>
          <p:nvPr/>
        </p:nvSpPr>
        <p:spPr>
          <a:xfrm>
            <a:off x="1478672" y="2548827"/>
            <a:ext cx="3625739" cy="381000"/>
          </a:xfrm>
          <a:prstGeom prst="rect">
            <a:avLst/>
          </a:prstGeom>
          <a:noFill/>
        </p:spPr>
        <p:txBody>
          <a:bodyPr wrap="square" rtlCol="0">
            <a:spAutoFit/>
          </a:bodyPr>
          <a:lstStyle/>
          <a:p>
            <a:pPr algn="ctr"/>
            <a:r>
              <a:rPr lang="en-US" altLang="zh-CN" b="1" dirty="0">
                <a:solidFill>
                  <a:srgbClr val="C00000"/>
                </a:solidFill>
                <a:latin typeface="Times New Roman" panose="02020603050405020304" pitchFamily="18" charset="0"/>
                <a:cs typeface="Times New Roman" panose="02020603050405020304" pitchFamily="18" charset="0"/>
              </a:rPr>
              <a:t>A general recursive filter</a:t>
            </a:r>
            <a:endParaRPr lang="zh-CN" altLang="en-US" b="1" dirty="0">
              <a:solidFill>
                <a:srgbClr val="C00000"/>
              </a:solidFill>
              <a:latin typeface="Times New Roman" panose="02020603050405020304" pitchFamily="18" charset="0"/>
              <a:cs typeface="Times New Roman" panose="02020603050405020304" pitchFamily="18" charset="0"/>
            </a:endParaRPr>
          </a:p>
        </p:txBody>
      </p:sp>
      <p:pic>
        <p:nvPicPr>
          <p:cNvPr id="51" name="图片 2">
            <a:extLst>
              <a:ext uri="{FF2B5EF4-FFF2-40B4-BE49-F238E27FC236}">
                <a16:creationId xmlns:a16="http://schemas.microsoft.com/office/drawing/2014/main" id="{97E23A61-0061-9B49-8934-A94AA3163951}"/>
              </a:ext>
            </a:extLst>
          </p:cNvPr>
          <p:cNvPicPr>
            <a:picLocks noChangeAspect="1"/>
          </p:cNvPicPr>
          <p:nvPr/>
        </p:nvPicPr>
        <p:blipFill>
          <a:blip r:embed="rId3"/>
          <a:stretch>
            <a:fillRect/>
          </a:stretch>
        </p:blipFill>
        <p:spPr>
          <a:xfrm>
            <a:off x="1403258" y="2961099"/>
            <a:ext cx="3761558" cy="1103472"/>
          </a:xfrm>
          <a:prstGeom prst="rect">
            <a:avLst/>
          </a:prstGeom>
        </p:spPr>
      </p:pic>
      <p:pic>
        <p:nvPicPr>
          <p:cNvPr id="52" name="图片 3">
            <a:extLst>
              <a:ext uri="{FF2B5EF4-FFF2-40B4-BE49-F238E27FC236}">
                <a16:creationId xmlns:a16="http://schemas.microsoft.com/office/drawing/2014/main" id="{21D0541A-2B46-5043-ADAA-CBECF252792A}"/>
              </a:ext>
            </a:extLst>
          </p:cNvPr>
          <p:cNvPicPr>
            <a:picLocks noChangeAspect="1"/>
          </p:cNvPicPr>
          <p:nvPr/>
        </p:nvPicPr>
        <p:blipFill>
          <a:blip r:embed="rId4"/>
          <a:stretch>
            <a:fillRect/>
          </a:stretch>
        </p:blipFill>
        <p:spPr>
          <a:xfrm>
            <a:off x="1945174" y="5579967"/>
            <a:ext cx="2633700" cy="341406"/>
          </a:xfrm>
          <a:prstGeom prst="rect">
            <a:avLst/>
          </a:prstGeom>
        </p:spPr>
      </p:pic>
      <p:pic>
        <p:nvPicPr>
          <p:cNvPr id="53" name="图片 5">
            <a:extLst>
              <a:ext uri="{FF2B5EF4-FFF2-40B4-BE49-F238E27FC236}">
                <a16:creationId xmlns:a16="http://schemas.microsoft.com/office/drawing/2014/main" id="{23F8651A-71E4-EE4B-80F3-CC648F22E90F}"/>
              </a:ext>
            </a:extLst>
          </p:cNvPr>
          <p:cNvPicPr>
            <a:picLocks noChangeAspect="1"/>
          </p:cNvPicPr>
          <p:nvPr/>
        </p:nvPicPr>
        <p:blipFill>
          <a:blip r:embed="rId5"/>
          <a:stretch>
            <a:fillRect/>
          </a:stretch>
        </p:blipFill>
        <p:spPr>
          <a:xfrm>
            <a:off x="7962800" y="2884815"/>
            <a:ext cx="2280102" cy="731583"/>
          </a:xfrm>
          <a:prstGeom prst="rect">
            <a:avLst/>
          </a:prstGeom>
        </p:spPr>
      </p:pic>
      <p:pic>
        <p:nvPicPr>
          <p:cNvPr id="54" name="图片 6">
            <a:extLst>
              <a:ext uri="{FF2B5EF4-FFF2-40B4-BE49-F238E27FC236}">
                <a16:creationId xmlns:a16="http://schemas.microsoft.com/office/drawing/2014/main" id="{6B5AC518-AB76-8D41-950F-E33D694E75AF}"/>
              </a:ext>
            </a:extLst>
          </p:cNvPr>
          <p:cNvPicPr>
            <a:picLocks noChangeAspect="1"/>
          </p:cNvPicPr>
          <p:nvPr/>
        </p:nvPicPr>
        <p:blipFill>
          <a:blip r:embed="rId6"/>
          <a:stretch>
            <a:fillRect/>
          </a:stretch>
        </p:blipFill>
        <p:spPr>
          <a:xfrm>
            <a:off x="7401147" y="4732145"/>
            <a:ext cx="1530229" cy="634039"/>
          </a:xfrm>
          <a:prstGeom prst="rect">
            <a:avLst/>
          </a:prstGeom>
        </p:spPr>
      </p:pic>
      <p:pic>
        <p:nvPicPr>
          <p:cNvPr id="55" name="图片 7">
            <a:extLst>
              <a:ext uri="{FF2B5EF4-FFF2-40B4-BE49-F238E27FC236}">
                <a16:creationId xmlns:a16="http://schemas.microsoft.com/office/drawing/2014/main" id="{82B9FAED-6B9A-7B4A-87AD-D600879199EC}"/>
              </a:ext>
            </a:extLst>
          </p:cNvPr>
          <p:cNvPicPr>
            <a:picLocks noChangeAspect="1"/>
          </p:cNvPicPr>
          <p:nvPr/>
        </p:nvPicPr>
        <p:blipFill>
          <a:blip r:embed="rId7"/>
          <a:stretch>
            <a:fillRect/>
          </a:stretch>
        </p:blipFill>
        <p:spPr>
          <a:xfrm>
            <a:off x="9083525" y="4761502"/>
            <a:ext cx="1816765" cy="603556"/>
          </a:xfrm>
          <a:prstGeom prst="rect">
            <a:avLst/>
          </a:prstGeom>
        </p:spPr>
      </p:pic>
      <p:pic>
        <p:nvPicPr>
          <p:cNvPr id="56" name="图片 8">
            <a:extLst>
              <a:ext uri="{FF2B5EF4-FFF2-40B4-BE49-F238E27FC236}">
                <a16:creationId xmlns:a16="http://schemas.microsoft.com/office/drawing/2014/main" id="{465913D4-C841-1144-9103-F0DCDC329A60}"/>
              </a:ext>
            </a:extLst>
          </p:cNvPr>
          <p:cNvPicPr>
            <a:picLocks noChangeAspect="1"/>
          </p:cNvPicPr>
          <p:nvPr/>
        </p:nvPicPr>
        <p:blipFill>
          <a:blip r:embed="rId8"/>
          <a:stretch>
            <a:fillRect/>
          </a:stretch>
        </p:blipFill>
        <p:spPr>
          <a:xfrm>
            <a:off x="8724191" y="4446462"/>
            <a:ext cx="2011854" cy="304826"/>
          </a:xfrm>
          <a:prstGeom prst="rect">
            <a:avLst/>
          </a:prstGeom>
        </p:spPr>
      </p:pic>
      <p:pic>
        <p:nvPicPr>
          <p:cNvPr id="57" name="图片 14">
            <a:extLst>
              <a:ext uri="{FF2B5EF4-FFF2-40B4-BE49-F238E27FC236}">
                <a16:creationId xmlns:a16="http://schemas.microsoft.com/office/drawing/2014/main" id="{A097DAA7-8D28-DF45-B8C2-7AC475574349}"/>
              </a:ext>
            </a:extLst>
          </p:cNvPr>
          <p:cNvPicPr>
            <a:picLocks noChangeAspect="1"/>
          </p:cNvPicPr>
          <p:nvPr/>
        </p:nvPicPr>
        <p:blipFill rotWithShape="1">
          <a:blip r:embed="rId9"/>
          <a:srcRect t="29598" b="42036"/>
          <a:stretch/>
        </p:blipFill>
        <p:spPr>
          <a:xfrm>
            <a:off x="7263977" y="5855862"/>
            <a:ext cx="2225233" cy="594278"/>
          </a:xfrm>
          <a:prstGeom prst="rect">
            <a:avLst/>
          </a:prstGeom>
        </p:spPr>
      </p:pic>
      <p:pic>
        <p:nvPicPr>
          <p:cNvPr id="58" name="图片 15">
            <a:extLst>
              <a:ext uri="{FF2B5EF4-FFF2-40B4-BE49-F238E27FC236}">
                <a16:creationId xmlns:a16="http://schemas.microsoft.com/office/drawing/2014/main" id="{8533CEFF-DC55-874D-B8C6-168FFC4B2219}"/>
              </a:ext>
            </a:extLst>
          </p:cNvPr>
          <p:cNvPicPr>
            <a:picLocks noChangeAspect="1"/>
          </p:cNvPicPr>
          <p:nvPr/>
        </p:nvPicPr>
        <p:blipFill rotWithShape="1">
          <a:blip r:embed="rId10"/>
          <a:srcRect t="29455" b="44867"/>
          <a:stretch/>
        </p:blipFill>
        <p:spPr>
          <a:xfrm>
            <a:off x="9069290" y="5855862"/>
            <a:ext cx="2225233" cy="607159"/>
          </a:xfrm>
          <a:prstGeom prst="rect">
            <a:avLst/>
          </a:prstGeom>
        </p:spPr>
      </p:pic>
      <p:pic>
        <p:nvPicPr>
          <p:cNvPr id="59" name="图片 17">
            <a:extLst>
              <a:ext uri="{FF2B5EF4-FFF2-40B4-BE49-F238E27FC236}">
                <a16:creationId xmlns:a16="http://schemas.microsoft.com/office/drawing/2014/main" id="{0EF255CF-E31C-6B43-A47C-FD890202EBEE}"/>
              </a:ext>
            </a:extLst>
          </p:cNvPr>
          <p:cNvPicPr>
            <a:picLocks noChangeAspect="1"/>
          </p:cNvPicPr>
          <p:nvPr/>
        </p:nvPicPr>
        <p:blipFill>
          <a:blip r:embed="rId11"/>
          <a:stretch>
            <a:fillRect/>
          </a:stretch>
        </p:blipFill>
        <p:spPr>
          <a:xfrm>
            <a:off x="8511711" y="5566566"/>
            <a:ext cx="2286198" cy="310923"/>
          </a:xfrm>
          <a:prstGeom prst="rect">
            <a:avLst/>
          </a:prstGeom>
        </p:spPr>
      </p:pic>
      <p:cxnSp>
        <p:nvCxnSpPr>
          <p:cNvPr id="70" name="Curved Connector 69">
            <a:extLst>
              <a:ext uri="{FF2B5EF4-FFF2-40B4-BE49-F238E27FC236}">
                <a16:creationId xmlns:a16="http://schemas.microsoft.com/office/drawing/2014/main" id="{63C36EF6-B879-0546-BB81-A876E8EA5521}"/>
              </a:ext>
            </a:extLst>
          </p:cNvPr>
          <p:cNvCxnSpPr>
            <a:cxnSpLocks/>
            <a:stCxn id="43" idx="0"/>
            <a:endCxn id="32" idx="3"/>
          </p:cNvCxnSpPr>
          <p:nvPr/>
        </p:nvCxnSpPr>
        <p:spPr>
          <a:xfrm rot="16200000" flipH="1" flipV="1">
            <a:off x="6449939" y="3338881"/>
            <a:ext cx="576041" cy="3591152"/>
          </a:xfrm>
          <a:prstGeom prst="curvedConnector4">
            <a:avLst>
              <a:gd name="adj1" fmla="val -21131"/>
              <a:gd name="adj2" fmla="val 55835"/>
            </a:avLst>
          </a:prstGeom>
          <a:ln w="28575">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48F80FD2-124A-794D-85AD-4DDAFF103D00}"/>
              </a:ext>
            </a:extLst>
          </p:cNvPr>
          <p:cNvCxnSpPr>
            <a:cxnSpLocks/>
            <a:stCxn id="44" idx="2"/>
            <a:endCxn id="32" idx="3"/>
          </p:cNvCxnSpPr>
          <p:nvPr/>
        </p:nvCxnSpPr>
        <p:spPr>
          <a:xfrm rot="5400000" flipH="1">
            <a:off x="6357205" y="4007658"/>
            <a:ext cx="1027662" cy="3857303"/>
          </a:xfrm>
          <a:prstGeom prst="curvedConnector4">
            <a:avLst>
              <a:gd name="adj1" fmla="val 866"/>
              <a:gd name="adj2" fmla="val 55433"/>
            </a:avLst>
          </a:prstGeom>
          <a:ln w="28575">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3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10"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fade">
                                      <p:cBhvr>
                                        <p:cTn id="77" dur="500"/>
                                        <p:tgtEl>
                                          <p:spTgt spid="7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10" presetClass="entr" presetSubtype="0"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animBg="1"/>
      <p:bldP spid="38" grpId="0" animBg="1"/>
      <p:bldP spid="39" grpId="0"/>
      <p:bldP spid="40" grpId="0" animBg="1"/>
      <p:bldP spid="41" grpId="0"/>
      <p:bldP spid="42" grpId="0"/>
      <p:bldP spid="43" grpId="0" animBg="1"/>
      <p:bldP spid="44" grpId="0" animBg="1"/>
      <p:bldP spid="48" grpId="0" animBg="1"/>
      <p:bldP spid="49" grpId="0" animBg="1"/>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B02B-3A8A-3442-B3D7-BD2C8D1EB52B}"/>
              </a:ext>
            </a:extLst>
          </p:cNvPr>
          <p:cNvSpPr>
            <a:spLocks noGrp="1"/>
          </p:cNvSpPr>
          <p:nvPr>
            <p:ph type="title"/>
          </p:nvPr>
        </p:nvSpPr>
        <p:spPr/>
        <p:txBody>
          <a:bodyPr/>
          <a:lstStyle/>
          <a:p>
            <a:r>
              <a:rPr lang="en-US" dirty="0"/>
              <a:t>Module design – Signal processing</a:t>
            </a:r>
          </a:p>
        </p:txBody>
      </p:sp>
      <p:sp>
        <p:nvSpPr>
          <p:cNvPr id="35" name="圆角矩形 21">
            <a:extLst>
              <a:ext uri="{FF2B5EF4-FFF2-40B4-BE49-F238E27FC236}">
                <a16:creationId xmlns:a16="http://schemas.microsoft.com/office/drawing/2014/main" id="{8DBA655C-E42E-6343-AB9D-1A23F8EBDB4C}"/>
              </a:ext>
            </a:extLst>
          </p:cNvPr>
          <p:cNvSpPr/>
          <p:nvPr/>
        </p:nvSpPr>
        <p:spPr>
          <a:xfrm>
            <a:off x="2519577" y="2874311"/>
            <a:ext cx="7086600" cy="1457672"/>
          </a:xfrm>
          <a:prstGeom prst="round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p>
        </p:txBody>
      </p:sp>
      <p:sp>
        <p:nvSpPr>
          <p:cNvPr id="60" name="文本框 29">
            <a:extLst>
              <a:ext uri="{FF2B5EF4-FFF2-40B4-BE49-F238E27FC236}">
                <a16:creationId xmlns:a16="http://schemas.microsoft.com/office/drawing/2014/main" id="{DFE9D346-9CAE-3A4B-85F9-BF87060BAB66}"/>
              </a:ext>
            </a:extLst>
          </p:cNvPr>
          <p:cNvSpPr txBox="1"/>
          <p:nvPr/>
        </p:nvSpPr>
        <p:spPr>
          <a:xfrm>
            <a:off x="2902297" y="3332520"/>
            <a:ext cx="1439385" cy="461665"/>
          </a:xfrm>
          <a:prstGeom prst="rect">
            <a:avLst/>
          </a:prstGeom>
          <a:noFill/>
        </p:spPr>
        <p:txBody>
          <a:bodyPr wrap="square" rtlCol="0">
            <a:spAutoFit/>
          </a:bodyPr>
          <a:lstStyle/>
          <a:p>
            <a:r>
              <a:rPr lang="en-US" altLang="zh-CN" sz="2400" b="1" dirty="0">
                <a:solidFill>
                  <a:srgbClr val="C00000"/>
                </a:solidFill>
                <a:latin typeface="Times New Roman" panose="02020603050405020304" pitchFamily="18" charset="0"/>
                <a:cs typeface="Times New Roman" panose="02020603050405020304" pitchFamily="18" charset="0"/>
              </a:rPr>
              <a:t>Cascade:</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p:sp>
        <p:nvSpPr>
          <p:cNvPr id="61" name="圆角矩形 32">
            <a:extLst>
              <a:ext uri="{FF2B5EF4-FFF2-40B4-BE49-F238E27FC236}">
                <a16:creationId xmlns:a16="http://schemas.microsoft.com/office/drawing/2014/main" id="{8D13BA32-12C9-7846-8A52-3D7F50853D19}"/>
              </a:ext>
            </a:extLst>
          </p:cNvPr>
          <p:cNvSpPr/>
          <p:nvPr/>
        </p:nvSpPr>
        <p:spPr>
          <a:xfrm>
            <a:off x="2545599" y="4381682"/>
            <a:ext cx="7060579" cy="1409519"/>
          </a:xfrm>
          <a:prstGeom prst="roundRect">
            <a:avLst/>
          </a:prstGeom>
          <a:solidFill>
            <a:srgbClr val="D9ECC8"/>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p>
        </p:txBody>
      </p:sp>
      <p:sp>
        <p:nvSpPr>
          <p:cNvPr id="62" name="文本框 36">
            <a:extLst>
              <a:ext uri="{FF2B5EF4-FFF2-40B4-BE49-F238E27FC236}">
                <a16:creationId xmlns:a16="http://schemas.microsoft.com/office/drawing/2014/main" id="{71437FB2-C42E-F847-B593-E0BBD40DED78}"/>
              </a:ext>
            </a:extLst>
          </p:cNvPr>
          <p:cNvSpPr txBox="1"/>
          <p:nvPr/>
        </p:nvSpPr>
        <p:spPr>
          <a:xfrm>
            <a:off x="5535751" y="4814270"/>
            <a:ext cx="1439385" cy="461665"/>
          </a:xfrm>
          <a:prstGeom prst="rect">
            <a:avLst/>
          </a:prstGeom>
          <a:noFill/>
        </p:spPr>
        <p:txBody>
          <a:bodyPr wrap="square" rtlCol="0">
            <a:spAutoFit/>
          </a:bodyPr>
          <a:lstStyle/>
          <a:p>
            <a:r>
              <a:rPr lang="en-US" altLang="zh-CN" sz="2400" b="1" dirty="0">
                <a:solidFill>
                  <a:srgbClr val="C00000"/>
                </a:solidFill>
                <a:latin typeface="Times New Roman" panose="02020603050405020304" pitchFamily="18" charset="0"/>
                <a:cs typeface="Times New Roman" panose="02020603050405020304" pitchFamily="18" charset="0"/>
              </a:rPr>
              <a:t>Parallel:</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p:grpSp>
        <p:nvGrpSpPr>
          <p:cNvPr id="65" name="组合 4">
            <a:extLst>
              <a:ext uri="{FF2B5EF4-FFF2-40B4-BE49-F238E27FC236}">
                <a16:creationId xmlns:a16="http://schemas.microsoft.com/office/drawing/2014/main" id="{98682825-8BAF-4240-A9AC-02C482E5767B}"/>
              </a:ext>
            </a:extLst>
          </p:cNvPr>
          <p:cNvGrpSpPr/>
          <p:nvPr/>
        </p:nvGrpSpPr>
        <p:grpSpPr>
          <a:xfrm>
            <a:off x="7073113" y="3241638"/>
            <a:ext cx="1604660" cy="790178"/>
            <a:chOff x="5638069" y="3201837"/>
            <a:chExt cx="1604660" cy="790178"/>
          </a:xfrm>
        </p:grpSpPr>
        <p:cxnSp>
          <p:nvCxnSpPr>
            <p:cNvPr id="66" name="直接箭头连接符 54">
              <a:extLst>
                <a:ext uri="{FF2B5EF4-FFF2-40B4-BE49-F238E27FC236}">
                  <a16:creationId xmlns:a16="http://schemas.microsoft.com/office/drawing/2014/main" id="{54AD8E22-6BCD-ED41-ADB6-86B73168323A}"/>
                </a:ext>
              </a:extLst>
            </p:cNvPr>
            <p:cNvCxnSpPr/>
            <p:nvPr/>
          </p:nvCxnSpPr>
          <p:spPr>
            <a:xfrm>
              <a:off x="6636763" y="3567234"/>
              <a:ext cx="236323" cy="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直接箭头连接符 44">
              <a:extLst>
                <a:ext uri="{FF2B5EF4-FFF2-40B4-BE49-F238E27FC236}">
                  <a16:creationId xmlns:a16="http://schemas.microsoft.com/office/drawing/2014/main" id="{E2A9FB10-5FDE-D74A-9792-74D0993A629C}"/>
                </a:ext>
              </a:extLst>
            </p:cNvPr>
            <p:cNvCxnSpPr/>
            <p:nvPr/>
          </p:nvCxnSpPr>
          <p:spPr>
            <a:xfrm>
              <a:off x="6011215" y="3563352"/>
              <a:ext cx="236323" cy="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立方体 2">
              <a:extLst>
                <a:ext uri="{FF2B5EF4-FFF2-40B4-BE49-F238E27FC236}">
                  <a16:creationId xmlns:a16="http://schemas.microsoft.com/office/drawing/2014/main" id="{BDB74BFB-ACAB-8C40-8417-FA488EF414C2}"/>
                </a:ext>
              </a:extLst>
            </p:cNvPr>
            <p:cNvSpPr/>
            <p:nvPr/>
          </p:nvSpPr>
          <p:spPr>
            <a:xfrm>
              <a:off x="5638069" y="3201837"/>
              <a:ext cx="385460" cy="790177"/>
            </a:xfrm>
            <a:prstGeom prst="cube">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rPr>
                <a:t>LRNN</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69" name="立方体 37">
              <a:extLst>
                <a:ext uri="{FF2B5EF4-FFF2-40B4-BE49-F238E27FC236}">
                  <a16:creationId xmlns:a16="http://schemas.microsoft.com/office/drawing/2014/main" id="{E4477BFB-C0A0-3549-BD5B-AE2475C96424}"/>
                </a:ext>
              </a:extLst>
            </p:cNvPr>
            <p:cNvSpPr/>
            <p:nvPr/>
          </p:nvSpPr>
          <p:spPr>
            <a:xfrm>
              <a:off x="6248793" y="3201838"/>
              <a:ext cx="385460" cy="790177"/>
            </a:xfrm>
            <a:prstGeom prst="cube">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rPr>
                <a:t>LRNN</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70" name="立方体 38">
              <a:extLst>
                <a:ext uri="{FF2B5EF4-FFF2-40B4-BE49-F238E27FC236}">
                  <a16:creationId xmlns:a16="http://schemas.microsoft.com/office/drawing/2014/main" id="{DE2FE10D-0661-264F-AF29-1CDE7DD82EBF}"/>
                </a:ext>
              </a:extLst>
            </p:cNvPr>
            <p:cNvSpPr/>
            <p:nvPr/>
          </p:nvSpPr>
          <p:spPr>
            <a:xfrm>
              <a:off x="6857269" y="3201837"/>
              <a:ext cx="385460" cy="790177"/>
            </a:xfrm>
            <a:prstGeom prst="cube">
              <a:avLst/>
            </a:prstGeom>
            <a:solidFill>
              <a:srgbClr val="CCFFCC"/>
            </a:solidFill>
            <a:ln>
              <a:noFill/>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rPr>
                <a:t>LRNN</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grpSp>
        <p:nvGrpSpPr>
          <p:cNvPr id="71" name="组合 3">
            <a:extLst>
              <a:ext uri="{FF2B5EF4-FFF2-40B4-BE49-F238E27FC236}">
                <a16:creationId xmlns:a16="http://schemas.microsoft.com/office/drawing/2014/main" id="{3413022B-C42F-EB40-8118-6CFB4EF0F976}"/>
              </a:ext>
            </a:extLst>
          </p:cNvPr>
          <p:cNvGrpSpPr/>
          <p:nvPr/>
        </p:nvGrpSpPr>
        <p:grpSpPr>
          <a:xfrm>
            <a:off x="3431759" y="4480002"/>
            <a:ext cx="1601366" cy="1127850"/>
            <a:chOff x="2027503" y="4499968"/>
            <a:chExt cx="1601366" cy="1127850"/>
          </a:xfrm>
          <a:solidFill>
            <a:schemeClr val="bg2">
              <a:lumMod val="75000"/>
            </a:schemeClr>
          </a:solidFill>
        </p:grpSpPr>
        <p:sp>
          <p:nvSpPr>
            <p:cNvPr id="72" name="立方体 58">
              <a:extLst>
                <a:ext uri="{FF2B5EF4-FFF2-40B4-BE49-F238E27FC236}">
                  <a16:creationId xmlns:a16="http://schemas.microsoft.com/office/drawing/2014/main" id="{2F55B0A9-D752-F34E-A551-7F351F4E2322}"/>
                </a:ext>
              </a:extLst>
            </p:cNvPr>
            <p:cNvSpPr/>
            <p:nvPr/>
          </p:nvSpPr>
          <p:spPr>
            <a:xfrm rot="5400000">
              <a:off x="2229862" y="4297609"/>
              <a:ext cx="385460" cy="790177"/>
            </a:xfrm>
            <a:prstGeom prst="cube">
              <a:avLst/>
            </a:prstGeom>
            <a:grpFill/>
            <a:ln>
              <a:noFill/>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LRNN</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73" name="立方体 61">
              <a:extLst>
                <a:ext uri="{FF2B5EF4-FFF2-40B4-BE49-F238E27FC236}">
                  <a16:creationId xmlns:a16="http://schemas.microsoft.com/office/drawing/2014/main" id="{27C64B4B-9ADC-3B42-BA44-A5B8A6EDFFFC}"/>
                </a:ext>
              </a:extLst>
            </p:cNvPr>
            <p:cNvSpPr/>
            <p:nvPr/>
          </p:nvSpPr>
          <p:spPr>
            <a:xfrm rot="5400000">
              <a:off x="2229862" y="4678261"/>
              <a:ext cx="385460" cy="790177"/>
            </a:xfrm>
            <a:prstGeom prst="cube">
              <a:avLst/>
            </a:prstGeom>
            <a:grpFill/>
            <a:ln>
              <a:noFill/>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LRNN</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74" name="立方体 62">
              <a:extLst>
                <a:ext uri="{FF2B5EF4-FFF2-40B4-BE49-F238E27FC236}">
                  <a16:creationId xmlns:a16="http://schemas.microsoft.com/office/drawing/2014/main" id="{52C0D4D4-69CF-FA45-80DF-4A7A27C79848}"/>
                </a:ext>
              </a:extLst>
            </p:cNvPr>
            <p:cNvSpPr/>
            <p:nvPr/>
          </p:nvSpPr>
          <p:spPr>
            <a:xfrm rot="5400000">
              <a:off x="2229862" y="5039999"/>
              <a:ext cx="385460" cy="790177"/>
            </a:xfrm>
            <a:prstGeom prst="cube">
              <a:avLst/>
            </a:prstGeom>
            <a:grpFill/>
            <a:ln>
              <a:noFill/>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LRNN</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75" name="组合 56">
              <a:extLst>
                <a:ext uri="{FF2B5EF4-FFF2-40B4-BE49-F238E27FC236}">
                  <a16:creationId xmlns:a16="http://schemas.microsoft.com/office/drawing/2014/main" id="{56050673-0A5F-CC42-B04C-4E417D9C7B01}"/>
                </a:ext>
              </a:extLst>
            </p:cNvPr>
            <p:cNvGrpSpPr/>
            <p:nvPr/>
          </p:nvGrpSpPr>
          <p:grpSpPr>
            <a:xfrm>
              <a:off x="3420208" y="5017776"/>
              <a:ext cx="208661" cy="210661"/>
              <a:chOff x="2422469" y="5854148"/>
              <a:chExt cx="208661" cy="210661"/>
            </a:xfrm>
            <a:grpFill/>
          </p:grpSpPr>
          <p:sp>
            <p:nvSpPr>
              <p:cNvPr id="79" name="流程图: 接点 52">
                <a:extLst>
                  <a:ext uri="{FF2B5EF4-FFF2-40B4-BE49-F238E27FC236}">
                    <a16:creationId xmlns:a16="http://schemas.microsoft.com/office/drawing/2014/main" id="{CF984AC9-958E-E24D-BDF5-F4493928F368}"/>
                  </a:ext>
                </a:extLst>
              </p:cNvPr>
              <p:cNvSpPr/>
              <p:nvPr/>
            </p:nvSpPr>
            <p:spPr>
              <a:xfrm>
                <a:off x="2422469" y="5854148"/>
                <a:ext cx="208661" cy="210661"/>
              </a:xfrm>
              <a:prstGeom prst="flowChartConnector">
                <a:avLst/>
              </a:prstGeom>
              <a:grpFill/>
              <a:ln>
                <a:solidFill>
                  <a:srgbClr val="5F5F5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solidFill>
                    <a:schemeClr val="tx1"/>
                  </a:solidFill>
                </a:endParaRPr>
              </a:p>
            </p:txBody>
          </p:sp>
          <p:sp>
            <p:nvSpPr>
              <p:cNvPr id="80" name="加号 53">
                <a:extLst>
                  <a:ext uri="{FF2B5EF4-FFF2-40B4-BE49-F238E27FC236}">
                    <a16:creationId xmlns:a16="http://schemas.microsoft.com/office/drawing/2014/main" id="{F93C201E-9704-5546-AA24-36FD8C046D41}"/>
                  </a:ext>
                </a:extLst>
              </p:cNvPr>
              <p:cNvSpPr/>
              <p:nvPr/>
            </p:nvSpPr>
            <p:spPr>
              <a:xfrm>
                <a:off x="2430434" y="5870993"/>
                <a:ext cx="192730" cy="184949"/>
              </a:xfrm>
              <a:prstGeom prst="mathPlus">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solidFill>
                    <a:schemeClr val="tx1"/>
                  </a:solidFill>
                </a:endParaRPr>
              </a:p>
            </p:txBody>
          </p:sp>
        </p:grpSp>
        <p:cxnSp>
          <p:nvCxnSpPr>
            <p:cNvPr id="76" name="直接箭头连接符 64">
              <a:extLst>
                <a:ext uri="{FF2B5EF4-FFF2-40B4-BE49-F238E27FC236}">
                  <a16:creationId xmlns:a16="http://schemas.microsoft.com/office/drawing/2014/main" id="{4505BB0A-77EA-3941-B3F0-AE15B8481B91}"/>
                </a:ext>
              </a:extLst>
            </p:cNvPr>
            <p:cNvCxnSpPr>
              <a:stCxn id="72" idx="0"/>
              <a:endCxn id="79" idx="2"/>
            </p:cNvCxnSpPr>
            <p:nvPr/>
          </p:nvCxnSpPr>
          <p:spPr>
            <a:xfrm>
              <a:off x="2817681" y="4740881"/>
              <a:ext cx="602527" cy="382226"/>
            </a:xfrm>
            <a:prstGeom prst="straightConnector1">
              <a:avLst/>
            </a:prstGeom>
            <a:grpFill/>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直接箭头连接符 66">
              <a:extLst>
                <a:ext uri="{FF2B5EF4-FFF2-40B4-BE49-F238E27FC236}">
                  <a16:creationId xmlns:a16="http://schemas.microsoft.com/office/drawing/2014/main" id="{BE564EFE-AFFA-3A48-92FD-4B9AD2686A81}"/>
                </a:ext>
              </a:extLst>
            </p:cNvPr>
            <p:cNvCxnSpPr>
              <a:stCxn id="73" idx="0"/>
              <a:endCxn id="79" idx="2"/>
            </p:cNvCxnSpPr>
            <p:nvPr/>
          </p:nvCxnSpPr>
          <p:spPr>
            <a:xfrm>
              <a:off x="2817681" y="5121533"/>
              <a:ext cx="602527" cy="1574"/>
            </a:xfrm>
            <a:prstGeom prst="straightConnector1">
              <a:avLst/>
            </a:prstGeom>
            <a:grpFill/>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直接箭头连接符 68">
              <a:extLst>
                <a:ext uri="{FF2B5EF4-FFF2-40B4-BE49-F238E27FC236}">
                  <a16:creationId xmlns:a16="http://schemas.microsoft.com/office/drawing/2014/main" id="{E41842C7-9F43-6E4D-8F00-E8787CBD31DC}"/>
                </a:ext>
              </a:extLst>
            </p:cNvPr>
            <p:cNvCxnSpPr>
              <a:stCxn id="74" idx="0"/>
              <a:endCxn id="79" idx="2"/>
            </p:cNvCxnSpPr>
            <p:nvPr/>
          </p:nvCxnSpPr>
          <p:spPr>
            <a:xfrm flipV="1">
              <a:off x="2817681" y="5123107"/>
              <a:ext cx="602527" cy="360164"/>
            </a:xfrm>
            <a:prstGeom prst="straightConnector1">
              <a:avLst/>
            </a:prstGeom>
            <a:grpFill/>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pic>
        <p:nvPicPr>
          <p:cNvPr id="81" name="图片 5">
            <a:extLst>
              <a:ext uri="{FF2B5EF4-FFF2-40B4-BE49-F238E27FC236}">
                <a16:creationId xmlns:a16="http://schemas.microsoft.com/office/drawing/2014/main" id="{E9E64458-95B9-7A4B-BB23-94F523C7DF19}"/>
              </a:ext>
            </a:extLst>
          </p:cNvPr>
          <p:cNvPicPr>
            <a:picLocks noChangeAspect="1"/>
          </p:cNvPicPr>
          <p:nvPr/>
        </p:nvPicPr>
        <p:blipFill>
          <a:blip r:embed="rId3"/>
          <a:stretch>
            <a:fillRect/>
          </a:stretch>
        </p:blipFill>
        <p:spPr>
          <a:xfrm>
            <a:off x="4542201" y="3204147"/>
            <a:ext cx="1969179" cy="810838"/>
          </a:xfrm>
          <a:prstGeom prst="rect">
            <a:avLst/>
          </a:prstGeom>
        </p:spPr>
      </p:pic>
      <p:pic>
        <p:nvPicPr>
          <p:cNvPr id="82" name="图片 6">
            <a:extLst>
              <a:ext uri="{FF2B5EF4-FFF2-40B4-BE49-F238E27FC236}">
                <a16:creationId xmlns:a16="http://schemas.microsoft.com/office/drawing/2014/main" id="{F28E66B5-A11D-4E4F-AAB3-D61BE46CAA42}"/>
              </a:ext>
            </a:extLst>
          </p:cNvPr>
          <p:cNvPicPr>
            <a:picLocks noChangeAspect="1"/>
          </p:cNvPicPr>
          <p:nvPr/>
        </p:nvPicPr>
        <p:blipFill>
          <a:blip r:embed="rId4"/>
          <a:stretch>
            <a:fillRect/>
          </a:stretch>
        </p:blipFill>
        <p:spPr>
          <a:xfrm>
            <a:off x="6975136" y="4799372"/>
            <a:ext cx="2231329" cy="615749"/>
          </a:xfrm>
          <a:prstGeom prst="rect">
            <a:avLst/>
          </a:prstGeom>
        </p:spPr>
      </p:pic>
      <p:sp>
        <p:nvSpPr>
          <p:cNvPr id="83" name="立方体 58">
            <a:extLst>
              <a:ext uri="{FF2B5EF4-FFF2-40B4-BE49-F238E27FC236}">
                <a16:creationId xmlns:a16="http://schemas.microsoft.com/office/drawing/2014/main" id="{D33E9676-0C37-6948-948A-7CA49265F3DB}"/>
              </a:ext>
            </a:extLst>
          </p:cNvPr>
          <p:cNvSpPr/>
          <p:nvPr/>
        </p:nvSpPr>
        <p:spPr>
          <a:xfrm rot="5400000">
            <a:off x="4544040" y="1722662"/>
            <a:ext cx="385460" cy="790177"/>
          </a:xfrm>
          <a:prstGeom prst="cube">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LRNN</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5" name="TextBox 12">
            <a:extLst>
              <a:ext uri="{FF2B5EF4-FFF2-40B4-BE49-F238E27FC236}">
                <a16:creationId xmlns:a16="http://schemas.microsoft.com/office/drawing/2014/main" id="{D1760704-3C69-5B47-88E1-C9878FCC2680}"/>
              </a:ext>
            </a:extLst>
          </p:cNvPr>
          <p:cNvSpPr txBox="1"/>
          <p:nvPr/>
        </p:nvSpPr>
        <p:spPr>
          <a:xfrm>
            <a:off x="5505423" y="1799576"/>
            <a:ext cx="2177159" cy="369332"/>
          </a:xfrm>
          <a:prstGeom prst="rect">
            <a:avLst/>
          </a:prstGeom>
          <a:noFill/>
        </p:spPr>
        <p:txBody>
          <a:bodyPr wrap="square" rtlCol="0">
            <a:spAutoFit/>
          </a:bodyPr>
          <a:lstStyle/>
          <a:p>
            <a:pPr algn="ctr" fontAlgn="base">
              <a:spcBef>
                <a:spcPct val="0"/>
              </a:spcBef>
              <a:spcAft>
                <a:spcPct val="0"/>
              </a:spcAft>
            </a:pPr>
            <a:r>
              <a:rPr lang="en-US" b="1" dirty="0">
                <a:solidFill>
                  <a:srgbClr val="C00000"/>
                </a:solidFill>
                <a:latin typeface="Times New Roman" panose="02020603050405020304" pitchFamily="18" charset="0"/>
                <a:ea typeface="宋体" pitchFamily="2" charset="-122"/>
                <a:cs typeface="Times New Roman" panose="02020603050405020304" pitchFamily="18" charset="0"/>
              </a:rPr>
              <a:t>A recursive unit:</a:t>
            </a:r>
          </a:p>
        </p:txBody>
      </p:sp>
      <p:pic>
        <p:nvPicPr>
          <p:cNvPr id="86" name="图片 3">
            <a:extLst>
              <a:ext uri="{FF2B5EF4-FFF2-40B4-BE49-F238E27FC236}">
                <a16:creationId xmlns:a16="http://schemas.microsoft.com/office/drawing/2014/main" id="{8E7838FD-6AAD-5343-94B7-BF989B64640C}"/>
              </a:ext>
            </a:extLst>
          </p:cNvPr>
          <p:cNvPicPr>
            <a:picLocks noChangeAspect="1"/>
          </p:cNvPicPr>
          <p:nvPr/>
        </p:nvPicPr>
        <p:blipFill>
          <a:blip r:embed="rId5"/>
          <a:stretch>
            <a:fillRect/>
          </a:stretch>
        </p:blipFill>
        <p:spPr>
          <a:xfrm>
            <a:off x="5278187" y="2159596"/>
            <a:ext cx="2633700" cy="341406"/>
          </a:xfrm>
          <a:prstGeom prst="rect">
            <a:avLst/>
          </a:prstGeom>
        </p:spPr>
      </p:pic>
    </p:spTree>
    <p:extLst>
      <p:ext uri="{BB962C8B-B14F-4D97-AF65-F5344CB8AC3E}">
        <p14:creationId xmlns:p14="http://schemas.microsoft.com/office/powerpoint/2010/main" val="285748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B02B-3A8A-3442-B3D7-BD2C8D1EB52B}"/>
              </a:ext>
            </a:extLst>
          </p:cNvPr>
          <p:cNvSpPr>
            <a:spLocks noGrp="1"/>
          </p:cNvSpPr>
          <p:nvPr>
            <p:ph type="title"/>
          </p:nvPr>
        </p:nvSpPr>
        <p:spPr/>
        <p:txBody>
          <a:bodyPr/>
          <a:lstStyle/>
          <a:p>
            <a:r>
              <a:rPr lang="en-US" dirty="0"/>
              <a:t>Module architecture</a:t>
            </a:r>
          </a:p>
        </p:txBody>
      </p:sp>
      <p:graphicFrame>
        <p:nvGraphicFramePr>
          <p:cNvPr id="5" name="Object 4">
            <a:extLst>
              <a:ext uri="{FF2B5EF4-FFF2-40B4-BE49-F238E27FC236}">
                <a16:creationId xmlns:a16="http://schemas.microsoft.com/office/drawing/2014/main" id="{C65D9315-76AC-DC4C-BF0C-7B24B76FE09B}"/>
              </a:ext>
            </a:extLst>
          </p:cNvPr>
          <p:cNvGraphicFramePr>
            <a:graphicFrameLocks noChangeAspect="1"/>
          </p:cNvGraphicFramePr>
          <p:nvPr>
            <p:extLst>
              <p:ext uri="{D42A27DB-BD31-4B8C-83A1-F6EECF244321}">
                <p14:modId xmlns:p14="http://schemas.microsoft.com/office/powerpoint/2010/main" val="2075504789"/>
              </p:ext>
            </p:extLst>
          </p:nvPr>
        </p:nvGraphicFramePr>
        <p:xfrm>
          <a:off x="4686300" y="1989923"/>
          <a:ext cx="3317433" cy="2809358"/>
        </p:xfrm>
        <a:graphic>
          <a:graphicData uri="http://schemas.openxmlformats.org/presentationml/2006/ole">
            <mc:AlternateContent xmlns:mc="http://schemas.openxmlformats.org/markup-compatibility/2006">
              <mc:Choice xmlns:v="urn:schemas-microsoft-com:vml" Requires="v">
                <p:oleObj spid="_x0000_s3139" name="Visio" r:id="rId4" imgW="2819532" imgH="2387563" progId="Visio.Drawing.11">
                  <p:embed/>
                </p:oleObj>
              </mc:Choice>
              <mc:Fallback>
                <p:oleObj name="Visio" r:id="rId4" imgW="2819532" imgH="2387563" progId="Visio.Drawing.11">
                  <p:embed/>
                  <p:pic>
                    <p:nvPicPr>
                      <p:cNvPr id="7" name="Object 6"/>
                      <p:cNvPicPr/>
                      <p:nvPr/>
                    </p:nvPicPr>
                    <p:blipFill>
                      <a:blip r:embed="rId5"/>
                      <a:stretch>
                        <a:fillRect/>
                      </a:stretch>
                    </p:blipFill>
                    <p:spPr>
                      <a:xfrm>
                        <a:off x="4686300" y="1989923"/>
                        <a:ext cx="3317433" cy="280935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C162D7-42A7-A040-BCE1-F57558DB9F2A}"/>
                  </a:ext>
                </a:extLst>
              </p:cNvPr>
              <p:cNvSpPr txBox="1"/>
              <p:nvPr/>
            </p:nvSpPr>
            <p:spPr>
              <a:xfrm>
                <a:off x="1371600" y="2553524"/>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𝑥</m:t>
                      </m:r>
                    </m:oMath>
                  </m:oMathPara>
                </a14:m>
                <a:endParaRPr lang="en-US" sz="2800" dirty="0"/>
              </a:p>
            </p:txBody>
          </p:sp>
        </mc:Choice>
        <mc:Fallback xmlns="">
          <p:sp>
            <p:nvSpPr>
              <p:cNvPr id="6" name="TextBox 5">
                <a:extLst>
                  <a:ext uri="{FF2B5EF4-FFF2-40B4-BE49-F238E27FC236}">
                    <a16:creationId xmlns:a16="http://schemas.microsoft.com/office/drawing/2014/main" id="{67C162D7-42A7-A040-BCE1-F57558DB9F2A}"/>
                  </a:ext>
                </a:extLst>
              </p:cNvPr>
              <p:cNvSpPr txBox="1">
                <a:spLocks noRot="1" noChangeAspect="1" noMove="1" noResize="1" noEditPoints="1" noAdjustHandles="1" noChangeArrowheads="1" noChangeShapeType="1" noTextEdit="1"/>
              </p:cNvSpPr>
              <p:nvPr/>
            </p:nvSpPr>
            <p:spPr>
              <a:xfrm>
                <a:off x="1371600" y="2553524"/>
                <a:ext cx="468077"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0C1904-23FC-794A-9BF8-EC1C641C5B3D}"/>
                  </a:ext>
                </a:extLst>
              </p:cNvPr>
              <p:cNvSpPr txBox="1"/>
              <p:nvPr/>
            </p:nvSpPr>
            <p:spPr>
              <a:xfrm>
                <a:off x="1371600" y="4222502"/>
                <a:ext cx="4711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𝑝</m:t>
                      </m:r>
                    </m:oMath>
                  </m:oMathPara>
                </a14:m>
                <a:endParaRPr lang="en-US" sz="2800" dirty="0"/>
              </a:p>
            </p:txBody>
          </p:sp>
        </mc:Choice>
        <mc:Fallback xmlns="">
          <p:sp>
            <p:nvSpPr>
              <p:cNvPr id="7" name="TextBox 6">
                <a:extLst>
                  <a:ext uri="{FF2B5EF4-FFF2-40B4-BE49-F238E27FC236}">
                    <a16:creationId xmlns:a16="http://schemas.microsoft.com/office/drawing/2014/main" id="{7C0C1904-23FC-794A-9BF8-EC1C641C5B3D}"/>
                  </a:ext>
                </a:extLst>
              </p:cNvPr>
              <p:cNvSpPr txBox="1">
                <a:spLocks noRot="1" noChangeAspect="1" noMove="1" noResize="1" noEditPoints="1" noAdjustHandles="1" noChangeArrowheads="1" noChangeShapeType="1" noTextEdit="1"/>
              </p:cNvSpPr>
              <p:nvPr/>
            </p:nvSpPr>
            <p:spPr>
              <a:xfrm>
                <a:off x="1371600" y="4222502"/>
                <a:ext cx="471155" cy="523220"/>
              </a:xfrm>
              <a:prstGeom prst="rect">
                <a:avLst/>
              </a:prstGeom>
              <a:blipFill>
                <a:blip r:embed="rId7"/>
                <a:stretch>
                  <a:fillRect b="-9302"/>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5F897E0A-483C-4241-9100-2778B9FCB734}"/>
              </a:ext>
            </a:extLst>
          </p:cNvPr>
          <p:cNvSpPr/>
          <p:nvPr/>
        </p:nvSpPr>
        <p:spPr>
          <a:xfrm>
            <a:off x="8118021" y="3477509"/>
            <a:ext cx="502933" cy="280372"/>
          </a:xfrm>
          <a:prstGeom prst="right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146" descr="L:\Dropbox\vision\paper\2016\ECCV\eccv16_rnn_filter\fig_supp\edge\tmp\y_0023.png">
            <a:extLst>
              <a:ext uri="{FF2B5EF4-FFF2-40B4-BE49-F238E27FC236}">
                <a16:creationId xmlns:a16="http://schemas.microsoft.com/office/drawing/2014/main" id="{23EA3932-EE49-E140-970C-BD2656D2C55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b="-1"/>
          <a:stretch/>
        </p:blipFill>
        <p:spPr bwMode="auto">
          <a:xfrm>
            <a:off x="1976438" y="3991245"/>
            <a:ext cx="1819275" cy="11222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7" descr="L:\Dropbox\vision\paper\2016\ECCV\eccv16_rnn_filter\fig_supp\edge\tmp\x_0023.png">
            <a:extLst>
              <a:ext uri="{FF2B5EF4-FFF2-40B4-BE49-F238E27FC236}">
                <a16:creationId xmlns:a16="http://schemas.microsoft.com/office/drawing/2014/main" id="{005D2D1D-828E-514B-B4B8-6B0A18F5C508}"/>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2339341" y="4253646"/>
            <a:ext cx="1775460" cy="11228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8" descr="L:\Dropbox\vision\paper\2016\ECCV\eccv16_rnn_filter\fig_supp\edge\tmp\0023_org.png">
            <a:extLst>
              <a:ext uri="{FF2B5EF4-FFF2-40B4-BE49-F238E27FC236}">
                <a16:creationId xmlns:a16="http://schemas.microsoft.com/office/drawing/2014/main" id="{EA3F3813-72F0-EB4B-8FCC-D0F254C010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0064" y="2276132"/>
            <a:ext cx="1992021" cy="12450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9" descr="L:\Dropbox\vision\paper\2016\ECCV\eccv16_rnn_filter\fig_supp\edge\tmp\0023_res.png">
            <a:extLst>
              <a:ext uri="{FF2B5EF4-FFF2-40B4-BE49-F238E27FC236}">
                <a16:creationId xmlns:a16="http://schemas.microsoft.com/office/drawing/2014/main" id="{5ABD6947-C35D-5D40-82AA-6D25D20F15F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80260" y="3007403"/>
            <a:ext cx="1992021" cy="1245013"/>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088483F7-61BD-AA4F-9180-7491BB463C05}"/>
              </a:ext>
            </a:extLst>
          </p:cNvPr>
          <p:cNvSpPr/>
          <p:nvPr/>
        </p:nvSpPr>
        <p:spPr>
          <a:xfrm>
            <a:off x="4876800" y="4138881"/>
            <a:ext cx="2133600" cy="445244"/>
          </a:xfrm>
          <a:prstGeom prst="roundRect">
            <a:avLst/>
          </a:prstGeom>
          <a:noFill/>
          <a:ln>
            <a:solidFill>
              <a:schemeClr val="tx1">
                <a:lumMod val="50000"/>
                <a:lumOff val="5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1BC6567C-7D8B-1540-8071-2E66D10FF11D}"/>
              </a:ext>
            </a:extLst>
          </p:cNvPr>
          <p:cNvSpPr/>
          <p:nvPr/>
        </p:nvSpPr>
        <p:spPr>
          <a:xfrm>
            <a:off x="5029200" y="5079096"/>
            <a:ext cx="1828800" cy="985414"/>
          </a:xfrm>
          <a:prstGeom prst="ellipse">
            <a:avLst/>
          </a:prstGeom>
          <a:noFill/>
          <a:ln>
            <a:solidFill>
              <a:schemeClr val="accent5"/>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5" name="Picture 169">
            <a:extLst>
              <a:ext uri="{FF2B5EF4-FFF2-40B4-BE49-F238E27FC236}">
                <a16:creationId xmlns:a16="http://schemas.microsoft.com/office/drawing/2014/main" id="{4E7B90AE-AAE8-D047-98CB-F08D411578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7800" y="5376541"/>
            <a:ext cx="13716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a:extLst>
              <a:ext uri="{FF2B5EF4-FFF2-40B4-BE49-F238E27FC236}">
                <a16:creationId xmlns:a16="http://schemas.microsoft.com/office/drawing/2014/main" id="{380BB8F6-357E-AA4F-8F19-35944010F401}"/>
              </a:ext>
            </a:extLst>
          </p:cNvPr>
          <p:cNvSpPr/>
          <p:nvPr/>
        </p:nvSpPr>
        <p:spPr>
          <a:xfrm>
            <a:off x="7181850" y="4895205"/>
            <a:ext cx="1828800" cy="1353195"/>
          </a:xfrm>
          <a:prstGeom prst="ellipse">
            <a:avLst/>
          </a:prstGeom>
          <a:noFill/>
          <a:ln>
            <a:solidFill>
              <a:schemeClr val="accent5"/>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7" name="Picture 170">
            <a:extLst>
              <a:ext uri="{FF2B5EF4-FFF2-40B4-BE49-F238E27FC236}">
                <a16:creationId xmlns:a16="http://schemas.microsoft.com/office/drawing/2014/main" id="{0FB54D2D-AF6F-3144-9C0E-6B8BF153A2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86015" y="5105076"/>
            <a:ext cx="1200150" cy="933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8" name="Straight Arrow Connector 17">
            <a:extLst>
              <a:ext uri="{FF2B5EF4-FFF2-40B4-BE49-F238E27FC236}">
                <a16:creationId xmlns:a16="http://schemas.microsoft.com/office/drawing/2014/main" id="{DE3F2BEB-B19D-5A42-9D2B-FF39BFC1EFB4}"/>
              </a:ext>
            </a:extLst>
          </p:cNvPr>
          <p:cNvCxnSpPr>
            <a:stCxn id="13" idx="2"/>
            <a:endCxn id="14" idx="0"/>
          </p:cNvCxnSpPr>
          <p:nvPr/>
        </p:nvCxnSpPr>
        <p:spPr>
          <a:xfrm>
            <a:off x="5943600" y="4584126"/>
            <a:ext cx="0" cy="49497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C065B1F-DE39-B945-987E-4B5FAE240617}"/>
              </a:ext>
            </a:extLst>
          </p:cNvPr>
          <p:cNvCxnSpPr>
            <a:stCxn id="13" idx="2"/>
            <a:endCxn id="16" idx="1"/>
          </p:cNvCxnSpPr>
          <p:nvPr/>
        </p:nvCxnSpPr>
        <p:spPr>
          <a:xfrm>
            <a:off x="5943600" y="4584125"/>
            <a:ext cx="1506072" cy="5092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Right Arrow 19">
            <a:extLst>
              <a:ext uri="{FF2B5EF4-FFF2-40B4-BE49-F238E27FC236}">
                <a16:creationId xmlns:a16="http://schemas.microsoft.com/office/drawing/2014/main" id="{F463B8C2-E323-C540-94A7-8CF7A104CCDF}"/>
              </a:ext>
            </a:extLst>
          </p:cNvPr>
          <p:cNvSpPr/>
          <p:nvPr/>
        </p:nvSpPr>
        <p:spPr>
          <a:xfrm>
            <a:off x="4093015" y="2924344"/>
            <a:ext cx="332023" cy="304800"/>
          </a:xfrm>
          <a:prstGeom prst="right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ight Arrow 20">
            <a:extLst>
              <a:ext uri="{FF2B5EF4-FFF2-40B4-BE49-F238E27FC236}">
                <a16:creationId xmlns:a16="http://schemas.microsoft.com/office/drawing/2014/main" id="{9BA042E7-56C4-2543-BAE9-EFBA2341443F}"/>
              </a:ext>
            </a:extLst>
          </p:cNvPr>
          <p:cNvSpPr/>
          <p:nvPr/>
        </p:nvSpPr>
        <p:spPr>
          <a:xfrm>
            <a:off x="4093016" y="4138881"/>
            <a:ext cx="332023" cy="304800"/>
          </a:xfrm>
          <a:prstGeom prst="right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椭圆 2">
            <a:extLst>
              <a:ext uri="{FF2B5EF4-FFF2-40B4-BE49-F238E27FC236}">
                <a16:creationId xmlns:a16="http://schemas.microsoft.com/office/drawing/2014/main" id="{1453F455-19DE-0349-B5F2-91AE1E993D6C}"/>
              </a:ext>
            </a:extLst>
          </p:cNvPr>
          <p:cNvSpPr/>
          <p:nvPr/>
        </p:nvSpPr>
        <p:spPr>
          <a:xfrm>
            <a:off x="7035992" y="2675436"/>
            <a:ext cx="1140534" cy="84570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文本框 4">
            <a:extLst>
              <a:ext uri="{FF2B5EF4-FFF2-40B4-BE49-F238E27FC236}">
                <a16:creationId xmlns:a16="http://schemas.microsoft.com/office/drawing/2014/main" id="{3954AAFC-F4D0-F241-9A63-06A70187542C}"/>
              </a:ext>
            </a:extLst>
          </p:cNvPr>
          <p:cNvSpPr txBox="1"/>
          <p:nvPr/>
        </p:nvSpPr>
        <p:spPr>
          <a:xfrm>
            <a:off x="4935316" y="1615212"/>
            <a:ext cx="2819399"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1D filters in 4 directions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74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B02B-3A8A-3442-B3D7-BD2C8D1EB52B}"/>
              </a:ext>
            </a:extLst>
          </p:cNvPr>
          <p:cNvSpPr>
            <a:spLocks noGrp="1"/>
          </p:cNvSpPr>
          <p:nvPr>
            <p:ph type="title"/>
          </p:nvPr>
        </p:nvSpPr>
        <p:spPr/>
        <p:txBody>
          <a:bodyPr/>
          <a:lstStyle/>
          <a:p>
            <a:r>
              <a:rPr lang="en-US" dirty="0"/>
              <a:t>Network architecture</a:t>
            </a:r>
          </a:p>
        </p:txBody>
      </p:sp>
      <p:graphicFrame>
        <p:nvGraphicFramePr>
          <p:cNvPr id="43" name="Object 42">
            <a:extLst>
              <a:ext uri="{FF2B5EF4-FFF2-40B4-BE49-F238E27FC236}">
                <a16:creationId xmlns:a16="http://schemas.microsoft.com/office/drawing/2014/main" id="{67674F57-D116-DC45-B141-D63AFBB85D39}"/>
              </a:ext>
            </a:extLst>
          </p:cNvPr>
          <p:cNvGraphicFramePr>
            <a:graphicFrameLocks noChangeAspect="1"/>
          </p:cNvGraphicFramePr>
          <p:nvPr>
            <p:extLst>
              <p:ext uri="{D42A27DB-BD31-4B8C-83A1-F6EECF244321}">
                <p14:modId xmlns:p14="http://schemas.microsoft.com/office/powerpoint/2010/main" val="345803962"/>
              </p:ext>
            </p:extLst>
          </p:nvPr>
        </p:nvGraphicFramePr>
        <p:xfrm>
          <a:off x="1295400" y="2386012"/>
          <a:ext cx="9601200" cy="3280325"/>
        </p:xfrm>
        <a:graphic>
          <a:graphicData uri="http://schemas.openxmlformats.org/presentationml/2006/ole">
            <mc:AlternateContent xmlns:mc="http://schemas.openxmlformats.org/markup-compatibility/2006">
              <mc:Choice xmlns:v="urn:schemas-microsoft-com:vml" Requires="v">
                <p:oleObj spid="_x0000_s4225" name="Visio" r:id="rId4" imgW="10436454" imgH="3569602" progId="Visio.Drawing.11">
                  <p:embed/>
                </p:oleObj>
              </mc:Choice>
              <mc:Fallback>
                <p:oleObj name="Visio" r:id="rId4" imgW="10436454" imgH="3569602" progId="Visio.Drawing.11">
                  <p:embed/>
                  <p:pic>
                    <p:nvPicPr>
                      <p:cNvPr id="5" name="Object 4"/>
                      <p:cNvPicPr/>
                      <p:nvPr/>
                    </p:nvPicPr>
                    <p:blipFill>
                      <a:blip r:embed="rId5"/>
                      <a:stretch>
                        <a:fillRect/>
                      </a:stretch>
                    </p:blipFill>
                    <p:spPr>
                      <a:xfrm>
                        <a:off x="1295400" y="2386012"/>
                        <a:ext cx="9601200" cy="3280325"/>
                      </a:xfrm>
                      <a:prstGeom prst="rect">
                        <a:avLst/>
                      </a:prstGeom>
                    </p:spPr>
                  </p:pic>
                </p:oleObj>
              </mc:Fallback>
            </mc:AlternateContent>
          </a:graphicData>
        </a:graphic>
      </p:graphicFrame>
      <p:pic>
        <p:nvPicPr>
          <p:cNvPr id="44" name="Picture 146" descr="L:\Dropbox\vision\paper\2016\ECCV\eccv16_rnn_filter\fig_supp\edge\tmp\y_0023.png">
            <a:extLst>
              <a:ext uri="{FF2B5EF4-FFF2-40B4-BE49-F238E27FC236}">
                <a16:creationId xmlns:a16="http://schemas.microsoft.com/office/drawing/2014/main" id="{58CCB985-4392-4449-A91E-09DE31930745}"/>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b="-1"/>
          <a:stretch/>
        </p:blipFill>
        <p:spPr bwMode="auto">
          <a:xfrm>
            <a:off x="5702619" y="3253316"/>
            <a:ext cx="1819275" cy="112225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7" descr="L:\Dropbox\vision\paper\2016\ECCV\eccv16_rnn_filter\fig_supp\edge\tmp\x_0023.png">
            <a:extLst>
              <a:ext uri="{FF2B5EF4-FFF2-40B4-BE49-F238E27FC236}">
                <a16:creationId xmlns:a16="http://schemas.microsoft.com/office/drawing/2014/main" id="{A91A5F5C-82C8-054A-819D-C3A4A95DE35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6019800" y="3606692"/>
            <a:ext cx="1775460" cy="11228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组合 7">
            <a:extLst>
              <a:ext uri="{FF2B5EF4-FFF2-40B4-BE49-F238E27FC236}">
                <a16:creationId xmlns:a16="http://schemas.microsoft.com/office/drawing/2014/main" id="{37FC814D-6B46-3044-B943-DDD0F54654C2}"/>
              </a:ext>
            </a:extLst>
          </p:cNvPr>
          <p:cNvGrpSpPr/>
          <p:nvPr/>
        </p:nvGrpSpPr>
        <p:grpSpPr>
          <a:xfrm>
            <a:off x="6155057" y="1771591"/>
            <a:ext cx="3750944" cy="1377317"/>
            <a:chOff x="6155057" y="1771591"/>
            <a:chExt cx="3750944" cy="1377317"/>
          </a:xfrm>
        </p:grpSpPr>
        <p:graphicFrame>
          <p:nvGraphicFramePr>
            <p:cNvPr id="47" name="Object 46">
              <a:extLst>
                <a:ext uri="{FF2B5EF4-FFF2-40B4-BE49-F238E27FC236}">
                  <a16:creationId xmlns:a16="http://schemas.microsoft.com/office/drawing/2014/main" id="{40CFC0AA-F98E-C548-B590-552F7156F9BC}"/>
                </a:ext>
              </a:extLst>
            </p:cNvPr>
            <p:cNvGraphicFramePr>
              <a:graphicFrameLocks noChangeAspect="1"/>
            </p:cNvGraphicFramePr>
            <p:nvPr>
              <p:extLst>
                <p:ext uri="{D42A27DB-BD31-4B8C-83A1-F6EECF244321}">
                  <p14:modId xmlns:p14="http://schemas.microsoft.com/office/powerpoint/2010/main" val="2662174746"/>
                </p:ext>
              </p:extLst>
            </p:nvPr>
          </p:nvGraphicFramePr>
          <p:xfrm>
            <a:off x="8305801" y="2186883"/>
            <a:ext cx="1600200" cy="962025"/>
          </p:xfrm>
          <a:graphic>
            <a:graphicData uri="http://schemas.openxmlformats.org/presentationml/2006/ole">
              <mc:AlternateContent xmlns:mc="http://schemas.openxmlformats.org/markup-compatibility/2006">
                <mc:Choice xmlns:v="urn:schemas-microsoft-com:vml" Requires="v">
                  <p:oleObj spid="_x0000_s4226" name="Acrobat Document" r:id="rId10" imgW="3428797" imgH="2143057" progId="AcroExch.Document.7">
                    <p:embed/>
                  </p:oleObj>
                </mc:Choice>
                <mc:Fallback>
                  <p:oleObj name="Acrobat Document" r:id="rId10" imgW="3428797" imgH="2143057" progId="AcroExch.Document.7">
                    <p:embed/>
                    <p:pic>
                      <p:nvPicPr>
                        <p:cNvPr id="3"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5801" y="2186883"/>
                          <a:ext cx="1600200" cy="962025"/>
                        </a:xfrm>
                        <a:prstGeom prst="rect">
                          <a:avLst/>
                        </a:prstGeom>
                        <a:noFill/>
                        <a:ln>
                          <a:noFill/>
                        </a:ln>
                      </p:spPr>
                    </p:pic>
                  </p:oleObj>
                </mc:Fallback>
              </mc:AlternateContent>
            </a:graphicData>
          </a:graphic>
        </p:graphicFrame>
        <p:pic>
          <p:nvPicPr>
            <p:cNvPr id="48" name="Picture 3" descr="L:\Dropbox\vision\paper\2016\ECCV\eccv16_rnn_filter\fig_supp\edge\tmp\0023_org.png">
              <a:extLst>
                <a:ext uri="{FF2B5EF4-FFF2-40B4-BE49-F238E27FC236}">
                  <a16:creationId xmlns:a16="http://schemas.microsoft.com/office/drawing/2014/main" id="{E28F5BE5-46ED-704E-BFE4-CA4814786C9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82001" y="1771591"/>
              <a:ext cx="9144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L:\Dropbox\vision\paper\2016\ECCV\eccv16_rnn_filter\fig_supp\edge\tmp\0023_org.png">
              <a:extLst>
                <a:ext uri="{FF2B5EF4-FFF2-40B4-BE49-F238E27FC236}">
                  <a16:creationId xmlns:a16="http://schemas.microsoft.com/office/drawing/2014/main" id="{F78A92EA-69AB-2645-ABE9-F9DE03DCB04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296401" y="2057341"/>
              <a:ext cx="4572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 descr="L:\Dropbox\vision\paper\2016\ECCV\eccv16_rnn_filter\fig_supp\edge\tmp\0023_org.png">
              <a:extLst>
                <a:ext uri="{FF2B5EF4-FFF2-40B4-BE49-F238E27FC236}">
                  <a16:creationId xmlns:a16="http://schemas.microsoft.com/office/drawing/2014/main" id="{AF888F05-CF3B-A24F-9E9A-89A9677A9B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72601" y="1866841"/>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6">
              <a:extLst>
                <a:ext uri="{FF2B5EF4-FFF2-40B4-BE49-F238E27FC236}">
                  <a16:creationId xmlns:a16="http://schemas.microsoft.com/office/drawing/2014/main" id="{B065D2CC-28A7-DE4F-A165-028A4FF8BFB5}"/>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5532" t="15331" r="25532" b="37140"/>
            <a:stretch/>
          </p:blipFill>
          <p:spPr bwMode="auto">
            <a:xfrm>
              <a:off x="6155057" y="1866842"/>
              <a:ext cx="1533525" cy="80581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pic>
        <p:cxnSp>
          <p:nvCxnSpPr>
            <p:cNvPr id="52" name="Straight Arrow Connector 51">
              <a:extLst>
                <a:ext uri="{FF2B5EF4-FFF2-40B4-BE49-F238E27FC236}">
                  <a16:creationId xmlns:a16="http://schemas.microsoft.com/office/drawing/2014/main" id="{8C189756-C53B-4D4D-AA46-08D484965333}"/>
                </a:ext>
              </a:extLst>
            </p:cNvPr>
            <p:cNvCxnSpPr/>
            <p:nvPr/>
          </p:nvCxnSpPr>
          <p:spPr>
            <a:xfrm flipH="1" flipV="1">
              <a:off x="7688581" y="1866841"/>
              <a:ext cx="1042778" cy="546472"/>
            </a:xfrm>
            <a:prstGeom prst="straightConnector1">
              <a:avLst/>
            </a:prstGeom>
            <a:ln>
              <a:solidFill>
                <a:srgbClr val="FF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C086D5B-9A04-9843-89B1-2A07D92BAC7D}"/>
                </a:ext>
              </a:extLst>
            </p:cNvPr>
            <p:cNvCxnSpPr/>
            <p:nvPr/>
          </p:nvCxnSpPr>
          <p:spPr>
            <a:xfrm flipH="1" flipV="1">
              <a:off x="7688581" y="2672659"/>
              <a:ext cx="1042778" cy="1"/>
            </a:xfrm>
            <a:prstGeom prst="straightConnector1">
              <a:avLst/>
            </a:prstGeom>
            <a:ln>
              <a:solidFill>
                <a:srgbClr val="FF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38230E00-47F7-E541-ACEE-20A409824545}"/>
                </a:ext>
              </a:extLst>
            </p:cNvPr>
            <p:cNvSpPr/>
            <p:nvPr/>
          </p:nvSpPr>
          <p:spPr>
            <a:xfrm>
              <a:off x="8731359" y="2413311"/>
              <a:ext cx="479107" cy="257176"/>
            </a:xfrm>
            <a:prstGeom prst="rect">
              <a:avLst/>
            </a:prstGeom>
            <a:solidFill>
              <a:schemeClr val="lt1">
                <a:alpha val="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5" name="组合 13">
            <a:extLst>
              <a:ext uri="{FF2B5EF4-FFF2-40B4-BE49-F238E27FC236}">
                <a16:creationId xmlns:a16="http://schemas.microsoft.com/office/drawing/2014/main" id="{3CF12916-B404-FC4D-84F9-A4D97F088A58}"/>
              </a:ext>
            </a:extLst>
          </p:cNvPr>
          <p:cNvGrpSpPr/>
          <p:nvPr/>
        </p:nvGrpSpPr>
        <p:grpSpPr>
          <a:xfrm>
            <a:off x="7954328" y="5085603"/>
            <a:ext cx="3598545" cy="1047750"/>
            <a:chOff x="6764656" y="5105400"/>
            <a:chExt cx="3598545" cy="1047750"/>
          </a:xfrm>
        </p:grpSpPr>
        <p:grpSp>
          <p:nvGrpSpPr>
            <p:cNvPr id="56" name="组合 9">
              <a:extLst>
                <a:ext uri="{FF2B5EF4-FFF2-40B4-BE49-F238E27FC236}">
                  <a16:creationId xmlns:a16="http://schemas.microsoft.com/office/drawing/2014/main" id="{71B69A76-3638-024C-B756-2423F5E70428}"/>
                </a:ext>
              </a:extLst>
            </p:cNvPr>
            <p:cNvGrpSpPr/>
            <p:nvPr/>
          </p:nvGrpSpPr>
          <p:grpSpPr>
            <a:xfrm>
              <a:off x="6764656" y="5105400"/>
              <a:ext cx="3598545" cy="1047750"/>
              <a:chOff x="6764656" y="5105400"/>
              <a:chExt cx="3598545" cy="1047750"/>
            </a:xfrm>
          </p:grpSpPr>
          <p:pic>
            <p:nvPicPr>
              <p:cNvPr id="58" name="Picture 7" descr="L:\Dropbox\vision\paper\2016\ECCV\eccv16_rnn_filter\fig_supp\edge\tmp\0023_res.png">
                <a:extLst>
                  <a:ext uri="{FF2B5EF4-FFF2-40B4-BE49-F238E27FC236}">
                    <a16:creationId xmlns:a16="http://schemas.microsoft.com/office/drawing/2014/main" id="{F1092D51-62A2-334B-B507-4691CA2F34F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86801" y="5105400"/>
                <a:ext cx="167640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7">
                <a:extLst>
                  <a:ext uri="{FF2B5EF4-FFF2-40B4-BE49-F238E27FC236}">
                    <a16:creationId xmlns:a16="http://schemas.microsoft.com/office/drawing/2014/main" id="{924BC5E1-6270-C049-9095-B28D8AB0802E}"/>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5380" t="12921" r="26292" b="39520"/>
              <a:stretch/>
            </p:blipFill>
            <p:spPr bwMode="auto">
              <a:xfrm>
                <a:off x="6764656" y="5346808"/>
                <a:ext cx="1514475" cy="806342"/>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pic>
          <p:cxnSp>
            <p:nvCxnSpPr>
              <p:cNvPr id="60" name="Straight Arrow Connector 59">
                <a:extLst>
                  <a:ext uri="{FF2B5EF4-FFF2-40B4-BE49-F238E27FC236}">
                    <a16:creationId xmlns:a16="http://schemas.microsoft.com/office/drawing/2014/main" id="{F9BBE2C5-C45C-B844-B3C8-0DFB0397D94A}"/>
                  </a:ext>
                </a:extLst>
              </p:cNvPr>
              <p:cNvCxnSpPr/>
              <p:nvPr/>
            </p:nvCxnSpPr>
            <p:spPr>
              <a:xfrm flipH="1" flipV="1">
                <a:off x="8305801" y="5329541"/>
                <a:ext cx="838200" cy="4459"/>
              </a:xfrm>
              <a:prstGeom prst="straightConnector1">
                <a:avLst/>
              </a:prstGeom>
              <a:ln>
                <a:solidFill>
                  <a:srgbClr val="FF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AA8847B4-1381-124B-AEEF-B41AA457AF27}"/>
                  </a:ext>
                </a:extLst>
              </p:cNvPr>
              <p:cNvCxnSpPr/>
              <p:nvPr/>
            </p:nvCxnSpPr>
            <p:spPr>
              <a:xfrm flipH="1">
                <a:off x="8305801" y="5629275"/>
                <a:ext cx="838200" cy="523875"/>
              </a:xfrm>
              <a:prstGeom prst="straightConnector1">
                <a:avLst/>
              </a:prstGeom>
              <a:ln>
                <a:solidFill>
                  <a:srgbClr val="FF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57" name="Rectangle 56">
              <a:extLst>
                <a:ext uri="{FF2B5EF4-FFF2-40B4-BE49-F238E27FC236}">
                  <a16:creationId xmlns:a16="http://schemas.microsoft.com/office/drawing/2014/main" id="{1C5E90FA-4829-F342-9379-4EDDCB29218C}"/>
                </a:ext>
              </a:extLst>
            </p:cNvPr>
            <p:cNvSpPr/>
            <p:nvPr/>
          </p:nvSpPr>
          <p:spPr>
            <a:xfrm>
              <a:off x="9144001" y="5351267"/>
              <a:ext cx="479107" cy="257176"/>
            </a:xfrm>
            <a:prstGeom prst="rect">
              <a:avLst/>
            </a:prstGeom>
            <a:solidFill>
              <a:schemeClr val="lt1">
                <a:alpha val="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174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1000"/>
                                        <p:tgtEl>
                                          <p:spTgt spid="45"/>
                                        </p:tgtEl>
                                      </p:cBhvr>
                                    </p:animEffect>
                                  </p:childTnLst>
                                </p:cTn>
                              </p:par>
                              <p:par>
                                <p:cTn id="12" presetID="10"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down)">
                                      <p:cBhvr>
                                        <p:cTn id="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92D75-00D1-CB49-809B-C57FC9A1C8B7}"/>
              </a:ext>
            </a:extLst>
          </p:cNvPr>
          <p:cNvSpPr>
            <a:spLocks noGrp="1"/>
          </p:cNvSpPr>
          <p:nvPr>
            <p:ph type="title"/>
          </p:nvPr>
        </p:nvSpPr>
        <p:spPr/>
        <p:txBody>
          <a:bodyPr/>
          <a:lstStyle/>
          <a:p>
            <a:r>
              <a:rPr lang="en-US" dirty="0"/>
              <a:t>stability of the module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D0000F-000B-3B49-B3CF-CEFA918B977E}"/>
                  </a:ext>
                </a:extLst>
              </p:cNvPr>
              <p:cNvSpPr>
                <a:spLocks noGrp="1"/>
              </p:cNvSpPr>
              <p:nvPr>
                <p:ph idx="1"/>
              </p:nvPr>
            </p:nvSpPr>
            <p:spPr/>
            <p:txBody>
              <a:bodyPr/>
              <a:lstStyle/>
              <a:p>
                <a:r>
                  <a:rPr lang="en-US" altLang="zh-CN" dirty="0"/>
                  <a:t>Vanilla RNN: nonlinearity function (e.g., sigmoid, tanh, etc.)</a:t>
                </a:r>
              </a:p>
              <a:p>
                <a:r>
                  <a:rPr lang="en-US" altLang="zh-CN" dirty="0"/>
                  <a:t>Linear RNN (ours): </a:t>
                </a:r>
              </a:p>
              <a:p>
                <a:pPr marL="0" indent="0" algn="ctr">
                  <a:buNone/>
                </a:pPr>
                <a:r>
                  <a:rPr lang="en-US" altLang="zh-CN" sz="3200" dirty="0"/>
                  <a:t>|</a:t>
                </a:r>
                <a:r>
                  <a:rPr lang="zh-CN" altLang="en-US" sz="3200" dirty="0"/>
                  <a:t>𝑝</a:t>
                </a:r>
                <a:r>
                  <a:rPr lang="en-US" altLang="zh-CN" sz="3200" dirty="0"/>
                  <a:t>|&lt;1</a:t>
                </a:r>
              </a:p>
              <a:p>
                <a:pPr lvl="1"/>
                <a:r>
                  <a:rPr lang="en-US" altLang="zh-CN" dirty="0"/>
                  <a:t>If </a:t>
                </a:r>
                <a14:m>
                  <m:oMath xmlns:m="http://schemas.openxmlformats.org/officeDocument/2006/math">
                    <m:r>
                      <a:rPr lang="en-US" altLang="zh-CN" i="1">
                        <a:latin typeface="Cambria Math"/>
                      </a:rPr>
                      <m:t>𝑝</m:t>
                    </m:r>
                  </m:oMath>
                </a14:m>
                <a:r>
                  <a:rPr lang="en-US" altLang="zh-CN" dirty="0"/>
                  <a:t> is trainable (e.g., the output of a CNN), the stability can be maintained by regularizing its value through a tanh module: </a:t>
                </a:r>
                <a:r>
                  <a:rPr lang="zh-CN" altLang="en-US" dirty="0"/>
                  <a:t>𝑝∈</a:t>
                </a:r>
                <a:r>
                  <a:rPr lang="en-US" altLang="zh-CN" dirty="0"/>
                  <a:t>(−1,1)</a:t>
                </a:r>
              </a:p>
            </p:txBody>
          </p:sp>
        </mc:Choice>
        <mc:Fallback xmlns="">
          <p:sp>
            <p:nvSpPr>
              <p:cNvPr id="4" name="Content Placeholder 3">
                <a:extLst>
                  <a:ext uri="{FF2B5EF4-FFF2-40B4-BE49-F238E27FC236}">
                    <a16:creationId xmlns:a16="http://schemas.microsoft.com/office/drawing/2014/main" id="{4DD0000F-000B-3B49-B3CF-CEFA918B977E}"/>
                  </a:ext>
                </a:extLst>
              </p:cNvPr>
              <p:cNvSpPr>
                <a:spLocks noGrp="1" noRot="1" noChangeAspect="1" noMove="1" noResize="1" noEditPoints="1" noAdjustHandles="1" noChangeArrowheads="1" noChangeShapeType="1" noTextEdit="1"/>
              </p:cNvSpPr>
              <p:nvPr>
                <p:ph idx="1"/>
              </p:nvPr>
            </p:nvSpPr>
            <p:spPr>
              <a:blipFill>
                <a:blip r:embed="rId3"/>
                <a:stretch>
                  <a:fillRect l="-470" t="-1475" r="-235"/>
                </a:stretch>
              </a:blipFill>
            </p:spPr>
            <p:txBody>
              <a:bodyPr/>
              <a:lstStyle/>
              <a:p>
                <a:r>
                  <a:rPr lang="en-US">
                    <a:noFill/>
                  </a:rPr>
                  <a:t> </a:t>
                </a:r>
              </a:p>
            </p:txBody>
          </p:sp>
        </mc:Fallback>
      </mc:AlternateContent>
    </p:spTree>
    <p:extLst>
      <p:ext uri="{BB962C8B-B14F-4D97-AF65-F5344CB8AC3E}">
        <p14:creationId xmlns:p14="http://schemas.microsoft.com/office/powerpoint/2010/main" val="10049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C4A1-2BCD-5C42-91F9-B46E2EEB6783}"/>
              </a:ext>
            </a:extLst>
          </p:cNvPr>
          <p:cNvSpPr>
            <a:spLocks noGrp="1"/>
          </p:cNvSpPr>
          <p:nvPr>
            <p:ph type="title"/>
          </p:nvPr>
        </p:nvSpPr>
        <p:spPr/>
        <p:txBody>
          <a:bodyPr/>
          <a:lstStyle/>
          <a:p>
            <a:r>
              <a:rPr lang="en-US" dirty="0"/>
              <a:t>What we learn from the guidance net?</a:t>
            </a:r>
          </a:p>
        </p:txBody>
      </p:sp>
      <p:pic>
        <p:nvPicPr>
          <p:cNvPr id="4" name="Picture 2" descr="L:\Dropbox\vision\paper\2016\ECCV\eccv16_rnn_filter\fig_supp\edge\tmp\0020_org.png">
            <a:extLst>
              <a:ext uri="{FF2B5EF4-FFF2-40B4-BE49-F238E27FC236}">
                <a16:creationId xmlns:a16="http://schemas.microsoft.com/office/drawing/2014/main" id="{1E43C3CF-3F22-7C40-88F7-0A64EFBE5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563" y="2741255"/>
            <a:ext cx="41148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L:\Dropbox\vision\paper\2016\ECCV\eccv16_rnn_filter\fig_supp\edge\tmp\0020_res.png">
            <a:extLst>
              <a:ext uri="{FF2B5EF4-FFF2-40B4-BE49-F238E27FC236}">
                <a16:creationId xmlns:a16="http://schemas.microsoft.com/office/drawing/2014/main" id="{9B933F41-0854-6948-9F50-548FE6EB1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563" y="2741255"/>
            <a:ext cx="41148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Dropbox\vision\paper\2016\ECCV\eccv16_rnn_filter\fig_supp\edge\tmp\x_0020.png">
            <a:extLst>
              <a:ext uri="{FF2B5EF4-FFF2-40B4-BE49-F238E27FC236}">
                <a16:creationId xmlns:a16="http://schemas.microsoft.com/office/drawing/2014/main" id="{95662C04-0398-B14F-AA52-12FD21A026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4721" y="1828800"/>
            <a:ext cx="3535679" cy="2209800"/>
          </a:xfrm>
          <a:prstGeom prst="snip2DiagRect">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7" name="Picture 2" descr="L:\Dropbox\vision\paper\2016\ECCV\eccv16_rnn_filter\fig_supp\edge\tmp\y_0020.png">
            <a:extLst>
              <a:ext uri="{FF2B5EF4-FFF2-40B4-BE49-F238E27FC236}">
                <a16:creationId xmlns:a16="http://schemas.microsoft.com/office/drawing/2014/main" id="{61D8CB04-4D49-264A-A168-308C764DB3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4721" y="4191585"/>
            <a:ext cx="3535679" cy="2209799"/>
          </a:xfrm>
          <a:prstGeom prst="snip2DiagRect">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8" name="TextBox 7">
            <a:extLst>
              <a:ext uri="{FF2B5EF4-FFF2-40B4-BE49-F238E27FC236}">
                <a16:creationId xmlns:a16="http://schemas.microsoft.com/office/drawing/2014/main" id="{B415DD95-A578-2B48-A73D-4F0AC1350DCE}"/>
              </a:ext>
            </a:extLst>
          </p:cNvPr>
          <p:cNvSpPr txBox="1"/>
          <p:nvPr/>
        </p:nvSpPr>
        <p:spPr>
          <a:xfrm>
            <a:off x="7284720" y="1828800"/>
            <a:ext cx="762000" cy="338554"/>
          </a:xfrm>
          <a:prstGeom prst="rect">
            <a:avLst/>
          </a:prstGeom>
          <a:solidFill>
            <a:srgbClr val="0070C0"/>
          </a:solidFill>
          <a:ln>
            <a:noFill/>
          </a:ln>
          <a:effectLst/>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1600" dirty="0">
                <a:latin typeface="Times New Roman" panose="02020603050405020304" pitchFamily="18" charset="0"/>
                <a:cs typeface="Times New Roman" panose="02020603050405020304" pitchFamily="18" charset="0"/>
              </a:rPr>
              <a:t>x-axis</a:t>
            </a:r>
          </a:p>
        </p:txBody>
      </p:sp>
      <p:sp>
        <p:nvSpPr>
          <p:cNvPr id="9" name="TextBox 8">
            <a:extLst>
              <a:ext uri="{FF2B5EF4-FFF2-40B4-BE49-F238E27FC236}">
                <a16:creationId xmlns:a16="http://schemas.microsoft.com/office/drawing/2014/main" id="{D4A577D9-2CC6-9443-9669-473C1731906A}"/>
              </a:ext>
            </a:extLst>
          </p:cNvPr>
          <p:cNvSpPr txBox="1"/>
          <p:nvPr/>
        </p:nvSpPr>
        <p:spPr>
          <a:xfrm>
            <a:off x="7284720" y="4191584"/>
            <a:ext cx="762000" cy="338554"/>
          </a:xfrm>
          <a:prstGeom prst="rect">
            <a:avLst/>
          </a:prstGeom>
          <a:solidFill>
            <a:srgbClr val="0070C0"/>
          </a:solidFill>
          <a:ln>
            <a:noFill/>
          </a:ln>
          <a:effectLst/>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1600" dirty="0">
                <a:latin typeface="Times New Roman" panose="02020603050405020304" pitchFamily="18" charset="0"/>
                <a:cs typeface="Times New Roman" panose="02020603050405020304" pitchFamily="18" charset="0"/>
              </a:rPr>
              <a:t>y-axis</a:t>
            </a:r>
          </a:p>
        </p:txBody>
      </p:sp>
    </p:spTree>
    <p:extLst>
      <p:ext uri="{BB962C8B-B14F-4D97-AF65-F5344CB8AC3E}">
        <p14:creationId xmlns:p14="http://schemas.microsoft.com/office/powerpoint/2010/main" val="10963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65A3C9E-FB60-FD45-B036-4DC9730BD7CB}"/>
              </a:ext>
            </a:extLst>
          </p:cNvPr>
          <p:cNvSpPr>
            <a:spLocks noGrp="1"/>
          </p:cNvSpPr>
          <p:nvPr>
            <p:ph type="body" sz="quarter" idx="11"/>
          </p:nvPr>
        </p:nvSpPr>
        <p:spPr/>
        <p:txBody>
          <a:bodyPr/>
          <a:lstStyle/>
          <a:p>
            <a:r>
              <a:rPr lang="en-US" dirty="0"/>
              <a:t>1D Propagation</a:t>
            </a:r>
          </a:p>
        </p:txBody>
      </p:sp>
      <p:sp>
        <p:nvSpPr>
          <p:cNvPr id="7" name="Text Placeholder 6">
            <a:extLst>
              <a:ext uri="{FF2B5EF4-FFF2-40B4-BE49-F238E27FC236}">
                <a16:creationId xmlns:a16="http://schemas.microsoft.com/office/drawing/2014/main" id="{7FE1BBF9-C0ED-5847-BF74-A311F086DC11}"/>
              </a:ext>
            </a:extLst>
          </p:cNvPr>
          <p:cNvSpPr>
            <a:spLocks noGrp="1"/>
          </p:cNvSpPr>
          <p:nvPr>
            <p:ph type="body" sz="quarter" idx="13"/>
          </p:nvPr>
        </p:nvSpPr>
        <p:spPr/>
        <p:txBody>
          <a:bodyPr/>
          <a:lstStyle/>
          <a:p>
            <a:r>
              <a:rPr lang="en-US" dirty="0"/>
              <a:t>2D Propagation</a:t>
            </a:r>
          </a:p>
        </p:txBody>
      </p:sp>
      <p:sp>
        <p:nvSpPr>
          <p:cNvPr id="2" name="Title 1">
            <a:extLst>
              <a:ext uri="{FF2B5EF4-FFF2-40B4-BE49-F238E27FC236}">
                <a16:creationId xmlns:a16="http://schemas.microsoft.com/office/drawing/2014/main" id="{C37CA6BD-3EB7-6B41-ABB1-E91BF84B2854}"/>
              </a:ext>
            </a:extLst>
          </p:cNvPr>
          <p:cNvSpPr>
            <a:spLocks noGrp="1"/>
          </p:cNvSpPr>
          <p:nvPr>
            <p:ph type="title"/>
          </p:nvPr>
        </p:nvSpPr>
        <p:spPr/>
        <p:txBody>
          <a:bodyPr/>
          <a:lstStyle/>
          <a:p>
            <a:r>
              <a:rPr lang="en-US" dirty="0"/>
              <a:t>what is missing?</a:t>
            </a:r>
          </a:p>
        </p:txBody>
      </p:sp>
      <p:grpSp>
        <p:nvGrpSpPr>
          <p:cNvPr id="18" name="组合 20">
            <a:extLst>
              <a:ext uri="{FF2B5EF4-FFF2-40B4-BE49-F238E27FC236}">
                <a16:creationId xmlns:a16="http://schemas.microsoft.com/office/drawing/2014/main" id="{7564F427-9971-8F44-AD09-CD0C5D435E76}"/>
              </a:ext>
            </a:extLst>
          </p:cNvPr>
          <p:cNvGrpSpPr/>
          <p:nvPr/>
        </p:nvGrpSpPr>
        <p:grpSpPr>
          <a:xfrm>
            <a:off x="1337201" y="2917371"/>
            <a:ext cx="4042202" cy="2917372"/>
            <a:chOff x="751395" y="2235797"/>
            <a:chExt cx="4702156" cy="3225743"/>
          </a:xfrm>
        </p:grpSpPr>
        <p:pic>
          <p:nvPicPr>
            <p:cNvPr id="19" name="图片 34">
              <a:extLst>
                <a:ext uri="{FF2B5EF4-FFF2-40B4-BE49-F238E27FC236}">
                  <a16:creationId xmlns:a16="http://schemas.microsoft.com/office/drawing/2014/main" id="{0C829C49-5E13-E446-9CB6-3A1E78B34D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380771" y="2244518"/>
              <a:ext cx="1081502" cy="1064059"/>
            </a:xfrm>
            <a:prstGeom prst="rect">
              <a:avLst/>
            </a:prstGeom>
          </p:spPr>
        </p:pic>
        <p:pic>
          <p:nvPicPr>
            <p:cNvPr id="20" name="图片 42">
              <a:extLst>
                <a:ext uri="{FF2B5EF4-FFF2-40B4-BE49-F238E27FC236}">
                  <a16:creationId xmlns:a16="http://schemas.microsoft.com/office/drawing/2014/main" id="{EE5DA875-D114-F647-A385-3F3C57DE82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182607" y="2244518"/>
              <a:ext cx="1081502" cy="1064059"/>
            </a:xfrm>
            <a:prstGeom prst="rect">
              <a:avLst/>
            </a:prstGeom>
          </p:spPr>
        </p:pic>
        <p:pic>
          <p:nvPicPr>
            <p:cNvPr id="21" name="图片 43">
              <a:extLst>
                <a:ext uri="{FF2B5EF4-FFF2-40B4-BE49-F238E27FC236}">
                  <a16:creationId xmlns:a16="http://schemas.microsoft.com/office/drawing/2014/main" id="{87BBF956-59BB-8143-BDC4-9E40AB4CBF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967001" y="2262169"/>
              <a:ext cx="1081502" cy="1064059"/>
            </a:xfrm>
            <a:prstGeom prst="rect">
              <a:avLst/>
            </a:prstGeom>
          </p:spPr>
        </p:pic>
        <p:pic>
          <p:nvPicPr>
            <p:cNvPr id="22" name="图片 44">
              <a:extLst>
                <a:ext uri="{FF2B5EF4-FFF2-40B4-BE49-F238E27FC236}">
                  <a16:creationId xmlns:a16="http://schemas.microsoft.com/office/drawing/2014/main" id="{5A6F76A8-D2B6-B14F-B973-6E49E5A78B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395" y="2244519"/>
              <a:ext cx="1081502" cy="1064059"/>
            </a:xfrm>
            <a:prstGeom prst="rect">
              <a:avLst/>
            </a:prstGeom>
          </p:spPr>
        </p:pic>
        <p:pic>
          <p:nvPicPr>
            <p:cNvPr id="23" name="图片 19">
              <a:extLst>
                <a:ext uri="{FF2B5EF4-FFF2-40B4-BE49-F238E27FC236}">
                  <a16:creationId xmlns:a16="http://schemas.microsoft.com/office/drawing/2014/main" id="{DC63D838-B069-0A46-A2BD-529718B43819}"/>
                </a:ext>
              </a:extLst>
            </p:cNvPr>
            <p:cNvPicPr>
              <a:picLocks noChangeAspect="1"/>
            </p:cNvPicPr>
            <p:nvPr/>
          </p:nvPicPr>
          <p:blipFill>
            <a:blip r:embed="rId4"/>
            <a:stretch>
              <a:fillRect/>
            </a:stretch>
          </p:blipFill>
          <p:spPr>
            <a:xfrm>
              <a:off x="2267612" y="4003607"/>
              <a:ext cx="1489027" cy="1457933"/>
            </a:xfrm>
            <a:prstGeom prst="rect">
              <a:avLst/>
            </a:prstGeom>
          </p:spPr>
        </p:pic>
        <p:cxnSp>
          <p:nvCxnSpPr>
            <p:cNvPr id="24" name="直接箭头连接符 49">
              <a:extLst>
                <a:ext uri="{FF2B5EF4-FFF2-40B4-BE49-F238E27FC236}">
                  <a16:creationId xmlns:a16="http://schemas.microsoft.com/office/drawing/2014/main" id="{609F8496-86DA-6E48-96D2-0BBBFD9FE769}"/>
                </a:ext>
              </a:extLst>
            </p:cNvPr>
            <p:cNvCxnSpPr/>
            <p:nvPr/>
          </p:nvCxnSpPr>
          <p:spPr>
            <a:xfrm>
              <a:off x="1160201" y="3561588"/>
              <a:ext cx="1238735" cy="33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50">
              <a:extLst>
                <a:ext uri="{FF2B5EF4-FFF2-40B4-BE49-F238E27FC236}">
                  <a16:creationId xmlns:a16="http://schemas.microsoft.com/office/drawing/2014/main" id="{A1B1196C-B60A-6945-80E9-B85811441CF7}"/>
                </a:ext>
              </a:extLst>
            </p:cNvPr>
            <p:cNvCxnSpPr/>
            <p:nvPr/>
          </p:nvCxnSpPr>
          <p:spPr>
            <a:xfrm>
              <a:off x="2398936" y="3398325"/>
              <a:ext cx="394199" cy="509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51">
              <a:extLst>
                <a:ext uri="{FF2B5EF4-FFF2-40B4-BE49-F238E27FC236}">
                  <a16:creationId xmlns:a16="http://schemas.microsoft.com/office/drawing/2014/main" id="{59C16813-D7A5-9E49-867C-D9C82CD04AA4}"/>
                </a:ext>
              </a:extLst>
            </p:cNvPr>
            <p:cNvCxnSpPr/>
            <p:nvPr/>
          </p:nvCxnSpPr>
          <p:spPr>
            <a:xfrm flipH="1">
              <a:off x="3376382" y="3356715"/>
              <a:ext cx="226691" cy="604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52">
              <a:extLst>
                <a:ext uri="{FF2B5EF4-FFF2-40B4-BE49-F238E27FC236}">
                  <a16:creationId xmlns:a16="http://schemas.microsoft.com/office/drawing/2014/main" id="{DCECDE6B-F088-AA47-A750-89D867A8549D}"/>
                </a:ext>
              </a:extLst>
            </p:cNvPr>
            <p:cNvCxnSpPr/>
            <p:nvPr/>
          </p:nvCxnSpPr>
          <p:spPr>
            <a:xfrm flipH="1">
              <a:off x="3751692" y="3353654"/>
              <a:ext cx="1090117" cy="54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EBC5D085-94A8-8740-8E22-77489A396788}"/>
              </a:ext>
            </a:extLst>
          </p:cNvPr>
          <p:cNvSpPr/>
          <p:nvPr/>
        </p:nvSpPr>
        <p:spPr>
          <a:xfrm>
            <a:off x="3027484" y="4918760"/>
            <a:ext cx="129791" cy="13933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76CFCB5-0A98-CE47-A405-38A3BA1C484E}"/>
              </a:ext>
            </a:extLst>
          </p:cNvPr>
          <p:cNvSpPr/>
          <p:nvPr/>
        </p:nvSpPr>
        <p:spPr>
          <a:xfrm>
            <a:off x="3209308" y="5095503"/>
            <a:ext cx="129791" cy="13933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9D61CDEA-BE07-DB44-9C6B-284EFE62FB95}"/>
              </a:ext>
            </a:extLst>
          </p:cNvPr>
          <p:cNvCxnSpPr>
            <a:stCxn id="28" idx="5"/>
            <a:endCxn id="29" idx="1"/>
          </p:cNvCxnSpPr>
          <p:nvPr/>
        </p:nvCxnSpPr>
        <p:spPr>
          <a:xfrm>
            <a:off x="3138268" y="5037692"/>
            <a:ext cx="90047" cy="7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2" name="组合 21">
            <a:extLst>
              <a:ext uri="{FF2B5EF4-FFF2-40B4-BE49-F238E27FC236}">
                <a16:creationId xmlns:a16="http://schemas.microsoft.com/office/drawing/2014/main" id="{0128AF7A-6253-554E-B0EC-4F54AAEE3B2F}"/>
              </a:ext>
            </a:extLst>
          </p:cNvPr>
          <p:cNvGrpSpPr/>
          <p:nvPr/>
        </p:nvGrpSpPr>
        <p:grpSpPr>
          <a:xfrm>
            <a:off x="6635495" y="2917370"/>
            <a:ext cx="4004756" cy="2916235"/>
            <a:chOff x="6666928" y="2181114"/>
            <a:chExt cx="4760266" cy="3280426"/>
          </a:xfrm>
        </p:grpSpPr>
        <p:pic>
          <p:nvPicPr>
            <p:cNvPr id="33" name="图片 8">
              <a:extLst>
                <a:ext uri="{FF2B5EF4-FFF2-40B4-BE49-F238E27FC236}">
                  <a16:creationId xmlns:a16="http://schemas.microsoft.com/office/drawing/2014/main" id="{F1064789-6CF4-C54B-AEA0-ADB1235A63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0348535" y="2191124"/>
              <a:ext cx="1088670" cy="1068649"/>
            </a:xfrm>
            <a:prstGeom prst="rect">
              <a:avLst/>
            </a:prstGeom>
          </p:spPr>
        </p:pic>
        <p:pic>
          <p:nvPicPr>
            <p:cNvPr id="34" name="图片 45">
              <a:extLst>
                <a:ext uri="{FF2B5EF4-FFF2-40B4-BE49-F238E27FC236}">
                  <a16:creationId xmlns:a16="http://schemas.microsoft.com/office/drawing/2014/main" id="{CB8053EB-40AA-7F41-9C6F-96AFB4EDB9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6928" y="2235796"/>
              <a:ext cx="1088670" cy="1068649"/>
            </a:xfrm>
            <a:prstGeom prst="rect">
              <a:avLst/>
            </a:prstGeom>
          </p:spPr>
        </p:pic>
        <p:pic>
          <p:nvPicPr>
            <p:cNvPr id="35" name="图片 46">
              <a:extLst>
                <a:ext uri="{FF2B5EF4-FFF2-40B4-BE49-F238E27FC236}">
                  <a16:creationId xmlns:a16="http://schemas.microsoft.com/office/drawing/2014/main" id="{CF9A66EC-FDF7-D14B-B045-C0788B89BB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905663" y="2235795"/>
              <a:ext cx="1088670" cy="1068649"/>
            </a:xfrm>
            <a:prstGeom prst="rect">
              <a:avLst/>
            </a:prstGeom>
          </p:spPr>
        </p:pic>
        <p:pic>
          <p:nvPicPr>
            <p:cNvPr id="36" name="图片 47">
              <a:extLst>
                <a:ext uri="{FF2B5EF4-FFF2-40B4-BE49-F238E27FC236}">
                  <a16:creationId xmlns:a16="http://schemas.microsoft.com/office/drawing/2014/main" id="{8EBDE1A2-46D8-8744-B2E5-64BCB4A92E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9109800" y="2204196"/>
              <a:ext cx="1088670" cy="1068649"/>
            </a:xfrm>
            <a:prstGeom prst="rect">
              <a:avLst/>
            </a:prstGeom>
          </p:spPr>
        </p:pic>
        <p:pic>
          <p:nvPicPr>
            <p:cNvPr id="37" name="图片 2">
              <a:extLst>
                <a:ext uri="{FF2B5EF4-FFF2-40B4-BE49-F238E27FC236}">
                  <a16:creationId xmlns:a16="http://schemas.microsoft.com/office/drawing/2014/main" id="{E2BB5CFA-8D5A-5E4C-86AB-A0D39D9D919B}"/>
                </a:ext>
              </a:extLst>
            </p:cNvPr>
            <p:cNvPicPr>
              <a:picLocks noChangeAspect="1"/>
            </p:cNvPicPr>
            <p:nvPr/>
          </p:nvPicPr>
          <p:blipFill>
            <a:blip r:embed="rId6"/>
            <a:stretch>
              <a:fillRect/>
            </a:stretch>
          </p:blipFill>
          <p:spPr>
            <a:xfrm>
              <a:off x="8365287" y="4003607"/>
              <a:ext cx="1489026" cy="1457933"/>
            </a:xfrm>
            <a:prstGeom prst="rect">
              <a:avLst/>
            </a:prstGeom>
          </p:spPr>
        </p:pic>
        <p:cxnSp>
          <p:nvCxnSpPr>
            <p:cNvPr id="38" name="直接箭头连接符 6">
              <a:extLst>
                <a:ext uri="{FF2B5EF4-FFF2-40B4-BE49-F238E27FC236}">
                  <a16:creationId xmlns:a16="http://schemas.microsoft.com/office/drawing/2014/main" id="{C152B589-EB3C-2D43-BFB8-B206C371C7DC}"/>
                </a:ext>
              </a:extLst>
            </p:cNvPr>
            <p:cNvCxnSpPr/>
            <p:nvPr/>
          </p:nvCxnSpPr>
          <p:spPr>
            <a:xfrm>
              <a:off x="7211263" y="3477718"/>
              <a:ext cx="1238735" cy="33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9">
              <a:extLst>
                <a:ext uri="{FF2B5EF4-FFF2-40B4-BE49-F238E27FC236}">
                  <a16:creationId xmlns:a16="http://schemas.microsoft.com/office/drawing/2014/main" id="{E80B6656-B870-A14F-B4E8-099DD2479890}"/>
                </a:ext>
              </a:extLst>
            </p:cNvPr>
            <p:cNvCxnSpPr/>
            <p:nvPr/>
          </p:nvCxnSpPr>
          <p:spPr>
            <a:xfrm>
              <a:off x="8449998" y="3314455"/>
              <a:ext cx="394199" cy="509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15">
              <a:extLst>
                <a:ext uri="{FF2B5EF4-FFF2-40B4-BE49-F238E27FC236}">
                  <a16:creationId xmlns:a16="http://schemas.microsoft.com/office/drawing/2014/main" id="{C7F4BB47-EE18-C04B-9268-5C3D99E5F253}"/>
                </a:ext>
              </a:extLst>
            </p:cNvPr>
            <p:cNvCxnSpPr/>
            <p:nvPr/>
          </p:nvCxnSpPr>
          <p:spPr>
            <a:xfrm flipH="1">
              <a:off x="9427444" y="3272845"/>
              <a:ext cx="226691" cy="604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17">
              <a:extLst>
                <a:ext uri="{FF2B5EF4-FFF2-40B4-BE49-F238E27FC236}">
                  <a16:creationId xmlns:a16="http://schemas.microsoft.com/office/drawing/2014/main" id="{0D2243EB-5926-9E40-8677-679FE9313D64}"/>
                </a:ext>
              </a:extLst>
            </p:cNvPr>
            <p:cNvCxnSpPr>
              <a:stCxn id="39" idx="1"/>
            </p:cNvCxnSpPr>
            <p:nvPr/>
          </p:nvCxnSpPr>
          <p:spPr>
            <a:xfrm flipH="1">
              <a:off x="9802754" y="3269784"/>
              <a:ext cx="1090117" cy="54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45BE422E-1DF3-EF46-A173-4EC8DBCDC0D5}"/>
              </a:ext>
            </a:extLst>
          </p:cNvPr>
          <p:cNvSpPr txBox="1"/>
          <p:nvPr/>
        </p:nvSpPr>
        <p:spPr>
          <a:xfrm>
            <a:off x="2087560" y="5764812"/>
            <a:ext cx="2386149" cy="286232"/>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Recursive Filter</a:t>
            </a:r>
          </a:p>
        </p:txBody>
      </p:sp>
      <p:sp>
        <p:nvSpPr>
          <p:cNvPr id="43" name="TextBox 42">
            <a:extLst>
              <a:ext uri="{FF2B5EF4-FFF2-40B4-BE49-F238E27FC236}">
                <a16:creationId xmlns:a16="http://schemas.microsoft.com/office/drawing/2014/main" id="{766D9514-DA10-774F-B14F-E7DDF1961968}"/>
              </a:ext>
            </a:extLst>
          </p:cNvPr>
          <p:cNvSpPr txBox="1"/>
          <p:nvPr/>
        </p:nvSpPr>
        <p:spPr>
          <a:xfrm>
            <a:off x="7497580" y="5764812"/>
            <a:ext cx="2386149" cy="286232"/>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Linear diffusion</a:t>
            </a:r>
          </a:p>
        </p:txBody>
      </p:sp>
    </p:spTree>
    <p:extLst>
      <p:ext uri="{BB962C8B-B14F-4D97-AF65-F5344CB8AC3E}">
        <p14:creationId xmlns:p14="http://schemas.microsoft.com/office/powerpoint/2010/main" val="64309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dissolv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 0 L 0 -0.08125 " pathEditMode="relative" ptsTypes="AA">
                                      <p:cBhvr>
                                        <p:cTn id="22" dur="2000" fill="hold"/>
                                        <p:tgtEl>
                                          <p:spTgt spid="18"/>
                                        </p:tgtEl>
                                        <p:attrNameLst>
                                          <p:attrName>ppt_x</p:attrName>
                                          <p:attrName>ppt_y</p:attrName>
                                        </p:attrNameLst>
                                      </p:cBhvr>
                                    </p:animMotion>
                                  </p:childTnLst>
                                </p:cTn>
                              </p:par>
                              <p:par>
                                <p:cTn id="23" presetID="0" presetClass="path" presetSubtype="0" accel="50000" decel="50000" fill="hold" grpId="1" nodeType="withEffect">
                                  <p:stCondLst>
                                    <p:cond delay="0"/>
                                  </p:stCondLst>
                                  <p:childTnLst>
                                    <p:animMotion origin="layout" path="M 0 0 L 0 -0.08125 " pathEditMode="relative" ptsTypes="AA">
                                      <p:cBhvr>
                                        <p:cTn id="24" dur="2000" fill="hold"/>
                                        <p:tgtEl>
                                          <p:spTgt spid="28"/>
                                        </p:tgtEl>
                                        <p:attrNameLst>
                                          <p:attrName>ppt_x</p:attrName>
                                          <p:attrName>ppt_y</p:attrName>
                                        </p:attrNameLst>
                                      </p:cBhvr>
                                    </p:animMotion>
                                  </p:childTnLst>
                                </p:cTn>
                              </p:par>
                              <p:par>
                                <p:cTn id="25" presetID="0" presetClass="path" presetSubtype="0" accel="50000" decel="50000" fill="hold" grpId="1" nodeType="withEffect">
                                  <p:stCondLst>
                                    <p:cond delay="0"/>
                                  </p:stCondLst>
                                  <p:childTnLst>
                                    <p:animMotion origin="layout" path="M 0 0 L 0 -0.08125 " pathEditMode="relative" ptsTypes="AA">
                                      <p:cBhvr>
                                        <p:cTn id="26" dur="2000" fill="hold"/>
                                        <p:tgtEl>
                                          <p:spTgt spid="29"/>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 -0.08125 " pathEditMode="relative" ptsTypes="AA">
                                      <p:cBhvr>
                                        <p:cTn id="28" dur="2000" fill="hold"/>
                                        <p:tgtEl>
                                          <p:spTgt spid="31"/>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 -0.08125 " pathEditMode="relative" ptsTypes="AA">
                                      <p:cBhvr>
                                        <p:cTn id="30" dur="2000" fill="hold"/>
                                        <p:tgtEl>
                                          <p:spTgt spid="32"/>
                                        </p:tgtEl>
                                        <p:attrNameLst>
                                          <p:attrName>ppt_x</p:attrName>
                                          <p:attrName>ppt_y</p:attrName>
                                        </p:attrNameLst>
                                      </p:cBhvr>
                                    </p:animMotion>
                                  </p:childTnLst>
                                </p:cTn>
                              </p:par>
                            </p:childTnLst>
                          </p:cTn>
                        </p:par>
                        <p:par>
                          <p:cTn id="31" fill="hold">
                            <p:stCondLst>
                              <p:cond delay="2000"/>
                            </p:stCondLst>
                            <p:childTnLst>
                              <p:par>
                                <p:cTn id="32" presetID="9" presetClass="entr" presetSubtype="0"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dissolve">
                                      <p:cBhvr>
                                        <p:cTn id="34" dur="500"/>
                                        <p:tgtEl>
                                          <p:spTgt spid="4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dissolv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42"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50FA29-1DF3-DD48-8CB3-6FC6F73AA882}"/>
              </a:ext>
            </a:extLst>
          </p:cNvPr>
          <p:cNvSpPr>
            <a:spLocks noGrp="1"/>
          </p:cNvSpPr>
          <p:nvPr>
            <p:ph type="ctrTitle"/>
          </p:nvPr>
        </p:nvSpPr>
        <p:spPr/>
        <p:txBody>
          <a:bodyPr/>
          <a:lstStyle/>
          <a:p>
            <a:r>
              <a:rPr lang="en-US" sz="3600" dirty="0"/>
              <a:t>Learning Affinity via Spatial Propagation Networks</a:t>
            </a:r>
          </a:p>
        </p:txBody>
      </p:sp>
      <p:sp>
        <p:nvSpPr>
          <p:cNvPr id="6" name="Subtitle 5">
            <a:extLst>
              <a:ext uri="{FF2B5EF4-FFF2-40B4-BE49-F238E27FC236}">
                <a16:creationId xmlns:a16="http://schemas.microsoft.com/office/drawing/2014/main" id="{374B26BD-9E94-3149-9044-1D230D03827E}"/>
              </a:ext>
            </a:extLst>
          </p:cNvPr>
          <p:cNvSpPr>
            <a:spLocks noGrp="1"/>
          </p:cNvSpPr>
          <p:nvPr>
            <p:ph type="subTitle" idx="1"/>
          </p:nvPr>
        </p:nvSpPr>
        <p:spPr/>
        <p:txBody>
          <a:bodyPr/>
          <a:lstStyle/>
          <a:p>
            <a:r>
              <a:rPr lang="en-US" dirty="0"/>
              <a:t>Sifei Liu, Shalini De Mello, </a:t>
            </a:r>
            <a:r>
              <a:rPr lang="en-US" dirty="0" err="1"/>
              <a:t>Jinwei</a:t>
            </a:r>
            <a:r>
              <a:rPr lang="en-US" dirty="0"/>
              <a:t> Gu, </a:t>
            </a:r>
            <a:r>
              <a:rPr lang="en-US" dirty="0" err="1"/>
              <a:t>Guangyu</a:t>
            </a:r>
            <a:r>
              <a:rPr lang="en-US" dirty="0"/>
              <a:t> Zhong, Ming-</a:t>
            </a:r>
            <a:r>
              <a:rPr lang="en-US" dirty="0" err="1"/>
              <a:t>Hsuan</a:t>
            </a:r>
            <a:r>
              <a:rPr lang="en-US" dirty="0"/>
              <a:t> Yang, Jan Kautz</a:t>
            </a:r>
          </a:p>
          <a:p>
            <a:r>
              <a:rPr lang="en-US" dirty="0" err="1"/>
              <a:t>NeurIPS</a:t>
            </a:r>
            <a:r>
              <a:rPr lang="en-US" dirty="0"/>
              <a:t> 2017</a:t>
            </a:r>
          </a:p>
        </p:txBody>
      </p:sp>
    </p:spTree>
    <p:extLst>
      <p:ext uri="{BB962C8B-B14F-4D97-AF65-F5344CB8AC3E}">
        <p14:creationId xmlns:p14="http://schemas.microsoft.com/office/powerpoint/2010/main" val="282487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propagation network</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574167" y="2336706"/>
                <a:ext cx="11054080" cy="4132139"/>
              </a:xfrm>
            </p:spPr>
            <p:txBody>
              <a:bodyPr/>
              <a:lstStyle/>
              <a:p>
                <a:pPr marL="0" indent="0">
                  <a:lnSpc>
                    <a:spcPct val="150000"/>
                  </a:lnSpc>
                  <a:buNone/>
                </a:pPr>
                <a:r>
                  <a:rPr lang="en-US" altLang="zh-CN" dirty="0">
                    <a:solidFill>
                      <a:srgbClr val="000000"/>
                    </a:solidFill>
                  </a:rPr>
                  <a:t>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𝐼</m:t>
                        </m:r>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𝑑</m:t>
                            </m:r>
                          </m:e>
                          <m:sub>
                            <m:r>
                              <a:rPr lang="en-US" altLang="zh-CN" i="1">
                                <a:solidFill>
                                  <a:srgbClr val="000000"/>
                                </a:solidFill>
                                <a:latin typeface="Cambria Math" panose="02040503050406030204" pitchFamily="18" charset="0"/>
                              </a:rPr>
                              <m:t>𝑡</m:t>
                            </m:r>
                          </m:sub>
                        </m:sSub>
                      </m:e>
                    </m:d>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𝑤</m:t>
                        </m:r>
                      </m:e>
                      <m:sub>
                        <m:r>
                          <a:rPr lang="en-US" altLang="zh-CN" i="1">
                            <a:solidFill>
                              <a:srgbClr val="000000"/>
                            </a:solidFill>
                            <a:latin typeface="Cambria Math" panose="02040503050406030204" pitchFamily="18" charset="0"/>
                          </a:rPr>
                          <m:t>𝑡</m:t>
                        </m:r>
                      </m:sub>
                    </m:s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i="1">
                            <a:solidFill>
                              <a:srgbClr val="000000"/>
                            </a:solidFill>
                            <a:latin typeface="Cambria Math" panose="02040503050406030204" pitchFamily="18" charset="0"/>
                          </a:rPr>
                          <m:t>𝑡</m:t>
                        </m:r>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𝑡</m:t>
                    </m:r>
                    <m:r>
                      <a:rPr lang="en-US" altLang="zh-CN" i="1">
                        <a:solidFill>
                          <a:srgbClr val="000000"/>
                        </a:solidFill>
                        <a:latin typeface="Cambria Math" panose="02040503050406030204" pitchFamily="18" charset="0"/>
                        <a:ea typeface="Cambria Math" panose="02040503050406030204" pitchFamily="18" charset="0"/>
                      </a:rPr>
                      <m:t>∈</m:t>
                    </m:r>
                    <m:d>
                      <m:dPr>
                        <m:begChr m:val="["/>
                        <m:endChr m:val="]"/>
                        <m:ctrlPr>
                          <a:rPr lang="en-US" altLang="zh-CN" i="1">
                            <a:solidFill>
                              <a:srgbClr val="000000"/>
                            </a:solidFill>
                            <a:latin typeface="Cambria Math" panose="02040503050406030204" pitchFamily="18" charset="0"/>
                            <a:ea typeface="Cambria Math" panose="02040503050406030204" pitchFamily="18" charset="0"/>
                          </a:rPr>
                        </m:ctrlPr>
                      </m:dPr>
                      <m:e>
                        <m:r>
                          <a:rPr lang="en-US" altLang="zh-CN" i="1">
                            <a:solidFill>
                              <a:srgbClr val="000000"/>
                            </a:solidFill>
                            <a:latin typeface="Cambria Math" panose="02040503050406030204" pitchFamily="18" charset="0"/>
                            <a:ea typeface="Cambria Math" panose="02040503050406030204" pitchFamily="18" charset="0"/>
                          </a:rPr>
                          <m:t>2,</m:t>
                        </m:r>
                        <m:r>
                          <a:rPr lang="en-US" altLang="zh-CN" i="1">
                            <a:solidFill>
                              <a:srgbClr val="000000"/>
                            </a:solidFill>
                            <a:latin typeface="Cambria Math" panose="02040503050406030204" pitchFamily="18" charset="0"/>
                            <a:ea typeface="Cambria Math" panose="02040503050406030204" pitchFamily="18" charset="0"/>
                          </a:rPr>
                          <m:t>𝑛</m:t>
                        </m:r>
                      </m:e>
                    </m:d>
                  </m:oMath>
                </a14:m>
                <a:endParaRPr lang="en-US" altLang="zh-CN" dirty="0">
                  <a:solidFill>
                    <a:srgbClr val="000000"/>
                  </a:solidFill>
                  <a:latin typeface="+mn-lt"/>
                  <a:cs typeface="Times New Roman" panose="02020603050405020304" pitchFamily="18" charset="0"/>
                </a:endParaRPr>
              </a:p>
              <a:p>
                <a:pPr marL="238123" indent="-238123">
                  <a:lnSpc>
                    <a:spcPct val="150000"/>
                  </a:lnSpc>
                </a:pP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i="1">
                            <a:solidFill>
                              <a:srgbClr val="000000"/>
                            </a:solidFill>
                            <a:latin typeface="Cambria Math" panose="02040503050406030204" pitchFamily="18" charset="0"/>
                          </a:rPr>
                          <m:t>𝑡</m:t>
                        </m:r>
                      </m:sub>
                    </m:sSub>
                  </m:oMath>
                </a14:m>
                <a:r>
                  <a:rPr lang="en-US" altLang="zh-CN" dirty="0">
                    <a:solidFill>
                      <a:srgbClr val="000000"/>
                    </a:solidFill>
                    <a:latin typeface="+mn-lt"/>
                    <a:cs typeface="Times New Roman" panose="02020603050405020304" pitchFamily="18" charset="0"/>
                  </a:rPr>
                  <a:t>: the </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𝑡</m:t>
                        </m:r>
                      </m:e>
                      <m:sup>
                        <m:r>
                          <a:rPr lang="en-US" altLang="zh-CN" i="1">
                            <a:solidFill>
                              <a:srgbClr val="000000"/>
                            </a:solidFill>
                            <a:latin typeface="Cambria Math" panose="02040503050406030204" pitchFamily="18" charset="0"/>
                          </a:rPr>
                          <m:t>𝑡h</m:t>
                        </m:r>
                      </m:sup>
                    </m:sSup>
                  </m:oMath>
                </a14:m>
                <a:r>
                  <a:rPr lang="zh-CN" altLang="en-US" dirty="0">
                    <a:solidFill>
                      <a:srgbClr val="000000"/>
                    </a:solidFill>
                    <a:latin typeface="+mn-lt"/>
                    <a:cs typeface="Times New Roman" panose="02020603050405020304" pitchFamily="18" charset="0"/>
                  </a:rPr>
                  <a:t> </a:t>
                </a:r>
                <a:r>
                  <a:rPr lang="en-US" altLang="zh-CN" dirty="0">
                    <a:solidFill>
                      <a:srgbClr val="000000"/>
                    </a:solidFill>
                    <a:latin typeface="+mn-lt"/>
                    <a:cs typeface="Times New Roman" panose="02020603050405020304" pitchFamily="18" charset="0"/>
                  </a:rPr>
                  <a:t>column in the SPN hidden layer</a:t>
                </a:r>
              </a:p>
              <a:p>
                <a:pPr marL="238123" indent="-238123">
                  <a:lnSpc>
                    <a:spcPct val="150000"/>
                  </a:lnSpc>
                </a:pP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𝑤</m:t>
                        </m:r>
                      </m:e>
                      <m:sub>
                        <m:r>
                          <a:rPr lang="en-US" altLang="zh-CN" i="1">
                            <a:solidFill>
                              <a:srgbClr val="000000"/>
                            </a:solidFill>
                            <a:latin typeface="Cambria Math" panose="02040503050406030204" pitchFamily="18" charset="0"/>
                          </a:rPr>
                          <m:t>𝑡</m:t>
                        </m:r>
                      </m:sub>
                    </m:sSub>
                  </m:oMath>
                </a14:m>
                <a:r>
                  <a:rPr lang="en-US" altLang="zh-CN" dirty="0">
                    <a:solidFill>
                      <a:srgbClr val="000000"/>
                    </a:solidFill>
                    <a:latin typeface="+mn-lt"/>
                    <a:cs typeface="Times New Roman" panose="02020603050405020304" pitchFamily="18" charset="0"/>
                  </a:rPr>
                  <a:t>: an </a:t>
                </a:r>
                <a14:m>
                  <m:oMath xmlns:m="http://schemas.openxmlformats.org/officeDocument/2006/math">
                    <m:r>
                      <a:rPr lang="en-US" altLang="zh-CN" i="1">
                        <a:solidFill>
                          <a:srgbClr val="000000"/>
                        </a:solidFill>
                        <a:latin typeface="Cambria Math" panose="02040503050406030204" pitchFamily="18" charset="0"/>
                      </a:rPr>
                      <m:t>𝑛</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𝑛</m:t>
                    </m:r>
                  </m:oMath>
                </a14:m>
                <a:r>
                  <a:rPr lang="zh-CN" altLang="en-US" dirty="0">
                    <a:solidFill>
                      <a:srgbClr val="000000"/>
                    </a:solidFill>
                    <a:latin typeface="+mn-lt"/>
                    <a:cs typeface="Times New Roman" panose="02020603050405020304" pitchFamily="18" charset="0"/>
                  </a:rPr>
                  <a:t> </a:t>
                </a:r>
                <a:r>
                  <a:rPr lang="en-US" altLang="zh-CN" dirty="0">
                    <a:solidFill>
                      <a:srgbClr val="000000"/>
                    </a:solidFill>
                    <a:latin typeface="+mn-lt"/>
                    <a:cs typeface="Times New Roman" panose="02020603050405020304" pitchFamily="18" charset="0"/>
                  </a:rPr>
                  <a:t>transform</a:t>
                </a:r>
                <a:r>
                  <a:rPr lang="zh-CN" altLang="en-US" dirty="0">
                    <a:solidFill>
                      <a:srgbClr val="000000"/>
                    </a:solidFill>
                    <a:latin typeface="+mn-lt"/>
                    <a:cs typeface="Times New Roman" panose="02020603050405020304" pitchFamily="18" charset="0"/>
                  </a:rPr>
                  <a:t> </a:t>
                </a:r>
                <a:r>
                  <a:rPr lang="en-US" altLang="zh-CN" dirty="0">
                    <a:solidFill>
                      <a:srgbClr val="000000"/>
                    </a:solidFill>
                    <a:latin typeface="+mn-lt"/>
                    <a:cs typeface="Times New Roman" panose="02020603050405020304" pitchFamily="18" charset="0"/>
                  </a:rPr>
                  <a:t>matrix between t-1 and t</a:t>
                </a:r>
              </a:p>
              <a:p>
                <a:pPr marL="238123" indent="-238123">
                  <a:lnSpc>
                    <a:spcPct val="150000"/>
                  </a:lnSpc>
                </a:pP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𝑑</m:t>
                        </m:r>
                      </m:e>
                      <m:sub>
                        <m:r>
                          <a:rPr lang="en-US" altLang="zh-CN" i="1">
                            <a:solidFill>
                              <a:srgbClr val="000000"/>
                            </a:solidFill>
                            <a:latin typeface="Cambria Math" panose="02040503050406030204" pitchFamily="18" charset="0"/>
                          </a:rPr>
                          <m:t>𝑡</m:t>
                        </m:r>
                      </m:sub>
                    </m:sSub>
                  </m:oMath>
                </a14:m>
                <a:r>
                  <a:rPr lang="en-US" altLang="zh-CN" dirty="0">
                    <a:solidFill>
                      <a:srgbClr val="000000"/>
                    </a:solidFill>
                    <a:latin typeface="+mn-lt"/>
                    <a:cs typeface="Times New Roman" panose="02020603050405020304" pitchFamily="18" charset="0"/>
                  </a:rPr>
                  <a:t>: the degree matrix normalizing the response of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i="1">
                            <a:solidFill>
                              <a:srgbClr val="000000"/>
                            </a:solidFill>
                            <a:latin typeface="Cambria Math" panose="02040503050406030204" pitchFamily="18" charset="0"/>
                          </a:rPr>
                          <m:t>𝑡</m:t>
                        </m:r>
                      </m:sub>
                    </m:sSub>
                  </m:oMath>
                </a14:m>
                <a:endParaRPr lang="en-US" altLang="zh-CN" i="1" dirty="0">
                  <a:solidFill>
                    <a:srgbClr val="000000"/>
                  </a:solidFill>
                  <a:latin typeface="+mn-lt"/>
                  <a:cs typeface="Times New Roman" panose="02020603050405020304" pitchFamily="18" charset="0"/>
                </a:endParaRPr>
              </a:p>
              <a:p>
                <a:pPr>
                  <a:lnSpc>
                    <a:spcPct val="150000"/>
                  </a:lnSpc>
                </a:pPr>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𝑑</m:t>
                        </m:r>
                      </m:e>
                      <m:sub>
                        <m:r>
                          <a:rPr lang="en-US" altLang="zh-CN" i="1">
                            <a:solidFill>
                              <a:srgbClr val="000000"/>
                            </a:solidFill>
                            <a:latin typeface="Cambria Math" panose="02040503050406030204" pitchFamily="18" charset="0"/>
                          </a:rPr>
                          <m:t>𝑡</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𝑖</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𝑖</m:t>
                        </m:r>
                      </m:e>
                    </m:d>
                    <m:r>
                      <a:rPr lang="en-US" altLang="zh-CN" i="1">
                        <a:solidFill>
                          <a:srgbClr val="000000"/>
                        </a:solidFill>
                        <a:latin typeface="Cambria Math" panose="02040503050406030204" pitchFamily="18" charset="0"/>
                      </a:rPr>
                      <m:t>=</m:t>
                    </m:r>
                    <m:nary>
                      <m:naryPr>
                        <m:chr m:val="∑"/>
                        <m:ctrlPr>
                          <a:rPr lang="en-US" altLang="zh-CN" i="1">
                            <a:solidFill>
                              <a:srgbClr val="000000"/>
                            </a:solidFill>
                            <a:latin typeface="Cambria Math" panose="02040503050406030204" pitchFamily="18" charset="0"/>
                          </a:rPr>
                        </m:ctrlPr>
                      </m:naryPr>
                      <m:sub>
                        <m:r>
                          <m:rPr>
                            <m:brk m:alnAt="23"/>
                          </m:rP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rPr>
                          <m:t>=1,</m:t>
                        </m:r>
                        <m: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𝑖</m:t>
                        </m:r>
                      </m:sub>
                      <m:sup>
                        <m:r>
                          <a:rPr lang="en-US" altLang="zh-CN" i="1">
                            <a:solidFill>
                              <a:srgbClr val="000000"/>
                            </a:solidFill>
                            <a:latin typeface="Cambria Math" panose="02040503050406030204" pitchFamily="18" charset="0"/>
                          </a:rPr>
                          <m:t>𝑛</m:t>
                        </m:r>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𝑤</m:t>
                            </m:r>
                          </m:e>
                          <m:sub>
                            <m:r>
                              <a:rPr lang="en-US" altLang="zh-CN" i="1">
                                <a:solidFill>
                                  <a:srgbClr val="000000"/>
                                </a:solidFill>
                                <a:latin typeface="Cambria Math" panose="02040503050406030204" pitchFamily="18" charset="0"/>
                              </a:rPr>
                              <m:t>𝑡</m:t>
                            </m:r>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𝑖</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𝑗</m:t>
                                </m:r>
                              </m:e>
                            </m:d>
                          </m:sub>
                        </m:sSub>
                      </m:e>
                    </m:nary>
                  </m:oMath>
                </a14:m>
                <a:endParaRPr lang="zh-CN" altLang="en-US" dirty="0">
                  <a:solidFill>
                    <a:srgbClr val="000000"/>
                  </a:solidFill>
                  <a:latin typeface="+mn-lt"/>
                  <a:cs typeface="Times New Roman" panose="02020603050405020304" pitchFamily="18"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574167" y="2336706"/>
                <a:ext cx="11054080" cy="4132139"/>
              </a:xfrm>
              <a:blipFill>
                <a:blip r:embed="rId4"/>
                <a:stretch>
                  <a:fillRect/>
                </a:stretch>
              </a:blipFill>
            </p:spPr>
            <p:txBody>
              <a:bodyPr/>
              <a:lstStyle/>
              <a:p>
                <a:r>
                  <a:rPr lang="en-US">
                    <a:noFill/>
                  </a:rPr>
                  <a:t> </a:t>
                </a:r>
              </a:p>
            </p:txBody>
          </p:sp>
        </mc:Fallback>
      </mc:AlternateContent>
      <p:sp>
        <p:nvSpPr>
          <p:cNvPr id="10" name="Text Placeholder 9"/>
          <p:cNvSpPr>
            <a:spLocks noGrp="1"/>
          </p:cNvSpPr>
          <p:nvPr>
            <p:ph type="body" sz="quarter" idx="10"/>
          </p:nvPr>
        </p:nvSpPr>
        <p:spPr/>
        <p:txBody>
          <a:bodyPr/>
          <a:lstStyle/>
          <a:p>
            <a:r>
              <a:rPr lang="en-US" dirty="0"/>
              <a:t>Row/column-wise linear propagation</a:t>
            </a:r>
          </a:p>
        </p:txBody>
      </p:sp>
      <p:graphicFrame>
        <p:nvGraphicFramePr>
          <p:cNvPr id="12" name="表格 6">
            <a:extLst>
              <a:ext uri="{FF2B5EF4-FFF2-40B4-BE49-F238E27FC236}">
                <a16:creationId xmlns:a16="http://schemas.microsoft.com/office/drawing/2014/main" id="{A80FE296-0949-4E45-B22E-C2787E112991}"/>
              </a:ext>
            </a:extLst>
          </p:cNvPr>
          <p:cNvGraphicFramePr>
            <a:graphicFrameLocks noGrp="1"/>
          </p:cNvGraphicFramePr>
          <p:nvPr>
            <p:extLst>
              <p:ext uri="{D42A27DB-BD31-4B8C-83A1-F6EECF244321}">
                <p14:modId xmlns:p14="http://schemas.microsoft.com/office/powerpoint/2010/main" val="1299997860"/>
              </p:ext>
            </p:extLst>
          </p:nvPr>
        </p:nvGraphicFramePr>
        <p:xfrm>
          <a:off x="7871897" y="3116674"/>
          <a:ext cx="3213072" cy="2860448"/>
        </p:xfrm>
        <a:graphic>
          <a:graphicData uri="http://schemas.openxmlformats.org/drawingml/2006/table">
            <a:tbl>
              <a:tblPr firstRow="1" bandRow="1"/>
              <a:tblGrid>
                <a:gridCol w="401634">
                  <a:extLst>
                    <a:ext uri="{9D8B030D-6E8A-4147-A177-3AD203B41FA5}">
                      <a16:colId xmlns:a16="http://schemas.microsoft.com/office/drawing/2014/main" val="1662793656"/>
                    </a:ext>
                  </a:extLst>
                </a:gridCol>
                <a:gridCol w="401634">
                  <a:extLst>
                    <a:ext uri="{9D8B030D-6E8A-4147-A177-3AD203B41FA5}">
                      <a16:colId xmlns:a16="http://schemas.microsoft.com/office/drawing/2014/main" val="748537158"/>
                    </a:ext>
                  </a:extLst>
                </a:gridCol>
                <a:gridCol w="401634">
                  <a:extLst>
                    <a:ext uri="{9D8B030D-6E8A-4147-A177-3AD203B41FA5}">
                      <a16:colId xmlns:a16="http://schemas.microsoft.com/office/drawing/2014/main" val="3651339830"/>
                    </a:ext>
                  </a:extLst>
                </a:gridCol>
                <a:gridCol w="401634">
                  <a:extLst>
                    <a:ext uri="{9D8B030D-6E8A-4147-A177-3AD203B41FA5}">
                      <a16:colId xmlns:a16="http://schemas.microsoft.com/office/drawing/2014/main" val="1528536174"/>
                    </a:ext>
                  </a:extLst>
                </a:gridCol>
                <a:gridCol w="401634">
                  <a:extLst>
                    <a:ext uri="{9D8B030D-6E8A-4147-A177-3AD203B41FA5}">
                      <a16:colId xmlns:a16="http://schemas.microsoft.com/office/drawing/2014/main" val="2526020709"/>
                    </a:ext>
                  </a:extLst>
                </a:gridCol>
                <a:gridCol w="401634">
                  <a:extLst>
                    <a:ext uri="{9D8B030D-6E8A-4147-A177-3AD203B41FA5}">
                      <a16:colId xmlns:a16="http://schemas.microsoft.com/office/drawing/2014/main" val="1671423023"/>
                    </a:ext>
                  </a:extLst>
                </a:gridCol>
                <a:gridCol w="401634">
                  <a:extLst>
                    <a:ext uri="{9D8B030D-6E8A-4147-A177-3AD203B41FA5}">
                      <a16:colId xmlns:a16="http://schemas.microsoft.com/office/drawing/2014/main" val="1661123928"/>
                    </a:ext>
                  </a:extLst>
                </a:gridCol>
                <a:gridCol w="401634">
                  <a:extLst>
                    <a:ext uri="{9D8B030D-6E8A-4147-A177-3AD203B41FA5}">
                      <a16:colId xmlns:a16="http://schemas.microsoft.com/office/drawing/2014/main" val="1930948189"/>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no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213668691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no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kern="1200" dirty="0">
                        <a:solidFill>
                          <a:schemeClr val="tx1"/>
                        </a:solidFill>
                        <a:latin typeface="+mn-lt"/>
                        <a:ea typeface="+mn-ea"/>
                        <a:cs typeface="+mn-cs"/>
                      </a:endParaRPr>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4118056304"/>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no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29277077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no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17374134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no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184267878"/>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no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4209214960"/>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no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410777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no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740288953"/>
                  </a:ext>
                </a:extLst>
              </a:tr>
            </a:tbl>
          </a:graphicData>
        </a:graphic>
      </p:graphicFrame>
      <p:cxnSp>
        <p:nvCxnSpPr>
          <p:cNvPr id="13" name="直接箭头连接符 7">
            <a:extLst>
              <a:ext uri="{FF2B5EF4-FFF2-40B4-BE49-F238E27FC236}">
                <a16:creationId xmlns:a16="http://schemas.microsoft.com/office/drawing/2014/main" id="{533C3353-D956-42B5-9006-24620533217D}"/>
              </a:ext>
            </a:extLst>
          </p:cNvPr>
          <p:cNvCxnSpPr>
            <a:cxnSpLocks/>
          </p:cNvCxnSpPr>
          <p:nvPr/>
        </p:nvCxnSpPr>
        <p:spPr>
          <a:xfrm>
            <a:off x="7828204" y="2855950"/>
            <a:ext cx="3288082" cy="0"/>
          </a:xfrm>
          <a:prstGeom prst="straightConnector1">
            <a:avLst/>
          </a:prstGeom>
          <a:noFill/>
          <a:ln w="38100" cap="flat" cmpd="sng" algn="ctr">
            <a:solidFill>
              <a:srgbClr val="5B9E02"/>
            </a:solidFill>
            <a:prstDash val="solid"/>
            <a:headEnd type="none" w="med" len="med"/>
            <a:tailEnd type="triangle" w="med" len="med"/>
          </a:ln>
          <a:effectLst/>
        </p:spPr>
      </p:cxnSp>
      <p:sp>
        <p:nvSpPr>
          <p:cNvPr id="14" name="文本框 12">
            <a:extLst>
              <a:ext uri="{FF2B5EF4-FFF2-40B4-BE49-F238E27FC236}">
                <a16:creationId xmlns:a16="http://schemas.microsoft.com/office/drawing/2014/main" id="{EAF8D3A6-B25D-4462-B897-C28548D31019}"/>
              </a:ext>
            </a:extLst>
          </p:cNvPr>
          <p:cNvSpPr txBox="1"/>
          <p:nvPr/>
        </p:nvSpPr>
        <p:spPr>
          <a:xfrm>
            <a:off x="8074356" y="2521064"/>
            <a:ext cx="2868992" cy="323165"/>
          </a:xfrm>
          <a:prstGeom prst="rect">
            <a:avLst/>
          </a:prstGeom>
          <a:noFill/>
        </p:spPr>
        <p:txBody>
          <a:bodyPr wrap="square" rtlCol="0">
            <a:spAutoFit/>
          </a:bodyPr>
          <a:lstStyle/>
          <a:p>
            <a:pPr algn="ctr" defTabSz="1015990"/>
            <a:r>
              <a:rPr lang="en-US" altLang="zh-CN" sz="1500" dirty="0">
                <a:solidFill>
                  <a:srgbClr val="000000"/>
                </a:solidFill>
                <a:ea typeface="宋体" panose="02010600030101010101" pitchFamily="2" charset="-122"/>
                <a:cs typeface="Times New Roman" panose="02020603050405020304" pitchFamily="18" charset="0"/>
              </a:rPr>
              <a:t>left to right propagating</a:t>
            </a:r>
            <a:endParaRPr lang="zh-CN" altLang="en-US" sz="1500" dirty="0">
              <a:solidFill>
                <a:srgbClr val="000000"/>
              </a:solidFill>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3">
                <a:extLst>
                  <a:ext uri="{FF2B5EF4-FFF2-40B4-BE49-F238E27FC236}">
                    <a16:creationId xmlns:a16="http://schemas.microsoft.com/office/drawing/2014/main" id="{77CDE84D-FA41-487B-9D5D-6F6C6EA1CD2F}"/>
                  </a:ext>
                </a:extLst>
              </p:cNvPr>
              <p:cNvSpPr/>
              <p:nvPr/>
            </p:nvSpPr>
            <p:spPr>
              <a:xfrm>
                <a:off x="9508852" y="6027456"/>
                <a:ext cx="409664" cy="323165"/>
              </a:xfrm>
              <a:prstGeom prst="rect">
                <a:avLst/>
              </a:prstGeom>
            </p:spPr>
            <p:txBody>
              <a:bodyPr wrap="non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15" name="矩形 13">
                <a:extLst>
                  <a:ext uri="{FF2B5EF4-FFF2-40B4-BE49-F238E27FC236}">
                    <a16:creationId xmlns:a16="http://schemas.microsoft.com/office/drawing/2014/main" id="{77CDE84D-FA41-487B-9D5D-6F6C6EA1CD2F}"/>
                  </a:ext>
                </a:extLst>
              </p:cNvPr>
              <p:cNvSpPr>
                <a:spLocks noRot="1" noChangeAspect="1" noMove="1" noResize="1" noEditPoints="1" noAdjustHandles="1" noChangeArrowheads="1" noChangeShapeType="1" noTextEdit="1"/>
              </p:cNvSpPr>
              <p:nvPr/>
            </p:nvSpPr>
            <p:spPr>
              <a:xfrm>
                <a:off x="9508852" y="6027456"/>
                <a:ext cx="409664" cy="3231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14">
                <a:extLst>
                  <a:ext uri="{FF2B5EF4-FFF2-40B4-BE49-F238E27FC236}">
                    <a16:creationId xmlns:a16="http://schemas.microsoft.com/office/drawing/2014/main" id="{518A9259-EA1C-48C5-9BC4-E6A2A958B005}"/>
                  </a:ext>
                </a:extLst>
              </p:cNvPr>
              <p:cNvSpPr/>
              <p:nvPr/>
            </p:nvSpPr>
            <p:spPr>
              <a:xfrm>
                <a:off x="9023738" y="6027456"/>
                <a:ext cx="594009" cy="323165"/>
              </a:xfrm>
              <a:prstGeom prst="rect">
                <a:avLst/>
              </a:prstGeom>
            </p:spPr>
            <p:txBody>
              <a:bodyPr wrap="non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r>
                            <a:rPr lang="en-US" altLang="zh-CN" sz="1500" i="1">
                              <a:solidFill>
                                <a:srgbClr val="000000"/>
                              </a:solidFill>
                              <a:latin typeface="Cambria Math" panose="02040503050406030204" pitchFamily="18" charset="0"/>
                            </a:rPr>
                            <m:t>−1</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16" name="矩形 14">
                <a:extLst>
                  <a:ext uri="{FF2B5EF4-FFF2-40B4-BE49-F238E27FC236}">
                    <a16:creationId xmlns:a16="http://schemas.microsoft.com/office/drawing/2014/main" id="{518A9259-EA1C-48C5-9BC4-E6A2A958B005}"/>
                  </a:ext>
                </a:extLst>
              </p:cNvPr>
              <p:cNvSpPr>
                <a:spLocks noRot="1" noChangeAspect="1" noMove="1" noResize="1" noEditPoints="1" noAdjustHandles="1" noChangeArrowheads="1" noChangeShapeType="1" noTextEdit="1"/>
              </p:cNvSpPr>
              <p:nvPr/>
            </p:nvSpPr>
            <p:spPr>
              <a:xfrm>
                <a:off x="9023738" y="6027456"/>
                <a:ext cx="594009" cy="323165"/>
              </a:xfrm>
              <a:prstGeom prst="rect">
                <a:avLst/>
              </a:prstGeom>
              <a:blipFill>
                <a:blip r:embed="rId6"/>
                <a:stretch>
                  <a:fillRect/>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62E970D2-B120-4DD9-BD77-01F0EAECE9AA}"/>
              </a:ext>
            </a:extLst>
          </p:cNvPr>
          <p:cNvGraphicFramePr>
            <a:graphicFrameLocks noGrp="1"/>
          </p:cNvGraphicFramePr>
          <p:nvPr>
            <p:extLst>
              <p:ext uri="{D42A27DB-BD31-4B8C-83A1-F6EECF244321}">
                <p14:modId xmlns:p14="http://schemas.microsoft.com/office/powerpoint/2010/main" val="799094708"/>
              </p:ext>
            </p:extLst>
          </p:nvPr>
        </p:nvGraphicFramePr>
        <p:xfrm>
          <a:off x="7873538" y="3116674"/>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graphicFrame>
        <p:nvGraphicFramePr>
          <p:cNvPr id="17" name="Table 16">
            <a:extLst>
              <a:ext uri="{FF2B5EF4-FFF2-40B4-BE49-F238E27FC236}">
                <a16:creationId xmlns:a16="http://schemas.microsoft.com/office/drawing/2014/main" id="{74A622AE-3064-4993-BA7C-8B2850F71167}"/>
              </a:ext>
            </a:extLst>
          </p:cNvPr>
          <p:cNvGraphicFramePr>
            <a:graphicFrameLocks noGrp="1"/>
          </p:cNvGraphicFramePr>
          <p:nvPr>
            <p:extLst>
              <p:ext uri="{D42A27DB-BD31-4B8C-83A1-F6EECF244321}">
                <p14:modId xmlns:p14="http://schemas.microsoft.com/office/powerpoint/2010/main" val="1138916824"/>
              </p:ext>
            </p:extLst>
          </p:nvPr>
        </p:nvGraphicFramePr>
        <p:xfrm>
          <a:off x="8281957" y="3115210"/>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graphicFrame>
        <p:nvGraphicFramePr>
          <p:cNvPr id="18" name="Table 17">
            <a:extLst>
              <a:ext uri="{FF2B5EF4-FFF2-40B4-BE49-F238E27FC236}">
                <a16:creationId xmlns:a16="http://schemas.microsoft.com/office/drawing/2014/main" id="{9D2B7016-A642-40F8-8BD0-412148F26B3B}"/>
              </a:ext>
            </a:extLst>
          </p:cNvPr>
          <p:cNvGraphicFramePr>
            <a:graphicFrameLocks noGrp="1"/>
          </p:cNvGraphicFramePr>
          <p:nvPr>
            <p:extLst>
              <p:ext uri="{D42A27DB-BD31-4B8C-83A1-F6EECF244321}">
                <p14:modId xmlns:p14="http://schemas.microsoft.com/office/powerpoint/2010/main" val="977222700"/>
              </p:ext>
            </p:extLst>
          </p:nvPr>
        </p:nvGraphicFramePr>
        <p:xfrm>
          <a:off x="8683591" y="3115210"/>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graphicFrame>
        <p:nvGraphicFramePr>
          <p:cNvPr id="19" name="Table 18">
            <a:extLst>
              <a:ext uri="{FF2B5EF4-FFF2-40B4-BE49-F238E27FC236}">
                <a16:creationId xmlns:a16="http://schemas.microsoft.com/office/drawing/2014/main" id="{B7E54CFD-A173-49B8-9906-3C75F09BD1C0}"/>
              </a:ext>
            </a:extLst>
          </p:cNvPr>
          <p:cNvGraphicFramePr>
            <a:graphicFrameLocks noGrp="1"/>
          </p:cNvGraphicFramePr>
          <p:nvPr>
            <p:extLst>
              <p:ext uri="{D42A27DB-BD31-4B8C-83A1-F6EECF244321}">
                <p14:modId xmlns:p14="http://schemas.microsoft.com/office/powerpoint/2010/main" val="457384651"/>
              </p:ext>
            </p:extLst>
          </p:nvPr>
        </p:nvGraphicFramePr>
        <p:xfrm>
          <a:off x="9081014" y="3115210"/>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graphicFrame>
        <p:nvGraphicFramePr>
          <p:cNvPr id="20" name="Table 19">
            <a:extLst>
              <a:ext uri="{FF2B5EF4-FFF2-40B4-BE49-F238E27FC236}">
                <a16:creationId xmlns:a16="http://schemas.microsoft.com/office/drawing/2014/main" id="{75CC2711-0CCE-4E11-9D20-F4070FA424BF}"/>
              </a:ext>
            </a:extLst>
          </p:cNvPr>
          <p:cNvGraphicFramePr>
            <a:graphicFrameLocks noGrp="1"/>
          </p:cNvGraphicFramePr>
          <p:nvPr>
            <p:extLst>
              <p:ext uri="{D42A27DB-BD31-4B8C-83A1-F6EECF244321}">
                <p14:modId xmlns:p14="http://schemas.microsoft.com/office/powerpoint/2010/main" val="3471933383"/>
              </p:ext>
            </p:extLst>
          </p:nvPr>
        </p:nvGraphicFramePr>
        <p:xfrm>
          <a:off x="9488241" y="3115210"/>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graphicFrame>
        <p:nvGraphicFramePr>
          <p:cNvPr id="21" name="Table 20">
            <a:extLst>
              <a:ext uri="{FF2B5EF4-FFF2-40B4-BE49-F238E27FC236}">
                <a16:creationId xmlns:a16="http://schemas.microsoft.com/office/drawing/2014/main" id="{3B18619C-2418-4CE1-980F-1241A169E0A6}"/>
              </a:ext>
            </a:extLst>
          </p:cNvPr>
          <p:cNvGraphicFramePr>
            <a:graphicFrameLocks noGrp="1"/>
          </p:cNvGraphicFramePr>
          <p:nvPr>
            <p:extLst>
              <p:ext uri="{D42A27DB-BD31-4B8C-83A1-F6EECF244321}">
                <p14:modId xmlns:p14="http://schemas.microsoft.com/office/powerpoint/2010/main" val="2229506901"/>
              </p:ext>
            </p:extLst>
          </p:nvPr>
        </p:nvGraphicFramePr>
        <p:xfrm>
          <a:off x="9897231" y="3115210"/>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graphicFrame>
        <p:nvGraphicFramePr>
          <p:cNvPr id="22" name="Table 21">
            <a:extLst>
              <a:ext uri="{FF2B5EF4-FFF2-40B4-BE49-F238E27FC236}">
                <a16:creationId xmlns:a16="http://schemas.microsoft.com/office/drawing/2014/main" id="{78F5FAC8-535F-4E83-8490-D1F0D719DBC0}"/>
              </a:ext>
            </a:extLst>
          </p:cNvPr>
          <p:cNvGraphicFramePr>
            <a:graphicFrameLocks noGrp="1"/>
          </p:cNvGraphicFramePr>
          <p:nvPr>
            <p:extLst>
              <p:ext uri="{D42A27DB-BD31-4B8C-83A1-F6EECF244321}">
                <p14:modId xmlns:p14="http://schemas.microsoft.com/office/powerpoint/2010/main" val="2397485274"/>
              </p:ext>
            </p:extLst>
          </p:nvPr>
        </p:nvGraphicFramePr>
        <p:xfrm>
          <a:off x="10305615" y="3115210"/>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graphicFrame>
        <p:nvGraphicFramePr>
          <p:cNvPr id="23" name="Table 22">
            <a:extLst>
              <a:ext uri="{FF2B5EF4-FFF2-40B4-BE49-F238E27FC236}">
                <a16:creationId xmlns:a16="http://schemas.microsoft.com/office/drawing/2014/main" id="{C8B1E268-99A8-451F-A54C-EB6D881A4847}"/>
              </a:ext>
            </a:extLst>
          </p:cNvPr>
          <p:cNvGraphicFramePr>
            <a:graphicFrameLocks noGrp="1"/>
          </p:cNvGraphicFramePr>
          <p:nvPr>
            <p:extLst>
              <p:ext uri="{D42A27DB-BD31-4B8C-83A1-F6EECF244321}">
                <p14:modId xmlns:p14="http://schemas.microsoft.com/office/powerpoint/2010/main" val="3032435319"/>
              </p:ext>
            </p:extLst>
          </p:nvPr>
        </p:nvGraphicFramePr>
        <p:xfrm>
          <a:off x="10708755" y="3115210"/>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sp>
        <p:nvSpPr>
          <p:cNvPr id="24" name="Rectangle 23">
            <a:extLst>
              <a:ext uri="{FF2B5EF4-FFF2-40B4-BE49-F238E27FC236}">
                <a16:creationId xmlns:a16="http://schemas.microsoft.com/office/drawing/2014/main" id="{00D70EE2-C464-41BC-B334-36C2220C8E41}"/>
              </a:ext>
            </a:extLst>
          </p:cNvPr>
          <p:cNvSpPr/>
          <p:nvPr/>
        </p:nvSpPr>
        <p:spPr>
          <a:xfrm>
            <a:off x="9081013" y="3115210"/>
            <a:ext cx="816218" cy="2860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Rectangle 3">
            <a:extLst>
              <a:ext uri="{FF2B5EF4-FFF2-40B4-BE49-F238E27FC236}">
                <a16:creationId xmlns:a16="http://schemas.microsoft.com/office/drawing/2014/main" id="{2A18ED86-F3E8-A14D-96DB-CC67D99A9153}"/>
              </a:ext>
            </a:extLst>
          </p:cNvPr>
          <p:cNvSpPr/>
          <p:nvPr/>
        </p:nvSpPr>
        <p:spPr>
          <a:xfrm>
            <a:off x="414955" y="2886029"/>
            <a:ext cx="7156173" cy="35828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25" name="矩形 13">
                <a:extLst>
                  <a:ext uri="{FF2B5EF4-FFF2-40B4-BE49-F238E27FC236}">
                    <a16:creationId xmlns:a16="http://schemas.microsoft.com/office/drawing/2014/main" id="{59BF0B05-C8CE-C447-88E0-58DF741FA886}"/>
                  </a:ext>
                </a:extLst>
              </p:cNvPr>
              <p:cNvSpPr/>
              <p:nvPr/>
            </p:nvSpPr>
            <p:spPr>
              <a:xfrm flipH="1">
                <a:off x="3970432" y="6046354"/>
                <a:ext cx="438984" cy="323165"/>
              </a:xfrm>
              <a:prstGeom prst="rect">
                <a:avLst/>
              </a:prstGeom>
            </p:spPr>
            <p:txBody>
              <a:bodyPr wrap="squar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25" name="矩形 13">
                <a:extLst>
                  <a:ext uri="{FF2B5EF4-FFF2-40B4-BE49-F238E27FC236}">
                    <a16:creationId xmlns:a16="http://schemas.microsoft.com/office/drawing/2014/main" id="{59BF0B05-C8CE-C447-88E0-58DF741FA886}"/>
                  </a:ext>
                </a:extLst>
              </p:cNvPr>
              <p:cNvSpPr>
                <a:spLocks noRot="1" noChangeAspect="1" noMove="1" noResize="1" noEditPoints="1" noAdjustHandles="1" noChangeArrowheads="1" noChangeShapeType="1" noTextEdit="1"/>
              </p:cNvSpPr>
              <p:nvPr/>
            </p:nvSpPr>
            <p:spPr>
              <a:xfrm flipH="1">
                <a:off x="3970432" y="6046354"/>
                <a:ext cx="438984" cy="3231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矩形 14">
                <a:extLst>
                  <a:ext uri="{FF2B5EF4-FFF2-40B4-BE49-F238E27FC236}">
                    <a16:creationId xmlns:a16="http://schemas.microsoft.com/office/drawing/2014/main" id="{02EC12D3-1015-E046-A5F2-32A88E913155}"/>
                  </a:ext>
                </a:extLst>
              </p:cNvPr>
              <p:cNvSpPr/>
              <p:nvPr/>
            </p:nvSpPr>
            <p:spPr>
              <a:xfrm>
                <a:off x="2986039" y="6033407"/>
                <a:ext cx="594009" cy="323165"/>
              </a:xfrm>
              <a:prstGeom prst="rect">
                <a:avLst/>
              </a:prstGeom>
            </p:spPr>
            <p:txBody>
              <a:bodyPr wrap="non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r>
                            <a:rPr lang="en-US" altLang="zh-CN" sz="1500" i="1">
                              <a:solidFill>
                                <a:srgbClr val="000000"/>
                              </a:solidFill>
                              <a:latin typeface="Cambria Math" panose="02040503050406030204" pitchFamily="18" charset="0"/>
                            </a:rPr>
                            <m:t>−1</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26" name="矩形 14">
                <a:extLst>
                  <a:ext uri="{FF2B5EF4-FFF2-40B4-BE49-F238E27FC236}">
                    <a16:creationId xmlns:a16="http://schemas.microsoft.com/office/drawing/2014/main" id="{02EC12D3-1015-E046-A5F2-32A88E913155}"/>
                  </a:ext>
                </a:extLst>
              </p:cNvPr>
              <p:cNvSpPr>
                <a:spLocks noRot="1" noChangeAspect="1" noMove="1" noResize="1" noEditPoints="1" noAdjustHandles="1" noChangeArrowheads="1" noChangeShapeType="1" noTextEdit="1"/>
              </p:cNvSpPr>
              <p:nvPr/>
            </p:nvSpPr>
            <p:spPr>
              <a:xfrm>
                <a:off x="2986039" y="6033407"/>
                <a:ext cx="594009" cy="323165"/>
              </a:xfrm>
              <a:prstGeom prst="rect">
                <a:avLst/>
              </a:prstGeom>
              <a:blipFill>
                <a:blip r:embed="rId8"/>
                <a:stretch>
                  <a:fillRect/>
                </a:stretch>
              </a:blipFill>
            </p:spPr>
            <p:txBody>
              <a:bodyPr/>
              <a:lstStyle/>
              <a:p>
                <a:r>
                  <a:rPr lang="en-US">
                    <a:noFill/>
                  </a:rPr>
                  <a:t> </a:t>
                </a:r>
              </a:p>
            </p:txBody>
          </p:sp>
        </mc:Fallback>
      </mc:AlternateContent>
      <p:graphicFrame>
        <p:nvGraphicFramePr>
          <p:cNvPr id="27" name="Table 26">
            <a:extLst>
              <a:ext uri="{FF2B5EF4-FFF2-40B4-BE49-F238E27FC236}">
                <a16:creationId xmlns:a16="http://schemas.microsoft.com/office/drawing/2014/main" id="{51B33250-46E9-3149-A235-784E720D1511}"/>
              </a:ext>
            </a:extLst>
          </p:cNvPr>
          <p:cNvGraphicFramePr>
            <a:graphicFrameLocks noGrp="1"/>
          </p:cNvGraphicFramePr>
          <p:nvPr>
            <p:extLst>
              <p:ext uri="{D42A27DB-BD31-4B8C-83A1-F6EECF244321}">
                <p14:modId xmlns:p14="http://schemas.microsoft.com/office/powerpoint/2010/main" val="2693679208"/>
              </p:ext>
            </p:extLst>
          </p:nvPr>
        </p:nvGraphicFramePr>
        <p:xfrm>
          <a:off x="3043314" y="3121161"/>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graphicFrame>
        <p:nvGraphicFramePr>
          <p:cNvPr id="28" name="Table 27">
            <a:extLst>
              <a:ext uri="{FF2B5EF4-FFF2-40B4-BE49-F238E27FC236}">
                <a16:creationId xmlns:a16="http://schemas.microsoft.com/office/drawing/2014/main" id="{1CE40BF6-31A4-724F-9563-409298D5C4E3}"/>
              </a:ext>
            </a:extLst>
          </p:cNvPr>
          <p:cNvGraphicFramePr>
            <a:graphicFrameLocks noGrp="1"/>
          </p:cNvGraphicFramePr>
          <p:nvPr>
            <p:extLst>
              <p:ext uri="{D42A27DB-BD31-4B8C-83A1-F6EECF244321}">
                <p14:modId xmlns:p14="http://schemas.microsoft.com/office/powerpoint/2010/main" val="1725435689"/>
              </p:ext>
            </p:extLst>
          </p:nvPr>
        </p:nvGraphicFramePr>
        <p:xfrm>
          <a:off x="3937395" y="3121161"/>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011408"/>
                  </a:ext>
                </a:extLst>
              </a:tr>
            </a:tbl>
          </a:graphicData>
        </a:graphic>
      </p:graphicFrame>
      <p:cxnSp>
        <p:nvCxnSpPr>
          <p:cNvPr id="32" name="Straight Arrow Connector 31">
            <a:extLst>
              <a:ext uri="{FF2B5EF4-FFF2-40B4-BE49-F238E27FC236}">
                <a16:creationId xmlns:a16="http://schemas.microsoft.com/office/drawing/2014/main" id="{DB036B62-9D41-914C-89DA-DD483D8C5335}"/>
              </a:ext>
            </a:extLst>
          </p:cNvPr>
          <p:cNvCxnSpPr/>
          <p:nvPr/>
        </p:nvCxnSpPr>
        <p:spPr>
          <a:xfrm>
            <a:off x="3419532" y="4016850"/>
            <a:ext cx="492447" cy="3681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3CBCE0C-F783-5647-A2C6-73F095760B17}"/>
              </a:ext>
            </a:extLst>
          </p:cNvPr>
          <p:cNvCxnSpPr>
            <a:cxnSpLocks/>
          </p:cNvCxnSpPr>
          <p:nvPr/>
        </p:nvCxnSpPr>
        <p:spPr>
          <a:xfrm>
            <a:off x="3419533" y="4384966"/>
            <a:ext cx="4821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490B4F7-7AF8-264E-A53C-C703B3FAC812}"/>
              </a:ext>
            </a:extLst>
          </p:cNvPr>
          <p:cNvCxnSpPr/>
          <p:nvPr/>
        </p:nvCxnSpPr>
        <p:spPr>
          <a:xfrm flipV="1">
            <a:off x="3419532" y="4384966"/>
            <a:ext cx="492447" cy="33866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BF9EA56-A62B-2746-A34B-7C20EE962D4B}"/>
              </a:ext>
            </a:extLst>
          </p:cNvPr>
          <p:cNvSpPr/>
          <p:nvPr/>
        </p:nvSpPr>
        <p:spPr>
          <a:xfrm>
            <a:off x="3509465" y="2398585"/>
            <a:ext cx="303318" cy="4375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54" name="Straight Arrow Connector 53">
            <a:extLst>
              <a:ext uri="{FF2B5EF4-FFF2-40B4-BE49-F238E27FC236}">
                <a16:creationId xmlns:a16="http://schemas.microsoft.com/office/drawing/2014/main" id="{6AEEC822-8216-1748-A2D1-B56F6DF0F11D}"/>
              </a:ext>
            </a:extLst>
          </p:cNvPr>
          <p:cNvCxnSpPr/>
          <p:nvPr/>
        </p:nvCxnSpPr>
        <p:spPr>
          <a:xfrm>
            <a:off x="3444948" y="3283133"/>
            <a:ext cx="467031" cy="110183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E5A37C-A09A-7447-A8D3-514CC970024C}"/>
              </a:ext>
            </a:extLst>
          </p:cNvPr>
          <p:cNvCxnSpPr/>
          <p:nvPr/>
        </p:nvCxnSpPr>
        <p:spPr>
          <a:xfrm>
            <a:off x="3444948" y="3640106"/>
            <a:ext cx="492447" cy="74486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A6AA35-F147-9E48-B435-00D043B7626F}"/>
              </a:ext>
            </a:extLst>
          </p:cNvPr>
          <p:cNvCxnSpPr/>
          <p:nvPr/>
        </p:nvCxnSpPr>
        <p:spPr>
          <a:xfrm flipV="1">
            <a:off x="3444948" y="4384966"/>
            <a:ext cx="492447" cy="6967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2DCF39-363D-9748-B03F-39D6D00C4964}"/>
              </a:ext>
            </a:extLst>
          </p:cNvPr>
          <p:cNvCxnSpPr/>
          <p:nvPr/>
        </p:nvCxnSpPr>
        <p:spPr>
          <a:xfrm flipV="1">
            <a:off x="3444948" y="4384967"/>
            <a:ext cx="467031" cy="104000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CA9ECD-9890-0444-977B-CE94AF419B27}"/>
              </a:ext>
            </a:extLst>
          </p:cNvPr>
          <p:cNvCxnSpPr/>
          <p:nvPr/>
        </p:nvCxnSpPr>
        <p:spPr>
          <a:xfrm flipV="1">
            <a:off x="3444948" y="4384967"/>
            <a:ext cx="492447" cy="132796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61059747"/>
      </p:ext>
    </p:extLst>
  </p:cSld>
  <p:clrMapOvr>
    <a:masterClrMapping/>
  </p:clrMapOvr>
  <mc:AlternateContent xmlns:mc="http://schemas.openxmlformats.org/markup-compatibility/2006" xmlns:p14="http://schemas.microsoft.com/office/powerpoint/2010/main">
    <mc:Choice Requires="p14">
      <p:transition p14:dur="0" advTm="56145"/>
    </mc:Choice>
    <mc:Fallback xmlns="">
      <p:transition advTm="561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1000"/>
                                        <p:tgtEl>
                                          <p:spTgt spid="24"/>
                                        </p:tgtEl>
                                      </p:cBhvr>
                                    </p:animEffect>
                                  </p:childTnLst>
                                </p:cTn>
                              </p:par>
                            </p:childTnLst>
                          </p:cTn>
                        </p:par>
                        <p:par>
                          <p:cTn id="40" fill="hold">
                            <p:stCondLst>
                              <p:cond delay="5000"/>
                            </p:stCondLst>
                            <p:childTnLst>
                              <p:par>
                                <p:cTn id="41" presetID="22" presetClass="entr" presetSubtype="4"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1000"/>
                                        <p:tgtEl>
                                          <p:spTgt spid="16"/>
                                        </p:tgtEl>
                                      </p:cBhvr>
                                    </p:animEffect>
                                  </p:childTnLst>
                                </p:cTn>
                              </p:par>
                            </p:childTnLst>
                          </p:cTn>
                        </p:par>
                        <p:par>
                          <p:cTn id="44" fill="hold">
                            <p:stCondLst>
                              <p:cond delay="6000"/>
                            </p:stCondLst>
                            <p:childTnLst>
                              <p:par>
                                <p:cTn id="45" presetID="2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1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par>
                                <p:cTn id="56" presetID="9"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dissolve">
                                      <p:cBhvr>
                                        <p:cTn id="58" dur="500"/>
                                        <p:tgtEl>
                                          <p:spTgt spid="27"/>
                                        </p:tgtEl>
                                      </p:cBhvr>
                                    </p:animEffect>
                                  </p:childTnLst>
                                </p:cTn>
                              </p:par>
                              <p:par>
                                <p:cTn id="59" presetID="9"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par>
                                <p:cTn id="62" presetID="9"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dissolve">
                                      <p:cBhvr>
                                        <p:cTn id="64" dur="500"/>
                                        <p:tgtEl>
                                          <p:spTgt spid="32"/>
                                        </p:tgtEl>
                                      </p:cBhvr>
                                    </p:animEffect>
                                  </p:childTnLst>
                                </p:cTn>
                              </p:par>
                              <p:par>
                                <p:cTn id="65" presetID="9"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dissolve">
                                      <p:cBhvr>
                                        <p:cTn id="67" dur="500"/>
                                        <p:tgtEl>
                                          <p:spTgt spid="33"/>
                                        </p:tgtEl>
                                      </p:cBhvr>
                                    </p:animEffect>
                                  </p:childTnLst>
                                </p:cTn>
                              </p:par>
                              <p:par>
                                <p:cTn id="68" presetID="9"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dissolve">
                                      <p:cBhvr>
                                        <p:cTn id="70" dur="500"/>
                                        <p:tgtEl>
                                          <p:spTgt spid="34"/>
                                        </p:tgtEl>
                                      </p:cBhvr>
                                    </p:animEffect>
                                  </p:childTnLst>
                                </p:cTn>
                              </p:par>
                              <p:par>
                                <p:cTn id="71" presetID="9"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dissolve">
                                      <p:cBhvr>
                                        <p:cTn id="73" dur="500"/>
                                        <p:tgtEl>
                                          <p:spTgt spid="54"/>
                                        </p:tgtEl>
                                      </p:cBhvr>
                                    </p:animEffect>
                                  </p:childTnLst>
                                </p:cTn>
                              </p:par>
                              <p:par>
                                <p:cTn id="74" presetID="9" presetClass="entr" presetSubtype="0"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dissolve">
                                      <p:cBhvr>
                                        <p:cTn id="76" dur="500"/>
                                        <p:tgtEl>
                                          <p:spTgt spid="56"/>
                                        </p:tgtEl>
                                      </p:cBhvr>
                                    </p:animEffect>
                                  </p:childTnLst>
                                </p:cTn>
                              </p:par>
                              <p:par>
                                <p:cTn id="77" presetID="9"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dissolve">
                                      <p:cBhvr>
                                        <p:cTn id="82" dur="500"/>
                                        <p:tgtEl>
                                          <p:spTgt spid="60"/>
                                        </p:tgtEl>
                                      </p:cBhvr>
                                    </p:animEffect>
                                  </p:childTnLst>
                                </p:cTn>
                              </p:par>
                              <p:par>
                                <p:cTn id="83" presetID="9" presetClass="entr" presetSubtype="0" fill="hold" nodeType="withEffect">
                                  <p:stCondLst>
                                    <p:cond delay="0"/>
                                  </p:stCondLst>
                                  <p:childTnLst>
                                    <p:set>
                                      <p:cBhvr>
                                        <p:cTn id="84" dur="1" fill="hold">
                                          <p:stCondLst>
                                            <p:cond delay="0"/>
                                          </p:stCondLst>
                                        </p:cTn>
                                        <p:tgtEl>
                                          <p:spTgt spid="62"/>
                                        </p:tgtEl>
                                        <p:attrNameLst>
                                          <p:attrName>style.visibility</p:attrName>
                                        </p:attrNameLst>
                                      </p:cBhvr>
                                      <p:to>
                                        <p:strVal val="visible"/>
                                      </p:to>
                                    </p:set>
                                    <p:animEffect transition="in" filter="dissolve">
                                      <p:cBhvr>
                                        <p:cTn id="85" dur="500"/>
                                        <p:tgtEl>
                                          <p:spTgt spid="6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dissolve">
                                      <p:cBhvr>
                                        <p:cTn id="8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4" grpId="0" animBg="1"/>
      <p:bldP spid="4" grpId="0" animBg="1"/>
      <p:bldP spid="25"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propagation network</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695988" y="2167036"/>
                <a:ext cx="4130012" cy="3793137"/>
              </a:xfrm>
            </p:spPr>
            <p:txBody>
              <a:bodyPr/>
              <a:lstStyle/>
              <a:p>
                <a:pPr>
                  <a:lnSpc>
                    <a:spcPct val="100000"/>
                  </a:lnSpc>
                </a:pP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b="0" i="1" smtClean="0">
                            <a:solidFill>
                              <a:srgbClr val="000000"/>
                            </a:solidFill>
                            <a:latin typeface="Cambria Math" panose="02040503050406030204" pitchFamily="18" charset="0"/>
                          </a:rPr>
                          <m:t>0</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0</m:t>
                        </m:r>
                      </m:sub>
                    </m:sSub>
                    <m:r>
                      <a:rPr lang="en-US" altLang="zh-CN" b="0" i="1" smtClean="0">
                        <a:solidFill>
                          <a:srgbClr val="000000"/>
                        </a:solidFill>
                        <a:latin typeface="Cambria Math" panose="02040503050406030204" pitchFamily="18" charset="0"/>
                      </a:rPr>
                      <m:t>,</m:t>
                    </m:r>
                  </m:oMath>
                </a14:m>
                <a:endParaRPr lang="en-US" dirty="0">
                  <a:latin typeface="+mn-lt"/>
                </a:endParaRPr>
              </a:p>
              <a:p>
                <a:pPr>
                  <a:lnSpc>
                    <a:spcPct val="100000"/>
                  </a:lnSpc>
                </a:pP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𝐼</m:t>
                        </m:r>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𝑑</m:t>
                            </m:r>
                          </m:e>
                          <m:sub>
                            <m:r>
                              <a:rPr lang="en-US" altLang="zh-CN" i="1">
                                <a:solidFill>
                                  <a:srgbClr val="000000"/>
                                </a:solidFill>
                                <a:latin typeface="Cambria Math" panose="02040503050406030204" pitchFamily="18" charset="0"/>
                              </a:rPr>
                              <m:t>1</m:t>
                            </m:r>
                          </m:sub>
                        </m:sSub>
                      </m:e>
                    </m:d>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𝑤</m:t>
                        </m:r>
                      </m:e>
                      <m:sub>
                        <m:r>
                          <a:rPr lang="en-US" altLang="zh-CN" i="1">
                            <a:solidFill>
                              <a:srgbClr val="000000"/>
                            </a:solidFill>
                            <a:latin typeface="Cambria Math" panose="02040503050406030204" pitchFamily="18" charset="0"/>
                          </a:rPr>
                          <m:t>1</m:t>
                        </m:r>
                      </m:sub>
                    </m:s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b="0" i="1" smtClean="0">
                            <a:solidFill>
                              <a:srgbClr val="000000"/>
                            </a:solidFill>
                            <a:latin typeface="Cambria Math" panose="02040503050406030204" pitchFamily="18" charset="0"/>
                          </a:rPr>
                          <m:t>0</m:t>
                        </m:r>
                      </m:sub>
                    </m:sSub>
                    <m:r>
                      <a:rPr lang="en-US" altLang="zh-CN" i="1">
                        <a:solidFill>
                          <a:srgbClr val="000000"/>
                        </a:solidFill>
                        <a:latin typeface="Cambria Math" panose="02040503050406030204" pitchFamily="18" charset="0"/>
                      </a:rPr>
                      <m:t>,</m:t>
                    </m:r>
                  </m:oMath>
                </a14:m>
                <a:endParaRPr lang="en-US" altLang="zh-CN" i="1" dirty="0">
                  <a:solidFill>
                    <a:srgbClr val="000000"/>
                  </a:solidFill>
                  <a:latin typeface="+mn-lt"/>
                </a:endParaRPr>
              </a:p>
              <a:p>
                <a:pPr>
                  <a:lnSpc>
                    <a:spcPct val="100000"/>
                  </a:lnSpc>
                </a:pPr>
                <a:endParaRPr lang="en-US" altLang="zh-CN" i="1" dirty="0">
                  <a:solidFill>
                    <a:srgbClr val="000000"/>
                  </a:solidFill>
                  <a:latin typeface="+mn-lt"/>
                </a:endParaRPr>
              </a:p>
              <a:p>
                <a:pPr>
                  <a:lnSpc>
                    <a:spcPct val="100000"/>
                  </a:lnSpc>
                </a:pP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b="0" i="1" smtClean="0">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𝐼</m:t>
                        </m:r>
                        <m:r>
                          <a:rPr lang="en-US" altLang="zh-CN" i="1">
                            <a:solidFill>
                              <a:srgbClr val="000000"/>
                            </a:solidFill>
                            <a:latin typeface="Cambria Math" panose="02040503050406030204" pitchFamily="18" charset="0"/>
                          </a:rPr>
                          <m:t>−</m:t>
                        </m:r>
                        <m:sSub>
                          <m:sSubPr>
                            <m:ctrlPr>
                              <a:rPr lang="en-US" altLang="zh-CN"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𝑑</m:t>
                            </m:r>
                          </m:e>
                          <m:sub>
                            <m:r>
                              <a:rPr lang="en-US" altLang="zh-CN" b="0" i="1" smtClean="0">
                                <a:solidFill>
                                  <a:srgbClr val="000000"/>
                                </a:solidFill>
                                <a:latin typeface="Cambria Math" panose="02040503050406030204" pitchFamily="18" charset="0"/>
                              </a:rPr>
                              <m:t>𝑡</m:t>
                            </m:r>
                          </m:sub>
                        </m:sSub>
                      </m:e>
                    </m:d>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𝑤</m:t>
                        </m:r>
                      </m:e>
                      <m:sub>
                        <m:r>
                          <a:rPr lang="en-US" altLang="zh-CN" b="0" i="1" smtClean="0">
                            <a:solidFill>
                              <a:srgbClr val="000000"/>
                            </a:solidFill>
                            <a:latin typeface="Cambria Math" panose="02040503050406030204" pitchFamily="18" charset="0"/>
                          </a:rPr>
                          <m:t>𝑡</m:t>
                        </m:r>
                      </m:sub>
                    </m:s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b="0" i="1" smtClean="0">
                            <a:solidFill>
                              <a:srgbClr val="000000"/>
                            </a:solidFill>
                            <a:latin typeface="Cambria Math" panose="02040503050406030204" pitchFamily="18" charset="0"/>
                          </a:rPr>
                          <m:t>𝑡</m:t>
                        </m:r>
                        <m:r>
                          <a:rPr lang="en-US" altLang="zh-CN" i="1">
                            <a:solidFill>
                              <a:srgbClr val="000000"/>
                            </a:solidFill>
                            <a:latin typeface="Cambria Math" panose="02040503050406030204" pitchFamily="18" charset="0"/>
                          </a:rPr>
                          <m:t>−</m:t>
                        </m:r>
                        <m:r>
                          <a:rPr lang="en-US" altLang="zh-CN" i="1" smtClean="0">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oMath>
                </a14:m>
                <a:endParaRPr lang="en-US" altLang="zh-CN" i="1" dirty="0">
                  <a:solidFill>
                    <a:srgbClr val="000000"/>
                  </a:solidFill>
                  <a:latin typeface="+mn-lt"/>
                </a:endParaRPr>
              </a:p>
              <a:p>
                <a:pPr>
                  <a:lnSpc>
                    <a:spcPct val="100000"/>
                  </a:lnSpc>
                </a:pPr>
                <a:endParaRPr lang="en-US" altLang="zh-CN" i="1" dirty="0">
                  <a:solidFill>
                    <a:srgbClr val="000000"/>
                  </a:solidFill>
                  <a:latin typeface="+mn-lt"/>
                </a:endParaRPr>
              </a:p>
              <a:p>
                <a:pPr>
                  <a:lnSpc>
                    <a:spcPct val="100000"/>
                  </a:lnSpc>
                </a:pP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b="0" i="1" smtClean="0">
                            <a:solidFill>
                              <a:srgbClr val="000000"/>
                            </a:solidFill>
                            <a:latin typeface="Cambria Math" panose="02040503050406030204" pitchFamily="18" charset="0"/>
                          </a:rPr>
                          <m:t>𝑛</m:t>
                        </m:r>
                      </m:sub>
                    </m:sSub>
                    <m:r>
                      <a:rPr lang="en-US" altLang="zh-CN" i="1">
                        <a:solidFill>
                          <a:srgbClr val="000000"/>
                        </a:solidFill>
                        <a:latin typeface="Cambria Math" panose="02040503050406030204" pitchFamily="18" charset="0"/>
                      </a:rPr>
                      <m:t>=</m:t>
                    </m:r>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𝐼</m:t>
                        </m:r>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𝑑</m:t>
                            </m:r>
                          </m:e>
                          <m:sub>
                            <m:r>
                              <a:rPr lang="en-US" altLang="zh-CN" b="0" i="1" smtClean="0">
                                <a:solidFill>
                                  <a:srgbClr val="000000"/>
                                </a:solidFill>
                                <a:latin typeface="Cambria Math" panose="02040503050406030204" pitchFamily="18" charset="0"/>
                              </a:rPr>
                              <m:t>𝑛</m:t>
                            </m:r>
                          </m:sub>
                        </m:sSub>
                      </m:e>
                    </m:d>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𝑛</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𝑤</m:t>
                        </m:r>
                      </m:e>
                      <m:sub>
                        <m:r>
                          <a:rPr lang="en-US" altLang="zh-CN" b="0" i="1" smtClean="0">
                            <a:solidFill>
                              <a:srgbClr val="000000"/>
                            </a:solidFill>
                            <a:latin typeface="Cambria Math" panose="02040503050406030204" pitchFamily="18" charset="0"/>
                          </a:rPr>
                          <m:t>𝑛</m:t>
                        </m:r>
                      </m:sub>
                    </m:s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h</m:t>
                        </m:r>
                      </m:e>
                      <m:sub>
                        <m:r>
                          <a:rPr lang="en-US" altLang="zh-CN" b="0" i="1" smtClean="0">
                            <a:solidFill>
                              <a:srgbClr val="000000"/>
                            </a:solidFill>
                            <a:latin typeface="Cambria Math" panose="02040503050406030204" pitchFamily="18" charset="0"/>
                          </a:rPr>
                          <m:t>𝑛</m:t>
                        </m:r>
                        <m:r>
                          <a:rPr lang="en-US" altLang="zh-CN" i="1">
                            <a:solidFill>
                              <a:srgbClr val="000000"/>
                            </a:solidFill>
                            <a:latin typeface="Cambria Math" panose="02040503050406030204" pitchFamily="18" charset="0"/>
                          </a:rPr>
                          <m:t>−</m:t>
                        </m:r>
                        <m:r>
                          <a:rPr lang="en-US" altLang="zh-CN" i="1" smtClean="0">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oMath>
                </a14:m>
                <a:endParaRPr lang="en-US" altLang="zh-CN" dirty="0">
                  <a:latin typeface="+mn-lt"/>
                </a:endParaRPr>
              </a:p>
              <a:p>
                <a:endParaRPr lang="en-US" dirty="0">
                  <a:latin typeface="+mn-lt"/>
                </a:endParaRPr>
              </a:p>
              <a:p>
                <a:endParaRPr lang="en-US" dirty="0">
                  <a:latin typeface="+mn-lt"/>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695988" y="2167036"/>
                <a:ext cx="4130012" cy="3793137"/>
              </a:xfrm>
              <a:blipFill>
                <a:blip r:embed="rId4"/>
                <a:stretch>
                  <a:fillRect l="-1227" t="-334"/>
                </a:stretch>
              </a:blipFill>
            </p:spPr>
            <p:txBody>
              <a:bodyPr/>
              <a:lstStyle/>
              <a:p>
                <a:r>
                  <a:rPr lang="en-US">
                    <a:noFill/>
                  </a:rPr>
                  <a:t> </a:t>
                </a:r>
              </a:p>
            </p:txBody>
          </p:sp>
        </mc:Fallback>
      </mc:AlternateContent>
      <p:sp>
        <p:nvSpPr>
          <p:cNvPr id="10" name="Text Placeholder 9"/>
          <p:cNvSpPr>
            <a:spLocks noGrp="1"/>
          </p:cNvSpPr>
          <p:nvPr>
            <p:ph type="body" sz="quarter" idx="10"/>
          </p:nvPr>
        </p:nvSpPr>
        <p:spPr>
          <a:xfrm>
            <a:off x="701308" y="1314815"/>
            <a:ext cx="10789384" cy="583848"/>
          </a:xfrm>
        </p:spPr>
        <p:txBody>
          <a:bodyPr/>
          <a:lstStyle/>
          <a:p>
            <a:r>
              <a:rPr lang="en-US" dirty="0"/>
              <a:t>Row/column-wise linear propagation</a:t>
            </a:r>
          </a:p>
        </p:txBody>
      </p:sp>
      <p:sp>
        <p:nvSpPr>
          <p:cNvPr id="4" name="TextBox 3">
            <a:extLst>
              <a:ext uri="{FF2B5EF4-FFF2-40B4-BE49-F238E27FC236}">
                <a16:creationId xmlns:a16="http://schemas.microsoft.com/office/drawing/2014/main" id="{5A64720B-C3FE-4245-9D73-D7B84B7895E3}"/>
              </a:ext>
            </a:extLst>
          </p:cNvPr>
          <p:cNvSpPr txBox="1"/>
          <p:nvPr/>
        </p:nvSpPr>
        <p:spPr>
          <a:xfrm>
            <a:off x="937123" y="3201746"/>
            <a:ext cx="627416" cy="6565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eaVert" wrap="square" rtlCol="0" anchor="ctr">
            <a:spAutoFit/>
          </a:bodyPr>
          <a:lstStyle/>
          <a:p>
            <a:pPr algn="ctr">
              <a:lnSpc>
                <a:spcPct val="90000"/>
              </a:lnSpc>
            </a:pPr>
            <a:r>
              <a:rPr lang="en-US" altLang="zh-CN" sz="3111" dirty="0">
                <a:solidFill>
                  <a:schemeClr val="bg1"/>
                </a:solidFill>
              </a:rPr>
              <a:t>…</a:t>
            </a:r>
          </a:p>
        </p:txBody>
      </p:sp>
      <p:sp>
        <p:nvSpPr>
          <p:cNvPr id="25" name="TextBox 24">
            <a:extLst>
              <a:ext uri="{FF2B5EF4-FFF2-40B4-BE49-F238E27FC236}">
                <a16:creationId xmlns:a16="http://schemas.microsoft.com/office/drawing/2014/main" id="{C5B8C2FD-FA90-4E22-BD2F-8394C26AEE84}"/>
              </a:ext>
            </a:extLst>
          </p:cNvPr>
          <p:cNvSpPr txBox="1"/>
          <p:nvPr/>
        </p:nvSpPr>
        <p:spPr>
          <a:xfrm>
            <a:off x="937123" y="4382619"/>
            <a:ext cx="627416" cy="6565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eaVert" wrap="square" rtlCol="0" anchor="ctr">
            <a:spAutoFit/>
          </a:bodyPr>
          <a:lstStyle/>
          <a:p>
            <a:pPr algn="ctr">
              <a:lnSpc>
                <a:spcPct val="90000"/>
              </a:lnSpc>
            </a:pPr>
            <a:r>
              <a:rPr lang="en-US" altLang="zh-CN" sz="3111" dirty="0">
                <a:solidFill>
                  <a:schemeClr val="bg1"/>
                </a:solidFill>
              </a:rPr>
              <a:t>…</a:t>
            </a:r>
          </a:p>
        </p:txBody>
      </p:sp>
      <p:sp>
        <p:nvSpPr>
          <p:cNvPr id="5" name="Arrow: Right 4">
            <a:extLst>
              <a:ext uri="{FF2B5EF4-FFF2-40B4-BE49-F238E27FC236}">
                <a16:creationId xmlns:a16="http://schemas.microsoft.com/office/drawing/2014/main" id="{580433FB-0A25-4266-8591-CC2E423BC49E}"/>
              </a:ext>
            </a:extLst>
          </p:cNvPr>
          <p:cNvSpPr/>
          <p:nvPr/>
        </p:nvSpPr>
        <p:spPr>
          <a:xfrm>
            <a:off x="4582584" y="3259667"/>
            <a:ext cx="931333" cy="68791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mc:AlternateContent xmlns:mc="http://schemas.openxmlformats.org/markup-compatibility/2006" xmlns:a14="http://schemas.microsoft.com/office/drawing/2010/main">
        <mc:Choice Requires="a14">
          <p:sp>
            <p:nvSpPr>
              <p:cNvPr id="27" name="Content Placeholder 5">
                <a:extLst>
                  <a:ext uri="{FF2B5EF4-FFF2-40B4-BE49-F238E27FC236}">
                    <a16:creationId xmlns:a16="http://schemas.microsoft.com/office/drawing/2014/main" id="{A23C9631-FE7A-4A0E-8DEF-A15774FA08D4}"/>
                  </a:ext>
                </a:extLst>
              </p:cNvPr>
              <p:cNvSpPr txBox="1">
                <a:spLocks/>
              </p:cNvSpPr>
              <p:nvPr/>
            </p:nvSpPr>
            <p:spPr bwMode="auto">
              <a:xfrm>
                <a:off x="6209905" y="2167035"/>
                <a:ext cx="4130012" cy="3793137"/>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228600" indent="-228600" algn="l" rtl="0" fontAlgn="base">
                  <a:lnSpc>
                    <a:spcPct val="90000"/>
                  </a:lnSpc>
                  <a:spcBef>
                    <a:spcPts val="900"/>
                  </a:spcBef>
                  <a:spcAft>
                    <a:spcPts val="900"/>
                  </a:spcAft>
                  <a:buClr>
                    <a:schemeClr val="bg2"/>
                  </a:buClr>
                  <a:buSzPct val="100000"/>
                  <a:buFont typeface="Arial" panose="020B0604020202020204" pitchFamily="34" charset="0"/>
                  <a:buChar char="•"/>
                  <a:defRPr sz="1800" b="0">
                    <a:solidFill>
                      <a:schemeClr val="bg1"/>
                    </a:solidFill>
                    <a:latin typeface="Trebuchet MS" pitchFamily="34" charset="0"/>
                    <a:ea typeface="+mn-ea"/>
                    <a:cs typeface="+mn-cs"/>
                  </a:defRPr>
                </a:lvl1pPr>
                <a:lvl2pPr marL="857250" indent="-285750" algn="l" rtl="0" fontAlgn="base">
                  <a:lnSpc>
                    <a:spcPct val="90000"/>
                  </a:lnSpc>
                  <a:spcBef>
                    <a:spcPts val="900"/>
                  </a:spcBef>
                  <a:spcAft>
                    <a:spcPts val="900"/>
                  </a:spcAft>
                  <a:buClr>
                    <a:schemeClr val="bg2"/>
                  </a:buClr>
                  <a:buSzPct val="100000"/>
                  <a:buFont typeface="Arial" panose="020B0604020202020204" pitchFamily="34" charset="0"/>
                  <a:buChar char="•"/>
                  <a:defRPr sz="1600" b="0">
                    <a:solidFill>
                      <a:schemeClr val="bg1"/>
                    </a:solidFill>
                    <a:latin typeface="Trebuchet MS" pitchFamily="34" charset="0"/>
                  </a:defRPr>
                </a:lvl2pPr>
                <a:lvl3pPr marL="1374775" indent="-285750" algn="l" rtl="0" fontAlgn="base">
                  <a:lnSpc>
                    <a:spcPct val="90000"/>
                  </a:lnSpc>
                  <a:spcBef>
                    <a:spcPts val="900"/>
                  </a:spcBef>
                  <a:spcAft>
                    <a:spcPts val="900"/>
                  </a:spcAft>
                  <a:buClr>
                    <a:schemeClr val="bg2"/>
                  </a:buClr>
                  <a:buSzPct val="100000"/>
                  <a:buFont typeface="Arial" panose="020B0604020202020204" pitchFamily="34" charset="0"/>
                  <a:buChar char="•"/>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38123" indent="-238123" defTabSz="1015990" fontAlgn="auto">
                  <a:lnSpc>
                    <a:spcPct val="150000"/>
                  </a:lnSpc>
                  <a:spcBef>
                    <a:spcPts val="0"/>
                  </a:spcBef>
                  <a:spcAft>
                    <a:spcPts val="0"/>
                  </a:spcAft>
                  <a:buClr>
                    <a:srgbClr val="FFFFFF">
                      <a:lumMod val="65000"/>
                    </a:srgbClr>
                  </a:buClr>
                </a:pPr>
                <a:endParaRPr lang="en-US" altLang="zh-CN" sz="1500" i="1" dirty="0">
                  <a:solidFill>
                    <a:srgbClr val="000000"/>
                  </a:solidFill>
                  <a:latin typeface="+mn-lt"/>
                </a:endParaRPr>
              </a:p>
              <a:p>
                <a:pPr marL="238123" indent="-238123" defTabSz="1015990" fontAlgn="auto">
                  <a:lnSpc>
                    <a:spcPct val="150000"/>
                  </a:lnSpc>
                  <a:spcBef>
                    <a:spcPts val="0"/>
                  </a:spcBef>
                  <a:spcAft>
                    <a:spcPts val="0"/>
                  </a:spcAft>
                  <a:buClr>
                    <a:srgbClr val="FFFFFF">
                      <a:lumMod val="65000"/>
                    </a:srgbClr>
                  </a:buClr>
                </a:pPr>
                <a:endParaRPr lang="en-US" altLang="zh-CN" sz="1500" i="1" dirty="0">
                  <a:solidFill>
                    <a:srgbClr val="000000"/>
                  </a:solidFill>
                  <a:latin typeface="+mn-lt"/>
                </a:endParaRPr>
              </a:p>
              <a:p>
                <a:pPr marL="238123" indent="-238123" defTabSz="1015990" fontAlgn="auto">
                  <a:lnSpc>
                    <a:spcPct val="150000"/>
                  </a:lnSpc>
                  <a:spcBef>
                    <a:spcPts val="0"/>
                  </a:spcBef>
                  <a:spcAft>
                    <a:spcPts val="0"/>
                  </a:spcAft>
                  <a:buClr>
                    <a:srgbClr val="FFFFFF">
                      <a:lumMod val="65000"/>
                    </a:srgbClr>
                  </a:buClr>
                </a:pPr>
                <a:endParaRPr lang="en-US" altLang="zh-CN" sz="1500" i="1" dirty="0">
                  <a:solidFill>
                    <a:srgbClr val="000000"/>
                  </a:solidFill>
                  <a:latin typeface="+mn-lt"/>
                </a:endParaRPr>
              </a:p>
              <a:p>
                <a:pPr marL="238123" indent="-238123" defTabSz="1015990" fontAlgn="auto">
                  <a:lnSpc>
                    <a:spcPct val="150000"/>
                  </a:lnSpc>
                  <a:spcBef>
                    <a:spcPts val="0"/>
                  </a:spcBef>
                  <a:spcAft>
                    <a:spcPts val="0"/>
                  </a:spcAft>
                  <a:buClr>
                    <a:srgbClr val="FFFFFF">
                      <a:lumMod val="65000"/>
                    </a:srgbClr>
                  </a:buClr>
                </a:pPr>
                <a:endParaRPr lang="en-US" altLang="zh-CN" sz="1500" i="1" dirty="0">
                  <a:solidFill>
                    <a:srgbClr val="000000"/>
                  </a:solidFill>
                  <a:latin typeface="+mn-lt"/>
                </a:endParaRPr>
              </a:p>
              <a:p>
                <a:pPr marL="238123" indent="-238123" defTabSz="1015990" fontAlgn="auto">
                  <a:lnSpc>
                    <a:spcPct val="150000"/>
                  </a:lnSpc>
                  <a:spcBef>
                    <a:spcPts val="0"/>
                  </a:spcBef>
                  <a:spcAft>
                    <a:spcPts val="0"/>
                  </a:spcAft>
                  <a:buClr>
                    <a:srgbClr val="FFFFFF">
                      <a:lumMod val="65000"/>
                    </a:srgbClr>
                  </a:buClr>
                </a:pPr>
                <a:endParaRPr lang="en-US" altLang="zh-CN" sz="1500" i="1" dirty="0">
                  <a:solidFill>
                    <a:srgbClr val="000000"/>
                  </a:solidFill>
                  <a:latin typeface="+mn-lt"/>
                </a:endParaRPr>
              </a:p>
              <a:p>
                <a:pPr marL="238123" indent="-238123" defTabSz="1015990" fontAlgn="auto">
                  <a:lnSpc>
                    <a:spcPct val="150000"/>
                  </a:lnSpc>
                  <a:spcBef>
                    <a:spcPts val="0"/>
                  </a:spcBef>
                  <a:spcAft>
                    <a:spcPts val="0"/>
                  </a:spcAft>
                  <a:buClr>
                    <a:srgbClr val="FFFFFF">
                      <a:lumMod val="65000"/>
                    </a:srgbClr>
                  </a:buClr>
                </a:pPr>
                <a:endParaRPr lang="en-US" altLang="zh-CN" sz="1500" i="1" dirty="0">
                  <a:solidFill>
                    <a:srgbClr val="000000"/>
                  </a:solidFill>
                  <a:latin typeface="+mn-lt"/>
                </a:endParaRPr>
              </a:p>
              <a:p>
                <a:pPr marL="238123" indent="-238123" defTabSz="1015990" fontAlgn="auto">
                  <a:lnSpc>
                    <a:spcPct val="150000"/>
                  </a:lnSpc>
                  <a:spcBef>
                    <a:spcPts val="0"/>
                  </a:spcBef>
                  <a:spcAft>
                    <a:spcPts val="0"/>
                  </a:spcAft>
                  <a:buClr>
                    <a:srgbClr val="FFFFFF">
                      <a:lumMod val="65000"/>
                    </a:srgbClr>
                  </a:buClr>
                </a:pPr>
                <a:endParaRPr lang="en-US" altLang="zh-CN" sz="1500" i="1" dirty="0">
                  <a:solidFill>
                    <a:srgbClr val="000000"/>
                  </a:solidFill>
                  <a:latin typeface="+mn-lt"/>
                </a:endParaRPr>
              </a:p>
              <a:p>
                <a:pPr marL="238123" indent="-238123" defTabSz="1015990" fontAlgn="auto">
                  <a:lnSpc>
                    <a:spcPct val="150000"/>
                  </a:lnSpc>
                  <a:spcBef>
                    <a:spcPts val="0"/>
                  </a:spcBef>
                  <a:spcAft>
                    <a:spcPts val="0"/>
                  </a:spcAft>
                  <a:buClr>
                    <a:srgbClr val="FFFFFF">
                      <a:lumMod val="65000"/>
                    </a:srgbClr>
                  </a:buClr>
                </a:pPr>
                <a14:m>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𝐻</m:t>
                        </m:r>
                      </m:e>
                      <m:sub>
                        <m:r>
                          <a:rPr lang="en-US" altLang="zh-CN" sz="1500" i="1">
                            <a:solidFill>
                              <a:srgbClr val="000000"/>
                            </a:solidFill>
                            <a:latin typeface="Cambria Math" panose="02040503050406030204" pitchFamily="18" charset="0"/>
                          </a:rPr>
                          <m:t>𝑣</m:t>
                        </m:r>
                      </m:sub>
                    </m:sSub>
                  </m:oMath>
                </a14:m>
                <a:r>
                  <a:rPr lang="en-US" altLang="zh-CN" sz="1500" dirty="0">
                    <a:solidFill>
                      <a:srgbClr val="000000"/>
                    </a:solidFill>
                    <a:latin typeface="+mn-lt"/>
                    <a:ea typeface="宋体" panose="02010600030101010101" pitchFamily="2" charset="-122"/>
                    <a:cs typeface="Times New Roman" panose="02020603050405020304" pitchFamily="18" charset="0"/>
                  </a:rPr>
                  <a:t>: the span of </a:t>
                </a:r>
                <a14:m>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1−</m:t>
                        </m:r>
                        <m:r>
                          <a:rPr lang="en-US" altLang="zh-CN" sz="1500" i="1">
                            <a:solidFill>
                              <a:srgbClr val="000000"/>
                            </a:solidFill>
                            <a:latin typeface="Cambria Math" panose="02040503050406030204" pitchFamily="18" charset="0"/>
                          </a:rPr>
                          <m:t>𝑛</m:t>
                        </m:r>
                      </m:sub>
                    </m:sSub>
                    <m:r>
                      <a:rPr lang="en-US" altLang="zh-CN" sz="1500" i="1">
                        <a:solidFill>
                          <a:srgbClr val="000000"/>
                        </a:solidFill>
                        <a:latin typeface="Cambria Math" panose="02040503050406030204" pitchFamily="18" charset="0"/>
                      </a:rPr>
                      <m:t> </m:t>
                    </m:r>
                    <m:r>
                      <a:rPr lang="en-US" altLang="zh-CN" sz="1500" i="1">
                        <a:solidFill>
                          <a:srgbClr val="000000"/>
                        </a:solidFill>
                        <a:latin typeface="Cambria Math" panose="02040503050406030204" pitchFamily="18" charset="0"/>
                      </a:rPr>
                      <m:t>𝑎𝑠</m:t>
                    </m:r>
                    <m:r>
                      <a:rPr lang="en-US" altLang="zh-CN" sz="1500" i="1">
                        <a:solidFill>
                          <a:srgbClr val="000000"/>
                        </a:solidFill>
                        <a:latin typeface="Cambria Math" panose="02040503050406030204" pitchFamily="18" charset="0"/>
                      </a:rPr>
                      <m:t> </m:t>
                    </m:r>
                    <m:sSup>
                      <m:sSupPr>
                        <m:ctrlPr>
                          <a:rPr lang="en-US" altLang="zh-CN" sz="1500" i="1">
                            <a:solidFill>
                              <a:srgbClr val="000000"/>
                            </a:solidFill>
                            <a:latin typeface="Cambria Math" panose="02040503050406030204" pitchFamily="18" charset="0"/>
                          </a:rPr>
                        </m:ctrlPr>
                      </m:sSupPr>
                      <m:e>
                        <m:d>
                          <m:dPr>
                            <m:begChr m:val="["/>
                            <m:endChr m:val="]"/>
                            <m:ctrlPr>
                              <a:rPr lang="en-US" altLang="zh-CN" sz="1500" i="1">
                                <a:solidFill>
                                  <a:srgbClr val="000000"/>
                                </a:solidFill>
                                <a:latin typeface="Cambria Math" panose="02040503050406030204" pitchFamily="18" charset="0"/>
                              </a:rPr>
                            </m:ctrlPr>
                          </m:dPr>
                          <m:e>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1</m:t>
                                </m:r>
                              </m:sub>
                            </m:sSub>
                            <m:r>
                              <a:rPr lang="en-US" altLang="zh-CN" sz="1500" i="1">
                                <a:solidFill>
                                  <a:srgbClr val="000000"/>
                                </a:solidFill>
                                <a:latin typeface="Cambria Math" panose="02040503050406030204" pitchFamily="18" charset="0"/>
                              </a:rPr>
                              <m:t>,</m:t>
                            </m:r>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2</m:t>
                                </m:r>
                              </m:sub>
                            </m:sSub>
                            <m:r>
                              <a:rPr lang="en-US" altLang="zh-CN" sz="1500" i="1">
                                <a:solidFill>
                                  <a:srgbClr val="000000"/>
                                </a:solidFill>
                                <a:latin typeface="Cambria Math" panose="02040503050406030204" pitchFamily="18" charset="0"/>
                              </a:rPr>
                              <m:t>,…,</m:t>
                            </m:r>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𝑛</m:t>
                                </m:r>
                              </m:sub>
                            </m:sSub>
                          </m:e>
                        </m:d>
                      </m:e>
                      <m:sup>
                        <m:r>
                          <a:rPr lang="en-US" altLang="zh-CN" sz="1500" i="1">
                            <a:solidFill>
                              <a:srgbClr val="000000"/>
                            </a:solidFill>
                            <a:latin typeface="Cambria Math" panose="02040503050406030204" pitchFamily="18" charset="0"/>
                          </a:rPr>
                          <m:t>𝑇</m:t>
                        </m:r>
                      </m:sup>
                    </m:sSup>
                  </m:oMath>
                </a14:m>
                <a:endParaRPr lang="en-US" altLang="zh-CN" sz="1500" dirty="0">
                  <a:solidFill>
                    <a:srgbClr val="000000"/>
                  </a:solidFill>
                  <a:latin typeface="+mn-lt"/>
                  <a:ea typeface="宋体" panose="02010600030101010101" pitchFamily="2" charset="-122"/>
                  <a:cs typeface="Times New Roman" panose="02020603050405020304" pitchFamily="18" charset="0"/>
                </a:endParaRPr>
              </a:p>
              <a:p>
                <a:pPr marL="238123" indent="-238123" defTabSz="1015990" fontAlgn="auto">
                  <a:lnSpc>
                    <a:spcPct val="150000"/>
                  </a:lnSpc>
                  <a:spcBef>
                    <a:spcPts val="0"/>
                  </a:spcBef>
                  <a:spcAft>
                    <a:spcPts val="0"/>
                  </a:spcAft>
                  <a:buClr>
                    <a:srgbClr val="FFFFFF">
                      <a:lumMod val="65000"/>
                    </a:srgbClr>
                  </a:buClr>
                </a:pPr>
                <a14:m>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𝑋</m:t>
                        </m:r>
                      </m:e>
                      <m:sub>
                        <m:r>
                          <a:rPr lang="en-US" altLang="zh-CN" sz="1500" i="1">
                            <a:solidFill>
                              <a:srgbClr val="000000"/>
                            </a:solidFill>
                            <a:latin typeface="Cambria Math" panose="02040503050406030204" pitchFamily="18" charset="0"/>
                          </a:rPr>
                          <m:t>𝑣</m:t>
                        </m:r>
                      </m:sub>
                    </m:sSub>
                  </m:oMath>
                </a14:m>
                <a:r>
                  <a:rPr lang="en-US" altLang="zh-CN" sz="1500" dirty="0">
                    <a:solidFill>
                      <a:srgbClr val="000000"/>
                    </a:solidFill>
                    <a:latin typeface="+mn-lt"/>
                    <a:ea typeface="宋体" panose="02010600030101010101" pitchFamily="2" charset="-122"/>
                    <a:cs typeface="Times New Roman" panose="02020603050405020304" pitchFamily="18" charset="0"/>
                  </a:rPr>
                  <a:t>: the span of </a:t>
                </a:r>
                <a14:m>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𝑥</m:t>
                        </m:r>
                      </m:e>
                      <m:sub>
                        <m:r>
                          <a:rPr lang="en-US" altLang="zh-CN" sz="1500" i="1">
                            <a:solidFill>
                              <a:srgbClr val="000000"/>
                            </a:solidFill>
                            <a:latin typeface="Cambria Math" panose="02040503050406030204" pitchFamily="18" charset="0"/>
                          </a:rPr>
                          <m:t>1−</m:t>
                        </m:r>
                        <m:r>
                          <a:rPr lang="en-US" altLang="zh-CN" sz="1500" i="1">
                            <a:solidFill>
                              <a:srgbClr val="000000"/>
                            </a:solidFill>
                            <a:latin typeface="Cambria Math" panose="02040503050406030204" pitchFamily="18" charset="0"/>
                          </a:rPr>
                          <m:t>𝑛</m:t>
                        </m:r>
                      </m:sub>
                    </m:sSub>
                    <m:r>
                      <a:rPr lang="en-US" altLang="zh-CN" sz="1500" i="1">
                        <a:solidFill>
                          <a:srgbClr val="000000"/>
                        </a:solidFill>
                        <a:latin typeface="Cambria Math" panose="02040503050406030204" pitchFamily="18" charset="0"/>
                      </a:rPr>
                      <m:t> </m:t>
                    </m:r>
                    <m:r>
                      <a:rPr lang="en-US" altLang="zh-CN" sz="1500" i="1">
                        <a:solidFill>
                          <a:srgbClr val="000000"/>
                        </a:solidFill>
                        <a:latin typeface="Cambria Math" panose="02040503050406030204" pitchFamily="18" charset="0"/>
                      </a:rPr>
                      <m:t>𝑎𝑠</m:t>
                    </m:r>
                    <m:r>
                      <a:rPr lang="en-US" altLang="zh-CN" sz="1500" i="1">
                        <a:solidFill>
                          <a:srgbClr val="000000"/>
                        </a:solidFill>
                        <a:latin typeface="Cambria Math" panose="02040503050406030204" pitchFamily="18" charset="0"/>
                      </a:rPr>
                      <m:t> </m:t>
                    </m:r>
                    <m:sSup>
                      <m:sSupPr>
                        <m:ctrlPr>
                          <a:rPr lang="en-US" altLang="zh-CN" sz="1500" i="1">
                            <a:solidFill>
                              <a:srgbClr val="000000"/>
                            </a:solidFill>
                            <a:latin typeface="Cambria Math" panose="02040503050406030204" pitchFamily="18" charset="0"/>
                          </a:rPr>
                        </m:ctrlPr>
                      </m:sSupPr>
                      <m:e>
                        <m:d>
                          <m:dPr>
                            <m:begChr m:val="["/>
                            <m:endChr m:val="]"/>
                            <m:ctrlPr>
                              <a:rPr lang="en-US" altLang="zh-CN" sz="1500" i="1">
                                <a:solidFill>
                                  <a:srgbClr val="000000"/>
                                </a:solidFill>
                                <a:latin typeface="Cambria Math" panose="02040503050406030204" pitchFamily="18" charset="0"/>
                              </a:rPr>
                            </m:ctrlPr>
                          </m:dPr>
                          <m:e>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𝑥</m:t>
                                </m:r>
                              </m:e>
                              <m:sub>
                                <m:r>
                                  <a:rPr lang="en-US" altLang="zh-CN" sz="1500" i="1">
                                    <a:solidFill>
                                      <a:srgbClr val="000000"/>
                                    </a:solidFill>
                                    <a:latin typeface="Cambria Math" panose="02040503050406030204" pitchFamily="18" charset="0"/>
                                  </a:rPr>
                                  <m:t>1</m:t>
                                </m:r>
                              </m:sub>
                            </m:sSub>
                            <m:r>
                              <a:rPr lang="en-US" altLang="zh-CN" sz="1500" i="1">
                                <a:solidFill>
                                  <a:srgbClr val="000000"/>
                                </a:solidFill>
                                <a:latin typeface="Cambria Math" panose="02040503050406030204" pitchFamily="18" charset="0"/>
                              </a:rPr>
                              <m:t>,</m:t>
                            </m:r>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𝑥</m:t>
                                </m:r>
                              </m:e>
                              <m:sub>
                                <m:r>
                                  <a:rPr lang="en-US" altLang="zh-CN" sz="1500" i="1">
                                    <a:solidFill>
                                      <a:srgbClr val="000000"/>
                                    </a:solidFill>
                                    <a:latin typeface="Cambria Math" panose="02040503050406030204" pitchFamily="18" charset="0"/>
                                  </a:rPr>
                                  <m:t>2</m:t>
                                </m:r>
                              </m:sub>
                            </m:sSub>
                            <m:r>
                              <a:rPr lang="en-US" altLang="zh-CN" sz="1500" i="1">
                                <a:solidFill>
                                  <a:srgbClr val="000000"/>
                                </a:solidFill>
                                <a:latin typeface="Cambria Math" panose="02040503050406030204" pitchFamily="18" charset="0"/>
                              </a:rPr>
                              <m:t>,…,</m:t>
                            </m:r>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𝑥</m:t>
                                </m:r>
                              </m:e>
                              <m:sub>
                                <m:r>
                                  <a:rPr lang="en-US" altLang="zh-CN" sz="1500" i="1">
                                    <a:solidFill>
                                      <a:srgbClr val="000000"/>
                                    </a:solidFill>
                                    <a:latin typeface="Cambria Math" panose="02040503050406030204" pitchFamily="18" charset="0"/>
                                  </a:rPr>
                                  <m:t>𝑛</m:t>
                                </m:r>
                              </m:sub>
                            </m:sSub>
                          </m:e>
                        </m:d>
                      </m:e>
                      <m:sup>
                        <m:r>
                          <a:rPr lang="en-US" altLang="zh-CN" sz="1500" i="1">
                            <a:solidFill>
                              <a:srgbClr val="000000"/>
                            </a:solidFill>
                            <a:latin typeface="Cambria Math" panose="02040503050406030204" pitchFamily="18" charset="0"/>
                          </a:rPr>
                          <m:t>𝑇</m:t>
                        </m:r>
                      </m:sup>
                    </m:sSup>
                  </m:oMath>
                </a14:m>
                <a:endParaRPr lang="en-US" altLang="zh-CN" sz="1500" dirty="0">
                  <a:solidFill>
                    <a:srgbClr val="000000"/>
                  </a:solidFill>
                  <a:latin typeface="+mn-lt"/>
                  <a:ea typeface="宋体" panose="02010600030101010101" pitchFamily="2" charset="-122"/>
                  <a:cs typeface="Times New Roman" panose="02020603050405020304" pitchFamily="18" charset="0"/>
                </a:endParaRPr>
              </a:p>
              <a:p>
                <a:pPr marL="238123" indent="-238123" defTabSz="1015990" fontAlgn="auto">
                  <a:lnSpc>
                    <a:spcPct val="150000"/>
                  </a:lnSpc>
                  <a:spcBef>
                    <a:spcPts val="0"/>
                  </a:spcBef>
                  <a:spcAft>
                    <a:spcPts val="0"/>
                  </a:spcAft>
                  <a:buClr>
                    <a:srgbClr val="FFFFFF">
                      <a:lumMod val="65000"/>
                    </a:srgbClr>
                  </a:buClr>
                </a:pPr>
                <a14:m>
                  <m:oMath xmlns:m="http://schemas.openxmlformats.org/officeDocument/2006/math">
                    <m:r>
                      <a:rPr lang="en-US" altLang="zh-CN" sz="1500" i="1">
                        <a:solidFill>
                          <a:srgbClr val="000000"/>
                        </a:solidFill>
                        <a:latin typeface="Cambria Math" panose="02040503050406030204" pitchFamily="18" charset="0"/>
                      </a:rPr>
                      <m:t>𝐺</m:t>
                    </m:r>
                  </m:oMath>
                </a14:m>
                <a:r>
                  <a:rPr lang="en-US" altLang="zh-CN" sz="1500" dirty="0">
                    <a:solidFill>
                      <a:srgbClr val="000000"/>
                    </a:solidFill>
                    <a:latin typeface="+mn-lt"/>
                    <a:ea typeface="宋体" panose="02010600030101010101" pitchFamily="2" charset="-122"/>
                    <a:cs typeface="Times New Roman" panose="02020603050405020304" pitchFamily="18" charset="0"/>
                  </a:rPr>
                  <a:t>: an </a:t>
                </a:r>
                <a14:m>
                  <m:oMath xmlns:m="http://schemas.openxmlformats.org/officeDocument/2006/math">
                    <m:r>
                      <a:rPr lang="en-US" altLang="zh-CN" sz="1500" i="1">
                        <a:solidFill>
                          <a:srgbClr val="000000"/>
                        </a:solidFill>
                        <a:latin typeface="Cambria Math" panose="02040503050406030204" pitchFamily="18" charset="0"/>
                      </a:rPr>
                      <m:t>𝑁</m:t>
                    </m:r>
                    <m:r>
                      <a:rPr lang="en-US" altLang="zh-CN" sz="1500" i="1">
                        <a:solidFill>
                          <a:srgbClr val="000000"/>
                        </a:solidFill>
                        <a:latin typeface="Cambria Math" panose="02040503050406030204" pitchFamily="18" charset="0"/>
                        <a:ea typeface="Cambria Math" panose="02040503050406030204" pitchFamily="18" charset="0"/>
                      </a:rPr>
                      <m:t>×</m:t>
                    </m:r>
                    <m:r>
                      <a:rPr lang="en-US" altLang="zh-CN" sz="1500" i="1">
                        <a:solidFill>
                          <a:srgbClr val="000000"/>
                        </a:solidFill>
                        <a:latin typeface="Cambria Math" panose="02040503050406030204" pitchFamily="18" charset="0"/>
                        <a:ea typeface="Cambria Math" panose="02040503050406030204" pitchFamily="18" charset="0"/>
                      </a:rPr>
                      <m:t>𝑁</m:t>
                    </m:r>
                    <m:r>
                      <a:rPr lang="en-US" altLang="zh-CN" sz="1500" i="1">
                        <a:solidFill>
                          <a:srgbClr val="000000"/>
                        </a:solidFill>
                        <a:latin typeface="Cambria Math" panose="02040503050406030204" pitchFamily="18" charset="0"/>
                        <a:ea typeface="Cambria Math" panose="02040503050406030204" pitchFamily="18" charset="0"/>
                      </a:rPr>
                      <m:t> </m:t>
                    </m:r>
                    <m:d>
                      <m:dPr>
                        <m:ctrlPr>
                          <a:rPr lang="en-US" altLang="zh-CN" sz="1500" i="1">
                            <a:solidFill>
                              <a:srgbClr val="000000"/>
                            </a:solidFill>
                            <a:latin typeface="Cambria Math" panose="02040503050406030204" pitchFamily="18" charset="0"/>
                            <a:ea typeface="Cambria Math" panose="02040503050406030204" pitchFamily="18" charset="0"/>
                          </a:rPr>
                        </m:ctrlPr>
                      </m:dPr>
                      <m:e>
                        <m:r>
                          <a:rPr lang="en-US" altLang="zh-CN" sz="1500" i="1">
                            <a:solidFill>
                              <a:srgbClr val="000000"/>
                            </a:solidFill>
                            <a:latin typeface="Cambria Math" panose="02040503050406030204" pitchFamily="18" charset="0"/>
                            <a:ea typeface="Cambria Math" panose="02040503050406030204" pitchFamily="18" charset="0"/>
                          </a:rPr>
                          <m:t>𝑁</m:t>
                        </m:r>
                        <m:r>
                          <a:rPr lang="en-US" altLang="zh-CN" sz="1500" i="1">
                            <a:solidFill>
                              <a:srgbClr val="000000"/>
                            </a:solidFill>
                            <a:latin typeface="Cambria Math" panose="02040503050406030204" pitchFamily="18" charset="0"/>
                            <a:ea typeface="Cambria Math" panose="02040503050406030204" pitchFamily="18" charset="0"/>
                          </a:rPr>
                          <m:t>=</m:t>
                        </m:r>
                        <m:sSup>
                          <m:sSupPr>
                            <m:ctrlPr>
                              <a:rPr lang="en-US" altLang="zh-CN" sz="1500" i="1">
                                <a:solidFill>
                                  <a:srgbClr val="000000"/>
                                </a:solidFill>
                                <a:latin typeface="Cambria Math" panose="02040503050406030204" pitchFamily="18" charset="0"/>
                                <a:ea typeface="Cambria Math" panose="02040503050406030204" pitchFamily="18" charset="0"/>
                              </a:rPr>
                            </m:ctrlPr>
                          </m:sSupPr>
                          <m:e>
                            <m:r>
                              <a:rPr lang="en-US" altLang="zh-CN" sz="1500" i="1">
                                <a:solidFill>
                                  <a:srgbClr val="000000"/>
                                </a:solidFill>
                                <a:latin typeface="Cambria Math" panose="02040503050406030204" pitchFamily="18" charset="0"/>
                                <a:ea typeface="Cambria Math" panose="02040503050406030204" pitchFamily="18" charset="0"/>
                              </a:rPr>
                              <m:t>𝑛</m:t>
                            </m:r>
                          </m:e>
                          <m:sup>
                            <m:r>
                              <a:rPr lang="en-US" altLang="zh-CN" sz="1500" i="1">
                                <a:solidFill>
                                  <a:srgbClr val="000000"/>
                                </a:solidFill>
                                <a:latin typeface="Cambria Math" panose="02040503050406030204" pitchFamily="18" charset="0"/>
                                <a:ea typeface="Cambria Math" panose="02040503050406030204" pitchFamily="18" charset="0"/>
                              </a:rPr>
                              <m:t>2</m:t>
                            </m:r>
                          </m:sup>
                        </m:sSup>
                      </m:e>
                    </m:d>
                  </m:oMath>
                </a14:m>
                <a:r>
                  <a:rPr lang="zh-CN" altLang="en-US" sz="1500" dirty="0">
                    <a:solidFill>
                      <a:srgbClr val="000000"/>
                    </a:solidFill>
                    <a:latin typeface="+mn-lt"/>
                    <a:ea typeface="宋体" panose="02010600030101010101" pitchFamily="2" charset="-122"/>
                    <a:cs typeface="Times New Roman" panose="02020603050405020304" pitchFamily="18" charset="0"/>
                  </a:rPr>
                  <a:t> </a:t>
                </a:r>
                <a:r>
                  <a:rPr lang="en-US" altLang="zh-CN" sz="1500" dirty="0">
                    <a:solidFill>
                      <a:srgbClr val="000000"/>
                    </a:solidFill>
                    <a:latin typeface="+mn-lt"/>
                    <a:ea typeface="宋体" panose="02010600030101010101" pitchFamily="2" charset="-122"/>
                    <a:cs typeface="Times New Roman" panose="02020603050405020304" pitchFamily="18" charset="0"/>
                  </a:rPr>
                  <a:t>matrix</a:t>
                </a:r>
                <a:r>
                  <a:rPr lang="zh-CN" altLang="en-US" sz="1500" dirty="0">
                    <a:solidFill>
                      <a:srgbClr val="000000"/>
                    </a:solidFill>
                    <a:latin typeface="+mn-lt"/>
                    <a:ea typeface="宋体" panose="02010600030101010101" pitchFamily="2" charset="-122"/>
                    <a:cs typeface="Times New Roman" panose="02020603050405020304" pitchFamily="18" charset="0"/>
                  </a:rPr>
                  <a:t> </a:t>
                </a:r>
                <a:endParaRPr lang="en-US" altLang="zh-CN" sz="1500" dirty="0">
                  <a:solidFill>
                    <a:srgbClr val="000000"/>
                  </a:solidFill>
                  <a:latin typeface="+mn-lt"/>
                  <a:ea typeface="宋体" panose="02010600030101010101" pitchFamily="2" charset="-122"/>
                  <a:cs typeface="Times New Roman" panose="02020603050405020304" pitchFamily="18" charset="0"/>
                </a:endParaRPr>
              </a:p>
              <a:p>
                <a:pPr marL="238123" indent="-238123" defTabSz="1015990" fontAlgn="auto">
                  <a:lnSpc>
                    <a:spcPct val="150000"/>
                  </a:lnSpc>
                  <a:spcBef>
                    <a:spcPts val="0"/>
                  </a:spcBef>
                  <a:spcAft>
                    <a:spcPts val="0"/>
                  </a:spcAft>
                  <a:buClr>
                    <a:srgbClr val="FFFFFF">
                      <a:lumMod val="65000"/>
                    </a:srgbClr>
                  </a:buClr>
                </a:pPr>
                <a14:m>
                  <m:oMath xmlns:m="http://schemas.openxmlformats.org/officeDocument/2006/math">
                    <m:sSub>
                      <m:sSubPr>
                        <m:ctrlPr>
                          <a:rPr lang="en-US" altLang="zh-CN" sz="1500" i="1">
                            <a:solidFill>
                              <a:srgbClr val="000000"/>
                            </a:solidFill>
                            <a:latin typeface="Cambria Math" panose="02040503050406030204" pitchFamily="18" charset="0"/>
                          </a:rPr>
                        </m:ctrlPr>
                      </m:sSubPr>
                      <m:e>
                        <m:r>
                          <a:rPr lang="zh-CN" altLang="en-US" sz="1500" i="1">
                            <a:solidFill>
                              <a:srgbClr val="000000"/>
                            </a:solidFill>
                            <a:latin typeface="Cambria Math" panose="02040503050406030204" pitchFamily="18" charset="0"/>
                          </a:rPr>
                          <m:t>𝜆</m:t>
                        </m:r>
                      </m:e>
                      <m:sub>
                        <m:r>
                          <a:rPr lang="en-US" altLang="zh-CN" sz="1500" i="1">
                            <a:solidFill>
                              <a:srgbClr val="000000"/>
                            </a:solidFill>
                            <a:latin typeface="Cambria Math" panose="02040503050406030204" pitchFamily="18" charset="0"/>
                          </a:rPr>
                          <m:t>𝑡</m:t>
                        </m:r>
                      </m:sub>
                    </m:sSub>
                    <m:r>
                      <a:rPr lang="en-US" altLang="zh-CN" sz="1500" i="1">
                        <a:solidFill>
                          <a:srgbClr val="000000"/>
                        </a:solidFill>
                        <a:latin typeface="Cambria Math" panose="02040503050406030204" pitchFamily="18" charset="0"/>
                      </a:rPr>
                      <m:t>=</m:t>
                    </m:r>
                    <m:r>
                      <a:rPr lang="en-US" altLang="zh-CN" sz="1500" i="1">
                        <a:solidFill>
                          <a:srgbClr val="000000"/>
                        </a:solidFill>
                        <a:latin typeface="Cambria Math" panose="02040503050406030204" pitchFamily="18" charset="0"/>
                      </a:rPr>
                      <m:t>𝐼</m:t>
                    </m:r>
                    <m:r>
                      <a:rPr lang="en-US" altLang="zh-CN" sz="1500" i="1">
                        <a:solidFill>
                          <a:srgbClr val="000000"/>
                        </a:solidFill>
                        <a:latin typeface="Cambria Math" panose="02040503050406030204" pitchFamily="18" charset="0"/>
                      </a:rPr>
                      <m:t>−</m:t>
                    </m:r>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𝑑</m:t>
                        </m:r>
                      </m:e>
                      <m:sub>
                        <m:r>
                          <a:rPr lang="en-US" altLang="zh-CN" sz="1500" i="1">
                            <a:solidFill>
                              <a:srgbClr val="000000"/>
                            </a:solidFill>
                            <a:latin typeface="Cambria Math" panose="02040503050406030204" pitchFamily="18" charset="0"/>
                          </a:rPr>
                          <m:t>𝑡</m:t>
                        </m:r>
                      </m:sub>
                    </m:sSub>
                  </m:oMath>
                </a14:m>
                <a:endParaRPr lang="zh-CN" altLang="en-US" sz="1500" dirty="0">
                  <a:solidFill>
                    <a:srgbClr val="000000"/>
                  </a:solidFill>
                  <a:latin typeface="+mn-lt"/>
                  <a:ea typeface="宋体" panose="02010600030101010101" pitchFamily="2" charset="-122"/>
                  <a:cs typeface="Times New Roman" panose="02020603050405020304" pitchFamily="18" charset="0"/>
                </a:endParaRPr>
              </a:p>
              <a:p>
                <a:pPr defTabSz="1015990"/>
                <a:endParaRPr lang="en-US" sz="2000" kern="0" dirty="0">
                  <a:latin typeface="+mn-lt"/>
                </a:endParaRPr>
              </a:p>
              <a:p>
                <a:pPr defTabSz="1015990"/>
                <a:endParaRPr lang="en-US" sz="2000" kern="0" dirty="0">
                  <a:latin typeface="+mn-lt"/>
                </a:endParaRPr>
              </a:p>
            </p:txBody>
          </p:sp>
        </mc:Choice>
        <mc:Fallback xmlns="">
          <p:sp>
            <p:nvSpPr>
              <p:cNvPr id="27" name="Content Placeholder 5">
                <a:extLst>
                  <a:ext uri="{FF2B5EF4-FFF2-40B4-BE49-F238E27FC236}">
                    <a16:creationId xmlns:a16="http://schemas.microsoft.com/office/drawing/2014/main" id="{A23C9631-FE7A-4A0E-8DEF-A15774FA08D4}"/>
                  </a:ext>
                </a:extLst>
              </p:cNvPr>
              <p:cNvSpPr txBox="1">
                <a:spLocks noRot="1" noChangeAspect="1" noMove="1" noResize="1" noEditPoints="1" noAdjustHandles="1" noChangeArrowheads="1" noChangeShapeType="1" noTextEdit="1"/>
              </p:cNvSpPr>
              <p:nvPr/>
            </p:nvSpPr>
            <p:spPr bwMode="auto">
              <a:xfrm>
                <a:off x="6209905" y="2167035"/>
                <a:ext cx="4130012" cy="3793137"/>
              </a:xfrm>
              <a:prstGeom prst="rect">
                <a:avLst/>
              </a:prstGeom>
              <a:blipFill>
                <a:blip r:embed="rId5"/>
                <a:stretch>
                  <a:fillRect b="-2341"/>
                </a:stretch>
              </a:blipFill>
              <a:ln w="9525">
                <a:noFill/>
                <a:miter lim="800000"/>
                <a:headEnd/>
                <a:tailEnd/>
              </a:ln>
            </p:spPr>
            <p:txBody>
              <a:bodyPr/>
              <a:lstStyle/>
              <a:p>
                <a:r>
                  <a:rPr lang="en-US">
                    <a:noFill/>
                  </a:rPr>
                  <a:t> </a:t>
                </a:r>
              </a:p>
            </p:txBody>
          </p:sp>
        </mc:Fallback>
      </mc:AlternateContent>
      <p:pic>
        <p:nvPicPr>
          <p:cNvPr id="28" name="图片 15" descr="图片包含 天空, 墙壁&#10;&#10;已生成高可信度的说明">
            <a:extLst>
              <a:ext uri="{FF2B5EF4-FFF2-40B4-BE49-F238E27FC236}">
                <a16:creationId xmlns:a16="http://schemas.microsoft.com/office/drawing/2014/main" id="{35264352-CEDE-49C3-8542-DDDD9FC5AA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854957"/>
            <a:ext cx="4057833" cy="1460013"/>
          </a:xfrm>
          <a:prstGeom prst="rect">
            <a:avLst/>
          </a:prstGeom>
        </p:spPr>
      </p:pic>
      <p:cxnSp>
        <p:nvCxnSpPr>
          <p:cNvPr id="30" name="连接符: 曲线 16">
            <a:extLst>
              <a:ext uri="{FF2B5EF4-FFF2-40B4-BE49-F238E27FC236}">
                <a16:creationId xmlns:a16="http://schemas.microsoft.com/office/drawing/2014/main" id="{6CDFA760-56A9-41E8-8A63-6E07AD29F7F8}"/>
              </a:ext>
            </a:extLst>
          </p:cNvPr>
          <p:cNvCxnSpPr>
            <a:cxnSpLocks/>
          </p:cNvCxnSpPr>
          <p:nvPr/>
        </p:nvCxnSpPr>
        <p:spPr>
          <a:xfrm flipV="1">
            <a:off x="7624800" y="3208789"/>
            <a:ext cx="3216628" cy="20533"/>
          </a:xfrm>
          <a:prstGeom prst="curvedConnector4">
            <a:avLst>
              <a:gd name="adj1" fmla="val 22116"/>
              <a:gd name="adj2" fmla="val 1900000"/>
            </a:avLst>
          </a:prstGeom>
          <a:ln>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Speech Bubble: Rectangle with Corners Rounded 31">
            <a:extLst>
              <a:ext uri="{FF2B5EF4-FFF2-40B4-BE49-F238E27FC236}">
                <a16:creationId xmlns:a16="http://schemas.microsoft.com/office/drawing/2014/main" id="{87D3AE43-BBB1-45B6-A243-E0BE5E5EBF04}"/>
              </a:ext>
            </a:extLst>
          </p:cNvPr>
          <p:cNvSpPr/>
          <p:nvPr/>
        </p:nvSpPr>
        <p:spPr>
          <a:xfrm>
            <a:off x="6793224" y="1971404"/>
            <a:ext cx="3970026" cy="485336"/>
          </a:xfrm>
          <a:prstGeom prst="wedgeRoundRectCallout">
            <a:avLst>
              <a:gd name="adj1" fmla="val -35395"/>
              <a:gd name="adj2" fmla="val 95534"/>
              <a:gd name="adj3" fmla="val 16667"/>
            </a:avLst>
          </a:prstGeom>
          <a:noFill/>
          <a:ln w="25400" cap="flat" cmpd="sng" algn="ctr">
            <a:solidFill>
              <a:schemeClr val="tx2"/>
            </a:solidFill>
            <a:prstDash val="solid"/>
          </a:ln>
          <a:effectLst/>
        </p:spPr>
        <p:txBody>
          <a:bodyPr rtlCol="0" anchor="ctr"/>
          <a:lstStyle/>
          <a:p>
            <a:pPr algn="ctr" defTabSz="1015990">
              <a:defRPr/>
            </a:pPr>
            <a:r>
              <a:rPr lang="en-US" altLang="zh-CN" sz="1556" dirty="0">
                <a:solidFill>
                  <a:schemeClr val="bg1"/>
                </a:solidFill>
              </a:rPr>
              <a:t>Affinity: the off-diagonal entities of G</a:t>
            </a:r>
            <a:endParaRPr lang="zh-CN" altLang="en-US" sz="1556" dirty="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D42563C-1DD8-4F4A-A012-55DF02F42D2A}"/>
                  </a:ext>
                </a:extLst>
              </p:cNvPr>
              <p:cNvSpPr txBox="1"/>
              <p:nvPr/>
            </p:nvSpPr>
            <p:spPr>
              <a:xfrm>
                <a:off x="695989" y="5404903"/>
                <a:ext cx="10639643" cy="63267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50000"/>
                  </a:lnSpc>
                </a:pPr>
                <a:r>
                  <a:rPr lang="en-US" sz="2667" dirty="0">
                    <a:solidFill>
                      <a:schemeClr val="tx1"/>
                    </a:solidFill>
                  </a:rPr>
                  <a:t>learnable affinity matrix = learn all </a:t>
                </a:r>
                <a14:m>
                  <m:oMath xmlns:m="http://schemas.openxmlformats.org/officeDocument/2006/math">
                    <m:d>
                      <m:dPr>
                        <m:begChr m:val="{"/>
                        <m:endChr m:val="}"/>
                        <m:ctrlPr>
                          <a:rPr lang="en-US" sz="2667" i="1">
                            <a:solidFill>
                              <a:schemeClr val="tx1"/>
                            </a:solidFill>
                            <a:latin typeface="Cambria Math" panose="02040503050406030204" pitchFamily="18" charset="0"/>
                          </a:rPr>
                        </m:ctrlPr>
                      </m:dPr>
                      <m:e>
                        <m:sSub>
                          <m:sSubPr>
                            <m:ctrlPr>
                              <a:rPr lang="en-US" sz="2667" i="1">
                                <a:solidFill>
                                  <a:schemeClr val="tx1"/>
                                </a:solidFill>
                                <a:latin typeface="Cambria Math" panose="02040503050406030204" pitchFamily="18" charset="0"/>
                              </a:rPr>
                            </m:ctrlPr>
                          </m:sSubPr>
                          <m:e>
                            <m:r>
                              <a:rPr lang="en-US" sz="2667" i="1">
                                <a:solidFill>
                                  <a:schemeClr val="tx1"/>
                                </a:solidFill>
                                <a:latin typeface="Cambria Math" panose="02040503050406030204" pitchFamily="18" charset="0"/>
                              </a:rPr>
                              <m:t>𝑤</m:t>
                            </m:r>
                          </m:e>
                          <m:sub>
                            <m:r>
                              <a:rPr lang="en-US" sz="2667" i="1">
                                <a:solidFill>
                                  <a:schemeClr val="tx1"/>
                                </a:solidFill>
                                <a:latin typeface="Cambria Math" panose="02040503050406030204" pitchFamily="18" charset="0"/>
                              </a:rPr>
                              <m:t>1</m:t>
                            </m:r>
                          </m:sub>
                        </m:sSub>
                        <m:r>
                          <a:rPr lang="en-US" sz="2667" i="1">
                            <a:solidFill>
                              <a:schemeClr val="tx1"/>
                            </a:solidFill>
                            <a:latin typeface="Cambria Math" panose="02040503050406030204" pitchFamily="18" charset="0"/>
                          </a:rPr>
                          <m:t>,</m:t>
                        </m:r>
                        <m:sSub>
                          <m:sSubPr>
                            <m:ctrlPr>
                              <a:rPr lang="en-US" sz="2667" i="1">
                                <a:solidFill>
                                  <a:schemeClr val="tx1"/>
                                </a:solidFill>
                                <a:latin typeface="Cambria Math" panose="02040503050406030204" pitchFamily="18" charset="0"/>
                              </a:rPr>
                            </m:ctrlPr>
                          </m:sSubPr>
                          <m:e>
                            <m:r>
                              <a:rPr lang="en-US" sz="2667" i="1">
                                <a:solidFill>
                                  <a:schemeClr val="tx1"/>
                                </a:solidFill>
                                <a:latin typeface="Cambria Math" panose="02040503050406030204" pitchFamily="18" charset="0"/>
                              </a:rPr>
                              <m:t>𝑤</m:t>
                            </m:r>
                          </m:e>
                          <m:sub>
                            <m:r>
                              <a:rPr lang="en-US" sz="2667" i="1">
                                <a:solidFill>
                                  <a:schemeClr val="tx1"/>
                                </a:solidFill>
                                <a:latin typeface="Cambria Math" panose="02040503050406030204" pitchFamily="18" charset="0"/>
                              </a:rPr>
                              <m:t>2</m:t>
                            </m:r>
                          </m:sub>
                        </m:sSub>
                        <m:r>
                          <a:rPr lang="en-US" sz="2667" i="1">
                            <a:solidFill>
                              <a:schemeClr val="tx1"/>
                            </a:solidFill>
                            <a:latin typeface="Cambria Math" panose="02040503050406030204" pitchFamily="18" charset="0"/>
                          </a:rPr>
                          <m:t>,…,</m:t>
                        </m:r>
                        <m:sSub>
                          <m:sSubPr>
                            <m:ctrlPr>
                              <a:rPr lang="en-US" sz="2667" i="1">
                                <a:solidFill>
                                  <a:schemeClr val="tx1"/>
                                </a:solidFill>
                                <a:latin typeface="Cambria Math" panose="02040503050406030204" pitchFamily="18" charset="0"/>
                              </a:rPr>
                            </m:ctrlPr>
                          </m:sSubPr>
                          <m:e>
                            <m:r>
                              <a:rPr lang="en-US" sz="2667" i="1">
                                <a:solidFill>
                                  <a:schemeClr val="tx1"/>
                                </a:solidFill>
                                <a:latin typeface="Cambria Math" panose="02040503050406030204" pitchFamily="18" charset="0"/>
                              </a:rPr>
                              <m:t>𝑤</m:t>
                            </m:r>
                          </m:e>
                          <m:sub>
                            <m:r>
                              <a:rPr lang="en-US" sz="2667" i="1">
                                <a:solidFill>
                                  <a:schemeClr val="tx1"/>
                                </a:solidFill>
                                <a:latin typeface="Cambria Math" panose="02040503050406030204" pitchFamily="18" charset="0"/>
                              </a:rPr>
                              <m:t>𝑛</m:t>
                            </m:r>
                          </m:sub>
                        </m:sSub>
                      </m:e>
                    </m:d>
                  </m:oMath>
                </a14:m>
                <a:r>
                  <a:rPr lang="en-US" sz="2667" dirty="0">
                    <a:solidFill>
                      <a:schemeClr val="tx1"/>
                    </a:solidFill>
                  </a:rPr>
                  <a:t>  </a:t>
                </a:r>
              </a:p>
            </p:txBody>
          </p:sp>
        </mc:Choice>
        <mc:Fallback xmlns="">
          <p:sp>
            <p:nvSpPr>
              <p:cNvPr id="12" name="TextBox 11">
                <a:extLst>
                  <a:ext uri="{FF2B5EF4-FFF2-40B4-BE49-F238E27FC236}">
                    <a16:creationId xmlns:a16="http://schemas.microsoft.com/office/drawing/2014/main" id="{0D42563C-1DD8-4F4A-A012-55DF02F42D2A}"/>
                  </a:ext>
                </a:extLst>
              </p:cNvPr>
              <p:cNvSpPr txBox="1">
                <a:spLocks noRot="1" noChangeAspect="1" noMove="1" noResize="1" noEditPoints="1" noAdjustHandles="1" noChangeArrowheads="1" noChangeShapeType="1" noTextEdit="1"/>
              </p:cNvSpPr>
              <p:nvPr/>
            </p:nvSpPr>
            <p:spPr>
              <a:xfrm>
                <a:off x="695989" y="5404903"/>
                <a:ext cx="10639643" cy="632674"/>
              </a:xfrm>
              <a:prstGeom prst="rect">
                <a:avLst/>
              </a:prstGeom>
              <a:blipFill>
                <a:blip r:embed="rId7"/>
                <a:stretch>
                  <a:fillRect b="-24000"/>
                </a:stretch>
              </a:blipFill>
              <a:ln w="6350">
                <a:no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561388390"/>
      </p:ext>
    </p:extLst>
  </p:cSld>
  <p:clrMapOvr>
    <a:masterClrMapping/>
  </p:clrMapOvr>
  <mc:AlternateContent xmlns:mc="http://schemas.openxmlformats.org/markup-compatibility/2006" xmlns:p14="http://schemas.microsoft.com/office/powerpoint/2010/main">
    <mc:Choice Requires="p14">
      <p:transition p14:dur="0" advTm="53809"/>
    </mc:Choice>
    <mc:Fallback xmlns="">
      <p:transition advTm="538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dissolve">
                                      <p:cBhvr>
                                        <p:cTn id="11" dur="1000"/>
                                        <p:tgtEl>
                                          <p:spTgt spid="6">
                                            <p:txEl>
                                              <p:pRg st="1" end="1"/>
                                            </p:txEl>
                                          </p:spTgt>
                                        </p:tgtEl>
                                      </p:cBhvr>
                                    </p:animEffect>
                                  </p:childTnLst>
                                </p:cTn>
                              </p:par>
                            </p:childTnLst>
                          </p:cTn>
                        </p:par>
                        <p:par>
                          <p:cTn id="12" fill="hold">
                            <p:stCondLst>
                              <p:cond delay="1500"/>
                            </p:stCondLst>
                            <p:childTnLst>
                              <p:par>
                                <p:cTn id="13" presetID="9"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1000"/>
                                        <p:tgtEl>
                                          <p:spTgt spid="4"/>
                                        </p:tgtEl>
                                      </p:cBhvr>
                                    </p:animEffect>
                                  </p:childTnLst>
                                </p:cTn>
                              </p:par>
                            </p:childTnLst>
                          </p:cTn>
                        </p:par>
                        <p:par>
                          <p:cTn id="16" fill="hold">
                            <p:stCondLst>
                              <p:cond delay="2500"/>
                            </p:stCondLst>
                            <p:childTnLst>
                              <p:par>
                                <p:cTn id="17" presetID="9"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1000"/>
                                        <p:tgtEl>
                                          <p:spTgt spid="6">
                                            <p:txEl>
                                              <p:pRg st="3" end="3"/>
                                            </p:txEl>
                                          </p:spTgt>
                                        </p:tgtEl>
                                      </p:cBhvr>
                                    </p:animEffect>
                                  </p:childTnLst>
                                </p:cTn>
                              </p:par>
                            </p:childTnLst>
                          </p:cTn>
                        </p:par>
                        <p:par>
                          <p:cTn id="20" fill="hold">
                            <p:stCondLst>
                              <p:cond delay="3500"/>
                            </p:stCondLst>
                            <p:childTnLst>
                              <p:par>
                                <p:cTn id="21" presetID="9"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1000"/>
                                        <p:tgtEl>
                                          <p:spTgt spid="25"/>
                                        </p:tgtEl>
                                      </p:cBhvr>
                                    </p:animEffect>
                                  </p:childTnLst>
                                </p:cTn>
                              </p:par>
                            </p:childTnLst>
                          </p:cTn>
                        </p:par>
                        <p:par>
                          <p:cTn id="24" fill="hold">
                            <p:stCondLst>
                              <p:cond delay="4500"/>
                            </p:stCondLst>
                            <p:childTnLst>
                              <p:par>
                                <p:cTn id="25" presetID="9" presetClass="entr" presetSubtype="0"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dissolve">
                                      <p:cBhvr>
                                        <p:cTn id="27" dur="1000"/>
                                        <p:tgtEl>
                                          <p:spTgt spid="6">
                                            <p:txEl>
                                              <p:pRg st="5" end="5"/>
                                            </p:txEl>
                                          </p:spTgt>
                                        </p:tgtEl>
                                      </p:cBhvr>
                                    </p:animEffect>
                                  </p:childTnLst>
                                </p:cTn>
                              </p:par>
                            </p:childTnLst>
                          </p:cTn>
                        </p:par>
                        <p:par>
                          <p:cTn id="28" fill="hold">
                            <p:stCondLst>
                              <p:cond delay="5500"/>
                            </p:stCondLst>
                            <p:childTnLst>
                              <p:par>
                                <p:cTn id="29" presetID="9"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par>
                          <p:cTn id="32" fill="hold">
                            <p:stCondLst>
                              <p:cond delay="6000"/>
                            </p:stCondLst>
                            <p:childTnLst>
                              <p:par>
                                <p:cTn id="33" presetID="9"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dissolve">
                                      <p:cBhvr>
                                        <p:cTn id="35" dur="1000"/>
                                        <p:tgtEl>
                                          <p:spTgt spid="28"/>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dissolv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75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5" grpId="0" animBg="1"/>
      <p:bldP spid="27" grpId="0"/>
      <p:bldP spid="32"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477819-F357-2040-A720-11513B2EAA36}"/>
              </a:ext>
            </a:extLst>
          </p:cNvPr>
          <p:cNvSpPr>
            <a:spLocks noGrp="1"/>
          </p:cNvSpPr>
          <p:nvPr>
            <p:ph type="title"/>
          </p:nvPr>
        </p:nvSpPr>
        <p:spPr/>
        <p:txBody>
          <a:bodyPr/>
          <a:lstStyle/>
          <a:p>
            <a:r>
              <a:rPr lang="en-US" dirty="0"/>
              <a:t>Structures are important!</a:t>
            </a:r>
          </a:p>
        </p:txBody>
      </p:sp>
      <p:sp>
        <p:nvSpPr>
          <p:cNvPr id="4" name="Slide Number Placeholder 3">
            <a:extLst>
              <a:ext uri="{FF2B5EF4-FFF2-40B4-BE49-F238E27FC236}">
                <a16:creationId xmlns:a16="http://schemas.microsoft.com/office/drawing/2014/main" id="{04D47AE0-4D1F-944C-9FFF-570C0CEF0A6E}"/>
              </a:ext>
            </a:extLst>
          </p:cNvPr>
          <p:cNvSpPr>
            <a:spLocks noGrp="1"/>
          </p:cNvSpPr>
          <p:nvPr>
            <p:ph type="sldNum" sz="quarter" idx="4294967295"/>
          </p:nvPr>
        </p:nvSpPr>
        <p:spPr>
          <a:xfrm>
            <a:off x="9448800" y="6356350"/>
            <a:ext cx="2743200" cy="365125"/>
          </a:xfrm>
        </p:spPr>
        <p:txBody>
          <a:bodyPr/>
          <a:lstStyle/>
          <a:p>
            <a:fld id="{9F7CD009-E8D2-274E-9580-C398B5A23174}" type="slidenum">
              <a:rPr lang="en-US" smtClean="0"/>
              <a:t>3</a:t>
            </a:fld>
            <a:endParaRPr lang="en-US"/>
          </a:p>
        </p:txBody>
      </p:sp>
      <p:pic>
        <p:nvPicPr>
          <p:cNvPr id="6" name="Picture 5">
            <a:extLst>
              <a:ext uri="{FF2B5EF4-FFF2-40B4-BE49-F238E27FC236}">
                <a16:creationId xmlns:a16="http://schemas.microsoft.com/office/drawing/2014/main" id="{44CB23EF-E58C-C34A-8F75-B65C0C903426}"/>
              </a:ext>
            </a:extLst>
          </p:cNvPr>
          <p:cNvPicPr>
            <a:picLocks noChangeAspect="1"/>
          </p:cNvPicPr>
          <p:nvPr/>
        </p:nvPicPr>
        <p:blipFill>
          <a:blip r:embed="rId3"/>
          <a:stretch>
            <a:fillRect/>
          </a:stretch>
        </p:blipFill>
        <p:spPr>
          <a:xfrm>
            <a:off x="1863864" y="2224552"/>
            <a:ext cx="3959844" cy="2643958"/>
          </a:xfrm>
          <a:prstGeom prst="rect">
            <a:avLst/>
          </a:prstGeom>
        </p:spPr>
      </p:pic>
      <p:pic>
        <p:nvPicPr>
          <p:cNvPr id="11" name="Picture 10">
            <a:extLst>
              <a:ext uri="{FF2B5EF4-FFF2-40B4-BE49-F238E27FC236}">
                <a16:creationId xmlns:a16="http://schemas.microsoft.com/office/drawing/2014/main" id="{93E0F325-61E7-F24D-ACB8-A7684A6A601E}"/>
              </a:ext>
            </a:extLst>
          </p:cNvPr>
          <p:cNvPicPr>
            <a:picLocks noChangeAspect="1"/>
          </p:cNvPicPr>
          <p:nvPr/>
        </p:nvPicPr>
        <p:blipFill>
          <a:blip r:embed="rId3"/>
          <a:stretch>
            <a:fillRect/>
          </a:stretch>
        </p:blipFill>
        <p:spPr>
          <a:xfrm>
            <a:off x="6813895" y="2224552"/>
            <a:ext cx="3959844" cy="2643958"/>
          </a:xfrm>
          <a:prstGeom prst="rect">
            <a:avLst/>
          </a:prstGeom>
        </p:spPr>
      </p:pic>
      <p:sp>
        <p:nvSpPr>
          <p:cNvPr id="12" name="Smiley Face 11">
            <a:extLst>
              <a:ext uri="{FF2B5EF4-FFF2-40B4-BE49-F238E27FC236}">
                <a16:creationId xmlns:a16="http://schemas.microsoft.com/office/drawing/2014/main" id="{889E3C08-77B4-EB4C-8C5E-2C045484530B}"/>
              </a:ext>
            </a:extLst>
          </p:cNvPr>
          <p:cNvSpPr/>
          <p:nvPr/>
        </p:nvSpPr>
        <p:spPr>
          <a:xfrm>
            <a:off x="3859480" y="2600696"/>
            <a:ext cx="178130" cy="201881"/>
          </a:xfrm>
          <a:prstGeom prst="smileyFac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D39171E2-F730-4B4E-90F6-CF4A05D57D1A}"/>
              </a:ext>
            </a:extLst>
          </p:cNvPr>
          <p:cNvSpPr/>
          <p:nvPr/>
        </p:nvSpPr>
        <p:spPr>
          <a:xfrm>
            <a:off x="4542941" y="2600695"/>
            <a:ext cx="178130" cy="201881"/>
          </a:xfrm>
          <a:prstGeom prst="smileyFac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E7D9ABE4-908C-4D4D-9655-D1ADA068DC4E}"/>
              </a:ext>
            </a:extLst>
          </p:cNvPr>
          <p:cNvSpPr/>
          <p:nvPr/>
        </p:nvSpPr>
        <p:spPr>
          <a:xfrm>
            <a:off x="8785760" y="2600695"/>
            <a:ext cx="178130" cy="201881"/>
          </a:xfrm>
          <a:prstGeom prst="smileyFac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40CB364E-C200-9D46-903B-7821D8E0E537}"/>
              </a:ext>
            </a:extLst>
          </p:cNvPr>
          <p:cNvSpPr/>
          <p:nvPr/>
        </p:nvSpPr>
        <p:spPr>
          <a:xfrm>
            <a:off x="9518492" y="2600694"/>
            <a:ext cx="178130" cy="201881"/>
          </a:xfrm>
          <a:prstGeom prst="smileyFac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03D2D4D-DEA2-7F4B-8C90-2FF64E12A7AE}"/>
              </a:ext>
            </a:extLst>
          </p:cNvPr>
          <p:cNvCxnSpPr>
            <a:stCxn id="12" idx="6"/>
            <a:endCxn id="13" idx="2"/>
          </p:cNvCxnSpPr>
          <p:nvPr/>
        </p:nvCxnSpPr>
        <p:spPr>
          <a:xfrm flipV="1">
            <a:off x="4037610" y="2701636"/>
            <a:ext cx="505331" cy="1"/>
          </a:xfrm>
          <a:prstGeom prst="straightConnector1">
            <a:avLst/>
          </a:prstGeom>
          <a:ln w="28575">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CEFF92-A69F-8846-9CF8-06AAB93B53C8}"/>
              </a:ext>
            </a:extLst>
          </p:cNvPr>
          <p:cNvSpPr txBox="1"/>
          <p:nvPr/>
        </p:nvSpPr>
        <p:spPr>
          <a:xfrm>
            <a:off x="1863864" y="5218749"/>
            <a:ext cx="395984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Non-local</a:t>
            </a:r>
          </a:p>
        </p:txBody>
      </p:sp>
      <p:sp>
        <p:nvSpPr>
          <p:cNvPr id="20" name="TextBox 19">
            <a:extLst>
              <a:ext uri="{FF2B5EF4-FFF2-40B4-BE49-F238E27FC236}">
                <a16:creationId xmlns:a16="http://schemas.microsoft.com/office/drawing/2014/main" id="{CCC91121-BD20-D143-94DF-0CCF61F1A4C0}"/>
              </a:ext>
            </a:extLst>
          </p:cNvPr>
          <p:cNvSpPr txBox="1"/>
          <p:nvPr/>
        </p:nvSpPr>
        <p:spPr>
          <a:xfrm>
            <a:off x="6813895" y="5218748"/>
            <a:ext cx="395984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Spatial propagation</a:t>
            </a:r>
          </a:p>
        </p:txBody>
      </p:sp>
      <p:cxnSp>
        <p:nvCxnSpPr>
          <p:cNvPr id="22" name="Curved Connector 21">
            <a:extLst>
              <a:ext uri="{FF2B5EF4-FFF2-40B4-BE49-F238E27FC236}">
                <a16:creationId xmlns:a16="http://schemas.microsoft.com/office/drawing/2014/main" id="{87C0066E-6334-5D43-B9EC-D73F8C40B6DF}"/>
              </a:ext>
            </a:extLst>
          </p:cNvPr>
          <p:cNvCxnSpPr>
            <a:cxnSpLocks/>
            <a:endCxn id="15" idx="4"/>
          </p:cNvCxnSpPr>
          <p:nvPr/>
        </p:nvCxnSpPr>
        <p:spPr>
          <a:xfrm>
            <a:off x="8963890" y="2802575"/>
            <a:ext cx="643667" cy="12700"/>
          </a:xfrm>
          <a:prstGeom prst="curvedConnector4">
            <a:avLst>
              <a:gd name="adj1" fmla="val 17252"/>
              <a:gd name="adj2" fmla="val 6622079"/>
            </a:avLst>
          </a:prstGeom>
          <a:ln w="28575">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3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propagation network</a:t>
            </a:r>
          </a:p>
        </p:txBody>
      </p:sp>
      <p:sp>
        <p:nvSpPr>
          <p:cNvPr id="10" name="Text Placeholder 9"/>
          <p:cNvSpPr>
            <a:spLocks noGrp="1"/>
          </p:cNvSpPr>
          <p:nvPr>
            <p:ph type="body" sz="quarter" idx="10"/>
          </p:nvPr>
        </p:nvSpPr>
        <p:spPr>
          <a:xfrm>
            <a:off x="701308" y="1314815"/>
            <a:ext cx="10789384" cy="583848"/>
          </a:xfrm>
        </p:spPr>
        <p:txBody>
          <a:bodyPr/>
          <a:lstStyle/>
          <a:p>
            <a:r>
              <a:rPr lang="en-US" altLang="zh-Hans" dirty="0"/>
              <a:t>Advantage: a compact representation</a:t>
            </a:r>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BB7DB26-2AD1-5B4A-BC45-BB3256903A7B}"/>
                  </a:ext>
                </a:extLst>
              </p:cNvPr>
              <p:cNvSpPr>
                <a:spLocks noGrp="1"/>
              </p:cNvSpPr>
              <p:nvPr>
                <p:ph idx="1"/>
              </p:nvPr>
            </p:nvSpPr>
            <p:spPr>
              <a:xfrm>
                <a:off x="695989" y="2167036"/>
                <a:ext cx="5458911" cy="3793137"/>
              </a:xfrm>
            </p:spPr>
            <p:txBody>
              <a:bodyPr/>
              <a:lstStyle/>
              <a:p>
                <a:r>
                  <a:rPr lang="en-US" sz="2667" dirty="0"/>
                  <a:t>Parameters</a:t>
                </a:r>
              </a:p>
              <a:p>
                <a:pPr lvl="1">
                  <a:lnSpc>
                    <a:spcPct val="150000"/>
                  </a:lnSpc>
                </a:pPr>
                <a:r>
                  <a:rPr lang="en-US" sz="2222" dirty="0"/>
                  <a:t>Dense affinity (e.g., Non-local): </a:t>
                </a:r>
                <a14:m>
                  <m:oMath xmlns:m="http://schemas.openxmlformats.org/officeDocument/2006/math">
                    <m:sSup>
                      <m:sSupPr>
                        <m:ctrlPr>
                          <a:rPr lang="en-US" sz="2222" b="1" i="1">
                            <a:latin typeface="Cambria Math" panose="02040503050406030204" pitchFamily="18" charset="0"/>
                          </a:rPr>
                        </m:ctrlPr>
                      </m:sSupPr>
                      <m:e>
                        <m:r>
                          <a:rPr lang="en-US" sz="2222" b="1" i="1">
                            <a:latin typeface="Cambria Math" panose="02040503050406030204" pitchFamily="18" charset="0"/>
                          </a:rPr>
                          <m:t>𝒏</m:t>
                        </m:r>
                      </m:e>
                      <m:sup>
                        <m:r>
                          <a:rPr lang="en-US" sz="2222" b="1" i="1">
                            <a:latin typeface="Cambria Math" panose="02040503050406030204" pitchFamily="18" charset="0"/>
                          </a:rPr>
                          <m:t>𝟐</m:t>
                        </m:r>
                      </m:sup>
                    </m:sSup>
                    <m:r>
                      <a:rPr lang="en-US" sz="2222" b="1" i="1">
                        <a:latin typeface="Cambria Math" panose="02040503050406030204" pitchFamily="18" charset="0"/>
                        <a:ea typeface="Cambria Math" panose="02040503050406030204" pitchFamily="18" charset="0"/>
                      </a:rPr>
                      <m:t>×</m:t>
                    </m:r>
                    <m:sSup>
                      <m:sSupPr>
                        <m:ctrlPr>
                          <a:rPr lang="en-US" sz="2222" b="1" i="1">
                            <a:latin typeface="Cambria Math" panose="02040503050406030204" pitchFamily="18" charset="0"/>
                            <a:ea typeface="Cambria Math" panose="02040503050406030204" pitchFamily="18" charset="0"/>
                          </a:rPr>
                        </m:ctrlPr>
                      </m:sSupPr>
                      <m:e>
                        <m:r>
                          <a:rPr lang="en-US" sz="2222" b="1" i="1">
                            <a:latin typeface="Cambria Math" panose="02040503050406030204" pitchFamily="18" charset="0"/>
                            <a:ea typeface="Cambria Math" panose="02040503050406030204" pitchFamily="18" charset="0"/>
                          </a:rPr>
                          <m:t>𝒏</m:t>
                        </m:r>
                      </m:e>
                      <m:sup>
                        <m:r>
                          <a:rPr lang="en-US" sz="2222" b="1" i="1">
                            <a:latin typeface="Cambria Math" panose="02040503050406030204" pitchFamily="18" charset="0"/>
                            <a:ea typeface="Cambria Math" panose="02040503050406030204" pitchFamily="18" charset="0"/>
                          </a:rPr>
                          <m:t>𝟐</m:t>
                        </m:r>
                      </m:sup>
                    </m:sSup>
                  </m:oMath>
                </a14:m>
                <a:endParaRPr lang="en-US" sz="2222" b="1" dirty="0"/>
              </a:p>
              <a:p>
                <a:pPr lvl="1">
                  <a:lnSpc>
                    <a:spcPct val="150000"/>
                  </a:lnSpc>
                </a:pPr>
                <a:r>
                  <a:rPr lang="en-US" sz="2222" dirty="0"/>
                  <a:t>Affinity in SPN (for all (</a:t>
                </a:r>
                <a14:m>
                  <m:oMath xmlns:m="http://schemas.openxmlformats.org/officeDocument/2006/math">
                    <m:sSub>
                      <m:sSubPr>
                        <m:ctrlPr>
                          <a:rPr lang="en-US" sz="2222" i="1">
                            <a:latin typeface="Cambria Math" panose="02040503050406030204" pitchFamily="18" charset="0"/>
                          </a:rPr>
                        </m:ctrlPr>
                      </m:sSubPr>
                      <m:e>
                        <m:r>
                          <a:rPr lang="en-US" sz="2222" i="1">
                            <a:latin typeface="Cambria Math" panose="02040503050406030204" pitchFamily="18" charset="0"/>
                          </a:rPr>
                          <m:t>𝑤</m:t>
                        </m:r>
                      </m:e>
                      <m:sub>
                        <m:r>
                          <a:rPr lang="en-US" sz="2222" i="1">
                            <a:latin typeface="Cambria Math" panose="02040503050406030204" pitchFamily="18" charset="0"/>
                          </a:rPr>
                          <m:t>𝑡</m:t>
                        </m:r>
                      </m:sub>
                    </m:sSub>
                  </m:oMath>
                </a14:m>
                <a:r>
                  <a:rPr lang="en-US" sz="2222" dirty="0"/>
                  <a:t>)): </a:t>
                </a:r>
                <a14:m>
                  <m:oMath xmlns:m="http://schemas.openxmlformats.org/officeDocument/2006/math">
                    <m:sSup>
                      <m:sSupPr>
                        <m:ctrlPr>
                          <a:rPr lang="en-US" sz="2222" b="1" i="1">
                            <a:latin typeface="Cambria Math" panose="02040503050406030204" pitchFamily="18" charset="0"/>
                          </a:rPr>
                        </m:ctrlPr>
                      </m:sSupPr>
                      <m:e>
                        <m:r>
                          <a:rPr lang="en-US" sz="2222" b="1" i="1">
                            <a:latin typeface="Cambria Math" panose="02040503050406030204" pitchFamily="18" charset="0"/>
                          </a:rPr>
                          <m:t>𝒏</m:t>
                        </m:r>
                      </m:e>
                      <m:sup>
                        <m:r>
                          <a:rPr lang="en-US" sz="2222" b="1" i="1">
                            <a:latin typeface="Cambria Math" panose="02040503050406030204" pitchFamily="18" charset="0"/>
                          </a:rPr>
                          <m:t>𝟐</m:t>
                        </m:r>
                      </m:sup>
                    </m:sSup>
                    <m:r>
                      <a:rPr lang="en-US" sz="2222" b="1" i="1">
                        <a:latin typeface="Cambria Math" panose="02040503050406030204" pitchFamily="18" charset="0"/>
                        <a:ea typeface="Cambria Math" panose="02040503050406030204" pitchFamily="18" charset="0"/>
                      </a:rPr>
                      <m:t>×</m:t>
                    </m:r>
                    <m:r>
                      <a:rPr lang="en-US" sz="2222" b="1" i="1">
                        <a:latin typeface="Cambria Math" panose="02040503050406030204" pitchFamily="18" charset="0"/>
                        <a:ea typeface="Cambria Math" panose="02040503050406030204" pitchFamily="18" charset="0"/>
                      </a:rPr>
                      <m:t>𝒏</m:t>
                    </m:r>
                  </m:oMath>
                </a14:m>
                <a:endParaRPr lang="en-US" sz="2222" dirty="0"/>
              </a:p>
            </p:txBody>
          </p:sp>
        </mc:Choice>
        <mc:Fallback xmlns="">
          <p:sp>
            <p:nvSpPr>
              <p:cNvPr id="7" name="Content Placeholder 6">
                <a:extLst>
                  <a:ext uri="{FF2B5EF4-FFF2-40B4-BE49-F238E27FC236}">
                    <a16:creationId xmlns:a16="http://schemas.microsoft.com/office/drawing/2014/main" id="{ABB7DB26-2AD1-5B4A-BC45-BB3256903A7B}"/>
                  </a:ext>
                </a:extLst>
              </p:cNvPr>
              <p:cNvSpPr>
                <a:spLocks noGrp="1" noRot="1" noChangeAspect="1" noMove="1" noResize="1" noEditPoints="1" noAdjustHandles="1" noChangeArrowheads="1" noChangeShapeType="1" noTextEdit="1"/>
              </p:cNvSpPr>
              <p:nvPr>
                <p:ph idx="1"/>
              </p:nvPr>
            </p:nvSpPr>
            <p:spPr>
              <a:xfrm>
                <a:off x="695989" y="2167036"/>
                <a:ext cx="5458911" cy="3793137"/>
              </a:xfrm>
              <a:blipFill>
                <a:blip r:embed="rId4"/>
                <a:stretch>
                  <a:fillRect l="-1856" t="-23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13">
                <a:extLst>
                  <a:ext uri="{FF2B5EF4-FFF2-40B4-BE49-F238E27FC236}">
                    <a16:creationId xmlns:a16="http://schemas.microsoft.com/office/drawing/2014/main" id="{8EE5AC23-39B3-0B4E-93FE-1D74D67B55ED}"/>
                  </a:ext>
                </a:extLst>
              </p:cNvPr>
              <p:cNvSpPr/>
              <p:nvPr/>
            </p:nvSpPr>
            <p:spPr>
              <a:xfrm flipH="1">
                <a:off x="9017970" y="5081738"/>
                <a:ext cx="438984" cy="323165"/>
              </a:xfrm>
              <a:prstGeom prst="rect">
                <a:avLst/>
              </a:prstGeom>
            </p:spPr>
            <p:txBody>
              <a:bodyPr wrap="squar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9" name="矩形 13">
                <a:extLst>
                  <a:ext uri="{FF2B5EF4-FFF2-40B4-BE49-F238E27FC236}">
                    <a16:creationId xmlns:a16="http://schemas.microsoft.com/office/drawing/2014/main" id="{8EE5AC23-39B3-0B4E-93FE-1D74D67B55ED}"/>
                  </a:ext>
                </a:extLst>
              </p:cNvPr>
              <p:cNvSpPr>
                <a:spLocks noRot="1" noChangeAspect="1" noMove="1" noResize="1" noEditPoints="1" noAdjustHandles="1" noChangeArrowheads="1" noChangeShapeType="1" noTextEdit="1"/>
              </p:cNvSpPr>
              <p:nvPr/>
            </p:nvSpPr>
            <p:spPr>
              <a:xfrm flipH="1">
                <a:off x="9017970" y="5081738"/>
                <a:ext cx="438984" cy="3231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4">
                <a:extLst>
                  <a:ext uri="{FF2B5EF4-FFF2-40B4-BE49-F238E27FC236}">
                    <a16:creationId xmlns:a16="http://schemas.microsoft.com/office/drawing/2014/main" id="{91FB1E1A-BD4F-304A-BF06-AC951309BC30}"/>
                  </a:ext>
                </a:extLst>
              </p:cNvPr>
              <p:cNvSpPr/>
              <p:nvPr/>
            </p:nvSpPr>
            <p:spPr>
              <a:xfrm>
                <a:off x="8033577" y="5068791"/>
                <a:ext cx="594009" cy="323165"/>
              </a:xfrm>
              <a:prstGeom prst="rect">
                <a:avLst/>
              </a:prstGeom>
            </p:spPr>
            <p:txBody>
              <a:bodyPr wrap="non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r>
                            <a:rPr lang="en-US" altLang="zh-CN" sz="1500" i="1">
                              <a:solidFill>
                                <a:srgbClr val="000000"/>
                              </a:solidFill>
                              <a:latin typeface="Cambria Math" panose="02040503050406030204" pitchFamily="18" charset="0"/>
                            </a:rPr>
                            <m:t>−1</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11" name="矩形 14">
                <a:extLst>
                  <a:ext uri="{FF2B5EF4-FFF2-40B4-BE49-F238E27FC236}">
                    <a16:creationId xmlns:a16="http://schemas.microsoft.com/office/drawing/2014/main" id="{91FB1E1A-BD4F-304A-BF06-AC951309BC30}"/>
                  </a:ext>
                </a:extLst>
              </p:cNvPr>
              <p:cNvSpPr>
                <a:spLocks noRot="1" noChangeAspect="1" noMove="1" noResize="1" noEditPoints="1" noAdjustHandles="1" noChangeArrowheads="1" noChangeShapeType="1" noTextEdit="1"/>
              </p:cNvSpPr>
              <p:nvPr/>
            </p:nvSpPr>
            <p:spPr>
              <a:xfrm>
                <a:off x="8033577" y="5068791"/>
                <a:ext cx="594009" cy="323165"/>
              </a:xfrm>
              <a:prstGeom prst="rect">
                <a:avLst/>
              </a:prstGeom>
              <a:blipFill>
                <a:blip r:embed="rId6"/>
                <a:stretch>
                  <a:fillRect/>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E6023385-CD8A-B24B-8E8C-E11E021B4442}"/>
              </a:ext>
            </a:extLst>
          </p:cNvPr>
          <p:cNvGraphicFramePr>
            <a:graphicFrameLocks noGrp="1"/>
          </p:cNvGraphicFramePr>
          <p:nvPr>
            <p:extLst>
              <p:ext uri="{D42A27DB-BD31-4B8C-83A1-F6EECF244321}">
                <p14:modId xmlns:p14="http://schemas.microsoft.com/office/powerpoint/2010/main" val="2690224403"/>
              </p:ext>
            </p:extLst>
          </p:nvPr>
        </p:nvGraphicFramePr>
        <p:xfrm>
          <a:off x="8090852" y="2156545"/>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57011408"/>
                  </a:ext>
                </a:extLst>
              </a:tr>
            </a:tbl>
          </a:graphicData>
        </a:graphic>
      </p:graphicFrame>
      <p:graphicFrame>
        <p:nvGraphicFramePr>
          <p:cNvPr id="13" name="Table 12">
            <a:extLst>
              <a:ext uri="{FF2B5EF4-FFF2-40B4-BE49-F238E27FC236}">
                <a16:creationId xmlns:a16="http://schemas.microsoft.com/office/drawing/2014/main" id="{2D052CD7-54B6-F348-836C-146F4803B732}"/>
              </a:ext>
            </a:extLst>
          </p:cNvPr>
          <p:cNvGraphicFramePr>
            <a:graphicFrameLocks noGrp="1"/>
          </p:cNvGraphicFramePr>
          <p:nvPr>
            <p:extLst>
              <p:ext uri="{D42A27DB-BD31-4B8C-83A1-F6EECF244321}">
                <p14:modId xmlns:p14="http://schemas.microsoft.com/office/powerpoint/2010/main" val="3961863199"/>
              </p:ext>
            </p:extLst>
          </p:nvPr>
        </p:nvGraphicFramePr>
        <p:xfrm>
          <a:off x="8984933" y="2156545"/>
          <a:ext cx="401634" cy="2860448"/>
        </p:xfrm>
        <a:graphic>
          <a:graphicData uri="http://schemas.openxmlformats.org/drawingml/2006/table">
            <a:tbl>
              <a:tblPr firstRow="1" bandRow="1"/>
              <a:tblGrid>
                <a:gridCol w="401634">
                  <a:extLst>
                    <a:ext uri="{9D8B030D-6E8A-4147-A177-3AD203B41FA5}">
                      <a16:colId xmlns:a16="http://schemas.microsoft.com/office/drawing/2014/main" val="2231960176"/>
                    </a:ext>
                  </a:extLst>
                </a:gridCol>
              </a:tblGrid>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6650225"/>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1557726"/>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120775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291158127"/>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81831"/>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88298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solidFill>
                        <a:srgbClr val="10315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048342"/>
                  </a:ext>
                </a:extLst>
              </a:tr>
              <a:tr h="357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zh-CN" altLang="en-US" sz="1600" dirty="0"/>
                    </a:p>
                  </a:txBody>
                  <a:tcPr marL="76200" marR="76200" marT="38100" marB="38100">
                    <a:lnL w="12700" cap="flat" cmpd="sng" algn="ctr">
                      <a:solidFill>
                        <a:srgbClr val="103154"/>
                      </a:solidFill>
                      <a:prstDash val="solid"/>
                      <a:round/>
                      <a:headEnd type="none" w="med" len="med"/>
                      <a:tailEnd type="none" w="med" len="med"/>
                    </a:lnL>
                    <a:lnR w="12700" cap="flat" cmpd="sng" algn="ctr">
                      <a:solidFill>
                        <a:srgbClr val="103154"/>
                      </a:solidFill>
                      <a:prstDash val="solid"/>
                      <a:round/>
                      <a:headEnd type="none" w="med" len="med"/>
                      <a:tailEnd type="none" w="med" len="med"/>
                    </a:lnR>
                    <a:lnT w="12700" cap="flat" cmpd="sng" algn="ctr">
                      <a:solidFill>
                        <a:srgbClr val="10315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011408"/>
                  </a:ext>
                </a:extLst>
              </a:tr>
            </a:tbl>
          </a:graphicData>
        </a:graphic>
      </p:graphicFrame>
      <p:cxnSp>
        <p:nvCxnSpPr>
          <p:cNvPr id="14" name="Straight Arrow Connector 13">
            <a:extLst>
              <a:ext uri="{FF2B5EF4-FFF2-40B4-BE49-F238E27FC236}">
                <a16:creationId xmlns:a16="http://schemas.microsoft.com/office/drawing/2014/main" id="{C1F42933-3285-8D4A-9828-FF95B709D2F1}"/>
              </a:ext>
            </a:extLst>
          </p:cNvPr>
          <p:cNvCxnSpPr/>
          <p:nvPr/>
        </p:nvCxnSpPr>
        <p:spPr>
          <a:xfrm>
            <a:off x="8467070" y="3052234"/>
            <a:ext cx="492447" cy="3681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461115-DF7C-6F42-8444-96A51701A7D8}"/>
              </a:ext>
            </a:extLst>
          </p:cNvPr>
          <p:cNvCxnSpPr>
            <a:cxnSpLocks/>
          </p:cNvCxnSpPr>
          <p:nvPr/>
        </p:nvCxnSpPr>
        <p:spPr>
          <a:xfrm>
            <a:off x="8467071" y="3420350"/>
            <a:ext cx="4821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892B284-3741-6146-A02A-633F845F4207}"/>
              </a:ext>
            </a:extLst>
          </p:cNvPr>
          <p:cNvCxnSpPr/>
          <p:nvPr/>
        </p:nvCxnSpPr>
        <p:spPr>
          <a:xfrm flipV="1">
            <a:off x="8467070" y="3420350"/>
            <a:ext cx="492447" cy="33866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F44D7A1-BB51-B54A-BB2E-51DF9DA32AAA}"/>
              </a:ext>
            </a:extLst>
          </p:cNvPr>
          <p:cNvCxnSpPr/>
          <p:nvPr/>
        </p:nvCxnSpPr>
        <p:spPr>
          <a:xfrm>
            <a:off x="8492486" y="2318517"/>
            <a:ext cx="467031" cy="110183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F78245-95D5-0044-B8A8-3DB2DE368E39}"/>
              </a:ext>
            </a:extLst>
          </p:cNvPr>
          <p:cNvCxnSpPr/>
          <p:nvPr/>
        </p:nvCxnSpPr>
        <p:spPr>
          <a:xfrm>
            <a:off x="8492486" y="2675490"/>
            <a:ext cx="492447" cy="74486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15C708-1979-484E-A2A5-C3CD0A24420C}"/>
              </a:ext>
            </a:extLst>
          </p:cNvPr>
          <p:cNvCxnSpPr/>
          <p:nvPr/>
        </p:nvCxnSpPr>
        <p:spPr>
          <a:xfrm flipV="1">
            <a:off x="8492486" y="3420350"/>
            <a:ext cx="492447" cy="6967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514FF2-F415-2E4F-B2A3-D17546357BA8}"/>
              </a:ext>
            </a:extLst>
          </p:cNvPr>
          <p:cNvCxnSpPr/>
          <p:nvPr/>
        </p:nvCxnSpPr>
        <p:spPr>
          <a:xfrm flipV="1">
            <a:off x="8492486" y="3420351"/>
            <a:ext cx="467031" cy="104000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8AA9B2-817E-A34A-AE97-075F7099CAD4}"/>
              </a:ext>
            </a:extLst>
          </p:cNvPr>
          <p:cNvCxnSpPr/>
          <p:nvPr/>
        </p:nvCxnSpPr>
        <p:spPr>
          <a:xfrm flipV="1">
            <a:off x="8492486" y="3420351"/>
            <a:ext cx="492447" cy="132796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63732306"/>
      </p:ext>
    </p:extLst>
  </p:cSld>
  <p:clrMapOvr>
    <a:masterClrMapping/>
  </p:clrMapOvr>
  <mc:AlternateContent xmlns:mc="http://schemas.openxmlformats.org/markup-compatibility/2006" xmlns:p14="http://schemas.microsoft.com/office/powerpoint/2010/main">
    <mc:Choice Requires="p14">
      <p:transition p14:dur="0" advTm="52150"/>
    </mc:Choice>
    <mc:Fallback xmlns="">
      <p:transition advTm="521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695988" y="2167036"/>
                <a:ext cx="10800026" cy="3793137"/>
              </a:xfrm>
            </p:spPr>
            <p:txBody>
              <a:bodyPr/>
              <a:lstStyle/>
              <a:p>
                <a:r>
                  <a:rPr lang="en-US" dirty="0"/>
                  <a:t>Each pixel is connected to 3 adjacent pixels in the previous row/column</a:t>
                </a:r>
              </a:p>
              <a:p>
                <a:pPr marL="0" indent="0">
                  <a:buNone/>
                </a:pPr>
                <a:endParaRPr lang="en-US" dirty="0"/>
              </a:p>
              <a:p>
                <a:pPr marL="0" indent="0">
                  <a:buNone/>
                </a:pPr>
                <a:endParaRPr lang="en-US" dirty="0"/>
              </a:p>
              <a:p>
                <a:pPr marL="0" indent="0">
                  <a:buNone/>
                </a:pPr>
                <a:endParaRPr lang="en-US" dirty="0"/>
              </a:p>
              <a:p>
                <a:r>
                  <a:rPr lang="en-US" dirty="0"/>
                  <a:t>Tridiagonal-transform matrix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oMath>
                </a14:m>
                <a:endParaRPr lang="en-US" dirty="0"/>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695988" y="2167036"/>
                <a:ext cx="10800026" cy="3793137"/>
              </a:xfrm>
              <a:blipFill>
                <a:blip r:embed="rId4"/>
                <a:stretch>
                  <a:fillRect l="-470" t="-133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Reducing Connections</a:t>
            </a:r>
          </a:p>
        </p:txBody>
      </p:sp>
      <p:sp>
        <p:nvSpPr>
          <p:cNvPr id="10" name="Text Placeholder 9"/>
          <p:cNvSpPr>
            <a:spLocks noGrp="1"/>
          </p:cNvSpPr>
          <p:nvPr>
            <p:ph type="body" sz="quarter" idx="10"/>
          </p:nvPr>
        </p:nvSpPr>
        <p:spPr/>
        <p:txBody>
          <a:bodyPr/>
          <a:lstStyle/>
          <a:p>
            <a:r>
              <a:rPr lang="en-US" dirty="0"/>
              <a:t>Three-way connection</a:t>
            </a:r>
          </a:p>
        </p:txBody>
      </p:sp>
      <p:pic>
        <p:nvPicPr>
          <p:cNvPr id="12" name="图片 11">
            <a:extLst>
              <a:ext uri="{FF2B5EF4-FFF2-40B4-BE49-F238E27FC236}">
                <a16:creationId xmlns:a16="http://schemas.microsoft.com/office/drawing/2014/main" id="{EB239460-2252-4944-BAF8-0AA17E423767}"/>
              </a:ext>
            </a:extLst>
          </p:cNvPr>
          <p:cNvPicPr>
            <a:picLocks noChangeAspect="1"/>
          </p:cNvPicPr>
          <p:nvPr/>
        </p:nvPicPr>
        <p:blipFill>
          <a:blip r:embed="rId5"/>
          <a:stretch>
            <a:fillRect/>
          </a:stretch>
        </p:blipFill>
        <p:spPr>
          <a:xfrm>
            <a:off x="7419607" y="4988871"/>
            <a:ext cx="893233" cy="875152"/>
          </a:xfrm>
          <a:prstGeom prst="rect">
            <a:avLst/>
          </a:prstGeom>
        </p:spPr>
      </p:pic>
      <mc:AlternateContent xmlns:mc="http://schemas.openxmlformats.org/markup-compatibility/2006" xmlns:a14="http://schemas.microsoft.com/office/drawing/2010/main">
        <mc:Choice Requires="a14">
          <p:sp>
            <p:nvSpPr>
              <p:cNvPr id="24" name="文本框 2">
                <a:extLst>
                  <a:ext uri="{FF2B5EF4-FFF2-40B4-BE49-F238E27FC236}">
                    <a16:creationId xmlns:a16="http://schemas.microsoft.com/office/drawing/2014/main" id="{9D7397B1-7D23-4EE7-93A0-71F7A529716C}"/>
                  </a:ext>
                </a:extLst>
              </p:cNvPr>
              <p:cNvSpPr txBox="1"/>
              <p:nvPr/>
            </p:nvSpPr>
            <p:spPr>
              <a:xfrm>
                <a:off x="1261537" y="2821954"/>
                <a:ext cx="3441070" cy="96776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𝑘</m:t>
                          </m:r>
                          <m:r>
                            <a:rPr lang="en-US" altLang="zh-CN" sz="1500" i="1">
                              <a:solidFill>
                                <a:srgbClr val="000000"/>
                              </a:solidFill>
                              <a:latin typeface="Cambria Math" panose="02040503050406030204" pitchFamily="18" charset="0"/>
                            </a:rPr>
                            <m:t>.</m:t>
                          </m:r>
                          <m:r>
                            <a:rPr lang="en-US" altLang="zh-CN" sz="1500" i="1">
                              <a:solidFill>
                                <a:srgbClr val="000000"/>
                              </a:solidFill>
                              <a:latin typeface="Cambria Math" panose="02040503050406030204" pitchFamily="18" charset="0"/>
                            </a:rPr>
                            <m:t>𝑡</m:t>
                          </m:r>
                        </m:sub>
                      </m:sSub>
                      <m:r>
                        <a:rPr lang="en-US" altLang="zh-CN" sz="1500" i="1">
                          <a:solidFill>
                            <a:srgbClr val="000000"/>
                          </a:solidFill>
                          <a:latin typeface="Cambria Math" panose="02040503050406030204" pitchFamily="18" charset="0"/>
                        </a:rPr>
                        <m:t>=</m:t>
                      </m:r>
                      <m:d>
                        <m:dPr>
                          <m:ctrlPr>
                            <a:rPr lang="en-US" altLang="zh-CN" sz="1500" i="1">
                              <a:solidFill>
                                <a:srgbClr val="000000"/>
                              </a:solidFill>
                              <a:latin typeface="Cambria Math" panose="02040503050406030204" pitchFamily="18" charset="0"/>
                            </a:rPr>
                          </m:ctrlPr>
                        </m:dPr>
                        <m:e>
                          <m:r>
                            <a:rPr lang="en-US" altLang="zh-CN" sz="1500" i="1">
                              <a:solidFill>
                                <a:srgbClr val="000000"/>
                              </a:solidFill>
                              <a:latin typeface="Cambria Math" panose="02040503050406030204" pitchFamily="18" charset="0"/>
                            </a:rPr>
                            <m:t>1−</m:t>
                          </m:r>
                          <m:nary>
                            <m:naryPr>
                              <m:chr m:val="∑"/>
                              <m:supHide m:val="on"/>
                              <m:ctrlPr>
                                <a:rPr lang="en-US" altLang="zh-CN" sz="1500" i="1">
                                  <a:solidFill>
                                    <a:srgbClr val="000000"/>
                                  </a:solidFill>
                                  <a:latin typeface="Cambria Math" panose="02040503050406030204" pitchFamily="18" charset="0"/>
                                </a:rPr>
                              </m:ctrlPr>
                            </m:naryPr>
                            <m:sub>
                              <m:r>
                                <m:rPr>
                                  <m:brk m:alnAt="7"/>
                                </m:rPr>
                                <a:rPr lang="en-US" altLang="zh-CN" sz="1500" i="1">
                                  <a:solidFill>
                                    <a:srgbClr val="000000"/>
                                  </a:solidFill>
                                  <a:latin typeface="Cambria Math" panose="02040503050406030204" pitchFamily="18" charset="0"/>
                                </a:rPr>
                                <m:t>𝑘</m:t>
                              </m:r>
                              <m:r>
                                <a:rPr lang="en-US" altLang="zh-CN" sz="1500" i="1">
                                  <a:solidFill>
                                    <a:srgbClr val="000000"/>
                                  </a:solidFill>
                                  <a:latin typeface="Cambria Math" panose="02040503050406030204" pitchFamily="18" charset="0"/>
                                  <a:ea typeface="Cambria Math" panose="02040503050406030204" pitchFamily="18" charset="0"/>
                                </a:rPr>
                                <m:t>∈</m:t>
                              </m:r>
                              <m:r>
                                <a:rPr lang="en-US" altLang="zh-CN" sz="1500" i="1">
                                  <a:solidFill>
                                    <a:srgbClr val="000000"/>
                                  </a:solidFill>
                                  <a:latin typeface="Cambria Math" panose="02040503050406030204" pitchFamily="18" charset="0"/>
                                  <a:ea typeface="Cambria Math" panose="02040503050406030204" pitchFamily="18" charset="0"/>
                                </a:rPr>
                                <m:t>𝑁</m:t>
                              </m:r>
                            </m:sub>
                            <m:sup/>
                            <m:e>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𝑝</m:t>
                                  </m:r>
                                </m:e>
                                <m:sub>
                                  <m:r>
                                    <a:rPr lang="en-US" altLang="zh-CN" sz="1500" i="1">
                                      <a:solidFill>
                                        <a:srgbClr val="000000"/>
                                      </a:solidFill>
                                      <a:latin typeface="Cambria Math" panose="02040503050406030204" pitchFamily="18" charset="0"/>
                                    </a:rPr>
                                    <m:t>𝑘</m:t>
                                  </m:r>
                                  <m:r>
                                    <a:rPr lang="en-US" altLang="zh-CN" sz="1500" i="1">
                                      <a:solidFill>
                                        <a:srgbClr val="000000"/>
                                      </a:solidFill>
                                      <a:latin typeface="Cambria Math" panose="02040503050406030204" pitchFamily="18" charset="0"/>
                                    </a:rPr>
                                    <m:t>,</m:t>
                                  </m:r>
                                  <m:r>
                                    <a:rPr lang="en-US" altLang="zh-CN" sz="1500" i="1">
                                      <a:solidFill>
                                        <a:srgbClr val="000000"/>
                                      </a:solidFill>
                                      <a:latin typeface="Cambria Math" panose="02040503050406030204" pitchFamily="18" charset="0"/>
                                    </a:rPr>
                                    <m:t>𝑡</m:t>
                                  </m:r>
                                </m:sub>
                              </m:sSub>
                            </m:e>
                          </m:nary>
                        </m:e>
                      </m:d>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𝑥</m:t>
                          </m:r>
                        </m:e>
                        <m:sub>
                          <m:r>
                            <a:rPr lang="en-US" altLang="zh-CN" sz="1500" i="1">
                              <a:solidFill>
                                <a:srgbClr val="000000"/>
                              </a:solidFill>
                              <a:latin typeface="Cambria Math" panose="02040503050406030204" pitchFamily="18" charset="0"/>
                            </a:rPr>
                            <m:t>𝑘</m:t>
                          </m:r>
                          <m:r>
                            <a:rPr lang="en-US" altLang="zh-CN" sz="1500" i="1">
                              <a:solidFill>
                                <a:srgbClr val="000000"/>
                              </a:solidFill>
                              <a:latin typeface="Cambria Math" panose="02040503050406030204" pitchFamily="18" charset="0"/>
                            </a:rPr>
                            <m:t>,</m:t>
                          </m:r>
                          <m:r>
                            <a:rPr lang="en-US" altLang="zh-CN" sz="1500" i="1">
                              <a:solidFill>
                                <a:srgbClr val="000000"/>
                              </a:solidFill>
                              <a:latin typeface="Cambria Math" panose="02040503050406030204" pitchFamily="18" charset="0"/>
                            </a:rPr>
                            <m:t>𝑡</m:t>
                          </m:r>
                        </m:sub>
                      </m:sSub>
                      <m:r>
                        <a:rPr lang="en-US" altLang="zh-CN" sz="1500" i="1">
                          <a:solidFill>
                            <a:srgbClr val="000000"/>
                          </a:solidFill>
                          <a:latin typeface="Cambria Math" panose="02040503050406030204" pitchFamily="18" charset="0"/>
                        </a:rPr>
                        <m:t>+</m:t>
                      </m:r>
                      <m:nary>
                        <m:naryPr>
                          <m:chr m:val="∑"/>
                          <m:supHide m:val="on"/>
                          <m:ctrlPr>
                            <a:rPr lang="en-US" altLang="zh-CN" sz="1500" i="1">
                              <a:solidFill>
                                <a:srgbClr val="000000"/>
                              </a:solidFill>
                              <a:latin typeface="Cambria Math" panose="02040503050406030204" pitchFamily="18" charset="0"/>
                            </a:rPr>
                          </m:ctrlPr>
                        </m:naryPr>
                        <m:sub>
                          <m:r>
                            <m:rPr>
                              <m:brk m:alnAt="7"/>
                            </m:rPr>
                            <a:rPr lang="en-US" altLang="zh-CN" sz="1500" i="1">
                              <a:solidFill>
                                <a:srgbClr val="000000"/>
                              </a:solidFill>
                              <a:latin typeface="Cambria Math" panose="02040503050406030204" pitchFamily="18" charset="0"/>
                            </a:rPr>
                            <m:t>𝑘</m:t>
                          </m:r>
                          <m:r>
                            <a:rPr lang="en-US" altLang="zh-CN" sz="1500" i="1">
                              <a:solidFill>
                                <a:srgbClr val="000000"/>
                              </a:solidFill>
                              <a:latin typeface="Cambria Math" panose="02040503050406030204" pitchFamily="18" charset="0"/>
                              <a:ea typeface="Cambria Math" panose="02040503050406030204" pitchFamily="18" charset="0"/>
                            </a:rPr>
                            <m:t>∈</m:t>
                          </m:r>
                          <m:r>
                            <a:rPr lang="en-US" altLang="zh-CN" sz="1500" i="1">
                              <a:solidFill>
                                <a:srgbClr val="000000"/>
                              </a:solidFill>
                              <a:latin typeface="Cambria Math" panose="02040503050406030204" pitchFamily="18" charset="0"/>
                              <a:ea typeface="Cambria Math" panose="02040503050406030204" pitchFamily="18" charset="0"/>
                            </a:rPr>
                            <m:t>𝑁</m:t>
                          </m:r>
                        </m:sub>
                        <m:sup/>
                        <m:e>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𝑝</m:t>
                              </m:r>
                            </m:e>
                            <m:sub>
                              <m:r>
                                <a:rPr lang="en-US" altLang="zh-CN" sz="1500" i="1">
                                  <a:solidFill>
                                    <a:srgbClr val="000000"/>
                                  </a:solidFill>
                                  <a:latin typeface="Cambria Math" panose="02040503050406030204" pitchFamily="18" charset="0"/>
                                </a:rPr>
                                <m:t>𝑘</m:t>
                              </m:r>
                              <m:r>
                                <a:rPr lang="en-US" altLang="zh-CN" sz="1500" i="1">
                                  <a:solidFill>
                                    <a:srgbClr val="000000"/>
                                  </a:solidFill>
                                  <a:latin typeface="Cambria Math" panose="02040503050406030204" pitchFamily="18" charset="0"/>
                                </a:rPr>
                                <m:t>,</m:t>
                              </m:r>
                              <m:r>
                                <a:rPr lang="en-US" altLang="zh-CN" sz="1500" i="1">
                                  <a:solidFill>
                                    <a:srgbClr val="000000"/>
                                  </a:solidFill>
                                  <a:latin typeface="Cambria Math" panose="02040503050406030204" pitchFamily="18" charset="0"/>
                                </a:rPr>
                                <m:t>𝑡</m:t>
                              </m:r>
                            </m:sub>
                          </m:sSub>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𝑘</m:t>
                              </m:r>
                              <m:r>
                                <a:rPr lang="en-US" altLang="zh-CN" sz="1500" i="1">
                                  <a:solidFill>
                                    <a:srgbClr val="000000"/>
                                  </a:solidFill>
                                  <a:latin typeface="Cambria Math" panose="02040503050406030204" pitchFamily="18" charset="0"/>
                                </a:rPr>
                                <m:t>,</m:t>
                              </m:r>
                              <m:r>
                                <a:rPr lang="en-US" altLang="zh-CN" sz="1500" i="1">
                                  <a:solidFill>
                                    <a:srgbClr val="000000"/>
                                  </a:solidFill>
                                  <a:latin typeface="Cambria Math" panose="02040503050406030204" pitchFamily="18" charset="0"/>
                                </a:rPr>
                                <m:t>𝑡</m:t>
                              </m:r>
                              <m:r>
                                <a:rPr lang="en-US" altLang="zh-CN" sz="1500" i="1">
                                  <a:solidFill>
                                    <a:srgbClr val="000000"/>
                                  </a:solidFill>
                                  <a:latin typeface="Cambria Math" panose="02040503050406030204" pitchFamily="18" charset="0"/>
                                </a:rPr>
                                <m:t>−1</m:t>
                              </m:r>
                            </m:sub>
                          </m:sSub>
                        </m:e>
                      </m:nary>
                    </m:oMath>
                  </m:oMathPara>
                </a14:m>
                <a:endParaRPr lang="en-US" altLang="zh-CN" sz="1500" dirty="0">
                  <a:solidFill>
                    <a:srgbClr val="000000"/>
                  </a:solidFill>
                </a:endParaRPr>
              </a:p>
              <a:p>
                <a:pPr algn="ctr">
                  <a:lnSpc>
                    <a:spcPct val="90000"/>
                  </a:lnSpc>
                </a:pPr>
                <a:endParaRPr lang="en-US" altLang="zh-CN" sz="1500" dirty="0">
                  <a:solidFill>
                    <a:srgbClr val="000000"/>
                  </a:solidFill>
                </a:endParaRPr>
              </a:p>
              <a:p>
                <a:pPr algn="ctr">
                  <a:lnSpc>
                    <a:spcPct val="90000"/>
                  </a:lnSpc>
                </a:pPr>
                <a:r>
                  <a:rPr lang="en-US" altLang="zh-CN" sz="1500" dirty="0">
                    <a:solidFill>
                      <a:srgbClr val="000000"/>
                    </a:solidFill>
                  </a:rPr>
                  <a:t>where </a:t>
                </a:r>
                <a14:m>
                  <m:oMath xmlns:m="http://schemas.openxmlformats.org/officeDocument/2006/math">
                    <m:r>
                      <a:rPr lang="en-US" altLang="zh-CN" sz="1500" i="1">
                        <a:solidFill>
                          <a:srgbClr val="000000"/>
                        </a:solidFill>
                        <a:latin typeface="Cambria Math" panose="02040503050406030204" pitchFamily="18" charset="0"/>
                      </a:rPr>
                      <m:t>𝑁</m:t>
                    </m:r>
                    <m:r>
                      <a:rPr lang="en-US" altLang="zh-CN" sz="1500" i="1">
                        <a:solidFill>
                          <a:srgbClr val="000000"/>
                        </a:solidFill>
                        <a:latin typeface="Cambria Math" panose="02040503050406030204" pitchFamily="18" charset="0"/>
                      </a:rPr>
                      <m:t>=3</m:t>
                    </m:r>
                  </m:oMath>
                </a14:m>
                <a:endParaRPr lang="zh-CN" altLang="en-US" sz="1500" dirty="0">
                  <a:solidFill>
                    <a:srgbClr val="000000"/>
                  </a:solidFill>
                </a:endParaRPr>
              </a:p>
            </p:txBody>
          </p:sp>
        </mc:Choice>
        <mc:Fallback xmlns="">
          <p:sp>
            <p:nvSpPr>
              <p:cNvPr id="24" name="文本框 2">
                <a:extLst>
                  <a:ext uri="{FF2B5EF4-FFF2-40B4-BE49-F238E27FC236}">
                    <a16:creationId xmlns:a16="http://schemas.microsoft.com/office/drawing/2014/main" id="{9D7397B1-7D23-4EE7-93A0-71F7A529716C}"/>
                  </a:ext>
                </a:extLst>
              </p:cNvPr>
              <p:cNvSpPr txBox="1">
                <a:spLocks noRot="1" noChangeAspect="1" noMove="1" noResize="1" noEditPoints="1" noAdjustHandles="1" noChangeArrowheads="1" noChangeShapeType="1" noTextEdit="1"/>
              </p:cNvSpPr>
              <p:nvPr/>
            </p:nvSpPr>
            <p:spPr>
              <a:xfrm>
                <a:off x="1261537" y="2821954"/>
                <a:ext cx="3441070" cy="967765"/>
              </a:xfrm>
              <a:prstGeom prst="rect">
                <a:avLst/>
              </a:prstGeom>
              <a:blipFill>
                <a:blip r:embed="rId6"/>
                <a:stretch>
                  <a:fillRect l="-368" t="-84416" b="-80519"/>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32">
                <a:extLst>
                  <a:ext uri="{FF2B5EF4-FFF2-40B4-BE49-F238E27FC236}">
                    <a16:creationId xmlns:a16="http://schemas.microsoft.com/office/drawing/2014/main" id="{C9C817FD-E57B-4676-9600-81BBF1453863}"/>
                  </a:ext>
                </a:extLst>
              </p:cNvPr>
              <p:cNvSpPr txBox="1"/>
              <p:nvPr/>
            </p:nvSpPr>
            <p:spPr>
              <a:xfrm>
                <a:off x="1361854" y="5237989"/>
                <a:ext cx="3238866"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sub>
                      </m:sSub>
                      <m:r>
                        <a:rPr lang="en-US" altLang="zh-CN" sz="1500" i="1">
                          <a:solidFill>
                            <a:srgbClr val="000000"/>
                          </a:solidFill>
                          <a:latin typeface="Cambria Math" panose="02040503050406030204" pitchFamily="18" charset="0"/>
                        </a:rPr>
                        <m:t>=</m:t>
                      </m:r>
                      <m:d>
                        <m:dPr>
                          <m:ctrlPr>
                            <a:rPr lang="en-US" altLang="zh-CN" sz="1500" i="1">
                              <a:solidFill>
                                <a:srgbClr val="000000"/>
                              </a:solidFill>
                              <a:latin typeface="Cambria Math" panose="02040503050406030204" pitchFamily="18" charset="0"/>
                            </a:rPr>
                          </m:ctrlPr>
                        </m:dPr>
                        <m:e>
                          <m:r>
                            <a:rPr lang="en-US" altLang="zh-CN" sz="1500" i="1">
                              <a:solidFill>
                                <a:srgbClr val="000000"/>
                              </a:solidFill>
                              <a:latin typeface="Cambria Math" panose="02040503050406030204" pitchFamily="18" charset="0"/>
                            </a:rPr>
                            <m:t>1−</m:t>
                          </m:r>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𝑑</m:t>
                              </m:r>
                            </m:e>
                            <m:sub>
                              <m:r>
                                <a:rPr lang="en-US" altLang="zh-CN" sz="1500" i="1">
                                  <a:solidFill>
                                    <a:srgbClr val="000000"/>
                                  </a:solidFill>
                                  <a:latin typeface="Cambria Math" panose="02040503050406030204" pitchFamily="18" charset="0"/>
                                </a:rPr>
                                <m:t>𝑡</m:t>
                              </m:r>
                            </m:sub>
                          </m:sSub>
                        </m:e>
                      </m:d>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𝑥</m:t>
                          </m:r>
                        </m:e>
                        <m:sub>
                          <m:r>
                            <a:rPr lang="en-US" altLang="zh-CN" sz="1500" i="1">
                              <a:solidFill>
                                <a:srgbClr val="000000"/>
                              </a:solidFill>
                              <a:latin typeface="Cambria Math" panose="02040503050406030204" pitchFamily="18" charset="0"/>
                            </a:rPr>
                            <m:t>𝑡</m:t>
                          </m:r>
                        </m:sub>
                      </m:sSub>
                      <m:r>
                        <a:rPr lang="en-US" altLang="zh-CN" sz="1500" i="1">
                          <a:solidFill>
                            <a:srgbClr val="000000"/>
                          </a:solidFill>
                          <a:latin typeface="Cambria Math" panose="02040503050406030204" pitchFamily="18" charset="0"/>
                        </a:rPr>
                        <m:t>+</m:t>
                      </m:r>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𝑤</m:t>
                          </m:r>
                        </m:e>
                        <m:sub>
                          <m:r>
                            <a:rPr lang="en-US" altLang="zh-CN" sz="1500" i="1">
                              <a:solidFill>
                                <a:srgbClr val="000000"/>
                              </a:solidFill>
                              <a:latin typeface="Cambria Math" panose="02040503050406030204" pitchFamily="18" charset="0"/>
                            </a:rPr>
                            <m:t>𝑡</m:t>
                          </m:r>
                        </m:sub>
                      </m:sSub>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r>
                            <a:rPr lang="en-US" altLang="zh-CN" sz="1500" i="1">
                              <a:solidFill>
                                <a:srgbClr val="000000"/>
                              </a:solidFill>
                              <a:latin typeface="Cambria Math" panose="02040503050406030204" pitchFamily="18" charset="0"/>
                            </a:rPr>
                            <m:t>−1</m:t>
                          </m:r>
                        </m:sub>
                      </m:sSub>
                      <m:r>
                        <a:rPr lang="en-US" altLang="zh-CN" sz="1500" i="1">
                          <a:solidFill>
                            <a:srgbClr val="000000"/>
                          </a:solidFill>
                          <a:latin typeface="Cambria Math" panose="02040503050406030204" pitchFamily="18" charset="0"/>
                        </a:rPr>
                        <m:t>,</m:t>
                      </m:r>
                      <m:r>
                        <a:rPr lang="en-US" altLang="zh-CN" sz="1500" i="1">
                          <a:solidFill>
                            <a:srgbClr val="000000"/>
                          </a:solidFill>
                          <a:latin typeface="Cambria Math" panose="02040503050406030204" pitchFamily="18" charset="0"/>
                        </a:rPr>
                        <m:t>𝑡</m:t>
                      </m:r>
                      <m:r>
                        <a:rPr lang="en-US" altLang="zh-CN" sz="1500" i="1">
                          <a:solidFill>
                            <a:srgbClr val="000000"/>
                          </a:solidFill>
                          <a:latin typeface="Cambria Math" panose="02040503050406030204" pitchFamily="18" charset="0"/>
                          <a:ea typeface="Cambria Math" panose="02040503050406030204" pitchFamily="18" charset="0"/>
                        </a:rPr>
                        <m:t>∈</m:t>
                      </m:r>
                      <m:d>
                        <m:dPr>
                          <m:begChr m:val="["/>
                          <m:endChr m:val="]"/>
                          <m:ctrlPr>
                            <a:rPr lang="en-US" altLang="zh-CN" sz="1500" i="1">
                              <a:solidFill>
                                <a:srgbClr val="000000"/>
                              </a:solidFill>
                              <a:latin typeface="Cambria Math" panose="02040503050406030204" pitchFamily="18" charset="0"/>
                              <a:ea typeface="Cambria Math" panose="02040503050406030204" pitchFamily="18" charset="0"/>
                            </a:rPr>
                          </m:ctrlPr>
                        </m:dPr>
                        <m:e>
                          <m:r>
                            <a:rPr lang="en-US" altLang="zh-CN" sz="1500" i="1">
                              <a:solidFill>
                                <a:srgbClr val="000000"/>
                              </a:solidFill>
                              <a:latin typeface="Cambria Math" panose="02040503050406030204" pitchFamily="18" charset="0"/>
                              <a:ea typeface="Cambria Math" panose="02040503050406030204" pitchFamily="18" charset="0"/>
                            </a:rPr>
                            <m:t>2,</m:t>
                          </m:r>
                          <m:r>
                            <a:rPr lang="en-US" altLang="zh-CN" sz="1500" i="1">
                              <a:solidFill>
                                <a:srgbClr val="000000"/>
                              </a:solidFill>
                              <a:latin typeface="Cambria Math" panose="02040503050406030204" pitchFamily="18" charset="0"/>
                              <a:ea typeface="Cambria Math" panose="02040503050406030204" pitchFamily="18" charset="0"/>
                            </a:rPr>
                            <m:t>𝑛</m:t>
                          </m:r>
                        </m:e>
                      </m:d>
                    </m:oMath>
                  </m:oMathPara>
                </a14:m>
                <a:endParaRPr lang="en-US" altLang="zh-CN" sz="1500" dirty="0">
                  <a:solidFill>
                    <a:srgbClr val="000000"/>
                  </a:solidFill>
                </a:endParaRPr>
              </a:p>
            </p:txBody>
          </p:sp>
        </mc:Choice>
        <mc:Fallback xmlns="">
          <p:sp>
            <p:nvSpPr>
              <p:cNvPr id="26" name="文本框 32">
                <a:extLst>
                  <a:ext uri="{FF2B5EF4-FFF2-40B4-BE49-F238E27FC236}">
                    <a16:creationId xmlns:a16="http://schemas.microsoft.com/office/drawing/2014/main" id="{C9C817FD-E57B-4676-9600-81BBF1453863}"/>
                  </a:ext>
                </a:extLst>
              </p:cNvPr>
              <p:cNvSpPr txBox="1">
                <a:spLocks noRot="1" noChangeAspect="1" noMove="1" noResize="1" noEditPoints="1" noAdjustHandles="1" noChangeArrowheads="1" noChangeShapeType="1" noTextEdit="1"/>
              </p:cNvSpPr>
              <p:nvPr/>
            </p:nvSpPr>
            <p:spPr>
              <a:xfrm>
                <a:off x="1361854" y="5237989"/>
                <a:ext cx="3238866" cy="207749"/>
              </a:xfrm>
              <a:prstGeom prst="rect">
                <a:avLst/>
              </a:prstGeom>
              <a:blipFill>
                <a:blip r:embed="rId7"/>
                <a:stretch>
                  <a:fillRect b="-1666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4989CE6-9F80-46B5-BB6B-EC5ACB476A08}"/>
                  </a:ext>
                </a:extLst>
              </p:cNvPr>
              <p:cNvSpPr/>
              <p:nvPr/>
            </p:nvSpPr>
            <p:spPr>
              <a:xfrm>
                <a:off x="5091004" y="5121909"/>
                <a:ext cx="8032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𝑤</m:t>
                          </m:r>
                        </m:e>
                        <m:sub>
                          <m:r>
                            <a:rPr lang="en-US" altLang="zh-CN" sz="2000" i="1">
                              <a:solidFill>
                                <a:srgbClr val="000000"/>
                              </a:solidFill>
                              <a:latin typeface="Cambria Math" panose="02040503050406030204" pitchFamily="18" charset="0"/>
                            </a:rPr>
                            <m:t>𝑡</m:t>
                          </m:r>
                        </m:sub>
                      </m:sSub>
                      <m:r>
                        <a:rPr lang="en-US" altLang="zh-CN" sz="2000" i="1">
                          <a:solidFill>
                            <a:srgbClr val="000000"/>
                          </a:solidFill>
                          <a:latin typeface="Cambria Math" panose="02040503050406030204" pitchFamily="18" charset="0"/>
                        </a:rPr>
                        <m:t>=</m:t>
                      </m:r>
                    </m:oMath>
                  </m:oMathPara>
                </a14:m>
                <a:endParaRPr lang="zh-CN" altLang="en-US" sz="2000" dirty="0"/>
              </a:p>
            </p:txBody>
          </p:sp>
        </mc:Choice>
        <mc:Fallback xmlns="">
          <p:sp>
            <p:nvSpPr>
              <p:cNvPr id="4" name="Rectangle 3">
                <a:extLst>
                  <a:ext uri="{FF2B5EF4-FFF2-40B4-BE49-F238E27FC236}">
                    <a16:creationId xmlns:a16="http://schemas.microsoft.com/office/drawing/2014/main" id="{A4989CE6-9F80-46B5-BB6B-EC5ACB476A08}"/>
                  </a:ext>
                </a:extLst>
              </p:cNvPr>
              <p:cNvSpPr>
                <a:spLocks noRot="1" noChangeAspect="1" noMove="1" noResize="1" noEditPoints="1" noAdjustHandles="1" noChangeArrowheads="1" noChangeShapeType="1" noTextEdit="1"/>
              </p:cNvSpPr>
              <p:nvPr/>
            </p:nvSpPr>
            <p:spPr>
              <a:xfrm>
                <a:off x="5091004" y="5121909"/>
                <a:ext cx="803232"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矩形 13">
                <a:extLst>
                  <a:ext uri="{FF2B5EF4-FFF2-40B4-BE49-F238E27FC236}">
                    <a16:creationId xmlns:a16="http://schemas.microsoft.com/office/drawing/2014/main" id="{DE1E12F6-7031-2E45-93BE-EAEF51722387}"/>
                  </a:ext>
                </a:extLst>
              </p:cNvPr>
              <p:cNvSpPr/>
              <p:nvPr/>
            </p:nvSpPr>
            <p:spPr>
              <a:xfrm flipH="1">
                <a:off x="7763962" y="4161383"/>
                <a:ext cx="438984" cy="323165"/>
              </a:xfrm>
              <a:prstGeom prst="rect">
                <a:avLst/>
              </a:prstGeom>
            </p:spPr>
            <p:txBody>
              <a:bodyPr wrap="squar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56" name="矩形 13">
                <a:extLst>
                  <a:ext uri="{FF2B5EF4-FFF2-40B4-BE49-F238E27FC236}">
                    <a16:creationId xmlns:a16="http://schemas.microsoft.com/office/drawing/2014/main" id="{DE1E12F6-7031-2E45-93BE-EAEF51722387}"/>
                  </a:ext>
                </a:extLst>
              </p:cNvPr>
              <p:cNvSpPr>
                <a:spLocks noRot="1" noChangeAspect="1" noMove="1" noResize="1" noEditPoints="1" noAdjustHandles="1" noChangeArrowheads="1" noChangeShapeType="1" noTextEdit="1"/>
              </p:cNvSpPr>
              <p:nvPr/>
            </p:nvSpPr>
            <p:spPr>
              <a:xfrm flipH="1">
                <a:off x="7763962" y="4161383"/>
                <a:ext cx="438984" cy="3231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矩形 14">
                <a:extLst>
                  <a:ext uri="{FF2B5EF4-FFF2-40B4-BE49-F238E27FC236}">
                    <a16:creationId xmlns:a16="http://schemas.microsoft.com/office/drawing/2014/main" id="{18450057-F6C8-6B40-B04E-02DDF9C35BE9}"/>
                  </a:ext>
                </a:extLst>
              </p:cNvPr>
              <p:cNvSpPr/>
              <p:nvPr/>
            </p:nvSpPr>
            <p:spPr>
              <a:xfrm>
                <a:off x="7253876" y="4161383"/>
                <a:ext cx="594009" cy="323165"/>
              </a:xfrm>
              <a:prstGeom prst="rect">
                <a:avLst/>
              </a:prstGeom>
            </p:spPr>
            <p:txBody>
              <a:bodyPr wrap="non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r>
                            <a:rPr lang="en-US" altLang="zh-CN" sz="1500" i="1">
                              <a:solidFill>
                                <a:srgbClr val="000000"/>
                              </a:solidFill>
                              <a:latin typeface="Cambria Math" panose="02040503050406030204" pitchFamily="18" charset="0"/>
                            </a:rPr>
                            <m:t>−1</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57" name="矩形 14">
                <a:extLst>
                  <a:ext uri="{FF2B5EF4-FFF2-40B4-BE49-F238E27FC236}">
                    <a16:creationId xmlns:a16="http://schemas.microsoft.com/office/drawing/2014/main" id="{18450057-F6C8-6B40-B04E-02DDF9C35BE9}"/>
                  </a:ext>
                </a:extLst>
              </p:cNvPr>
              <p:cNvSpPr>
                <a:spLocks noRot="1" noChangeAspect="1" noMove="1" noResize="1" noEditPoints="1" noAdjustHandles="1" noChangeArrowheads="1" noChangeShapeType="1" noTextEdit="1"/>
              </p:cNvSpPr>
              <p:nvPr/>
            </p:nvSpPr>
            <p:spPr>
              <a:xfrm>
                <a:off x="7253876" y="4161383"/>
                <a:ext cx="594009" cy="323165"/>
              </a:xfrm>
              <a:prstGeom prst="rect">
                <a:avLst/>
              </a:prstGeom>
              <a:blipFill>
                <a:blip r:embed="rId10"/>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BF1BF31-765D-0643-8D8A-C59E4B6E07FF}"/>
              </a:ext>
            </a:extLst>
          </p:cNvPr>
          <p:cNvPicPr>
            <a:picLocks noChangeAspect="1"/>
          </p:cNvPicPr>
          <p:nvPr/>
        </p:nvPicPr>
        <p:blipFill>
          <a:blip r:embed="rId11"/>
          <a:stretch>
            <a:fillRect/>
          </a:stretch>
        </p:blipFill>
        <p:spPr>
          <a:xfrm>
            <a:off x="6108971" y="2674413"/>
            <a:ext cx="1966078" cy="1530839"/>
          </a:xfrm>
          <a:prstGeom prst="rect">
            <a:avLst/>
          </a:prstGeom>
        </p:spPr>
      </p:pic>
      <mc:AlternateContent xmlns:mc="http://schemas.openxmlformats.org/markup-compatibility/2006" xmlns:a14="http://schemas.microsoft.com/office/drawing/2010/main">
        <mc:Choice Requires="a14">
          <p:sp>
            <p:nvSpPr>
              <p:cNvPr id="103" name="矩形 13">
                <a:extLst>
                  <a:ext uri="{FF2B5EF4-FFF2-40B4-BE49-F238E27FC236}">
                    <a16:creationId xmlns:a16="http://schemas.microsoft.com/office/drawing/2014/main" id="{8D6D9570-4918-1C4D-BC8E-40C56B8342F2}"/>
                  </a:ext>
                </a:extLst>
              </p:cNvPr>
              <p:cNvSpPr/>
              <p:nvPr/>
            </p:nvSpPr>
            <p:spPr>
              <a:xfrm flipH="1">
                <a:off x="6539155" y="4140201"/>
                <a:ext cx="438984" cy="323165"/>
              </a:xfrm>
              <a:prstGeom prst="rect">
                <a:avLst/>
              </a:prstGeom>
            </p:spPr>
            <p:txBody>
              <a:bodyPr wrap="squar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103" name="矩形 13">
                <a:extLst>
                  <a:ext uri="{FF2B5EF4-FFF2-40B4-BE49-F238E27FC236}">
                    <a16:creationId xmlns:a16="http://schemas.microsoft.com/office/drawing/2014/main" id="{8D6D9570-4918-1C4D-BC8E-40C56B8342F2}"/>
                  </a:ext>
                </a:extLst>
              </p:cNvPr>
              <p:cNvSpPr>
                <a:spLocks noRot="1" noChangeAspect="1" noMove="1" noResize="1" noEditPoints="1" noAdjustHandles="1" noChangeArrowheads="1" noChangeShapeType="1" noTextEdit="1"/>
              </p:cNvSpPr>
              <p:nvPr/>
            </p:nvSpPr>
            <p:spPr>
              <a:xfrm flipH="1">
                <a:off x="6539155" y="4140201"/>
                <a:ext cx="438984" cy="3231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矩形 14">
                <a:extLst>
                  <a:ext uri="{FF2B5EF4-FFF2-40B4-BE49-F238E27FC236}">
                    <a16:creationId xmlns:a16="http://schemas.microsoft.com/office/drawing/2014/main" id="{FA5B1FFB-9737-1C4B-8D63-23E8750431EC}"/>
                  </a:ext>
                </a:extLst>
              </p:cNvPr>
              <p:cNvSpPr/>
              <p:nvPr/>
            </p:nvSpPr>
            <p:spPr>
              <a:xfrm>
                <a:off x="6029068" y="4140201"/>
                <a:ext cx="594009" cy="323165"/>
              </a:xfrm>
              <a:prstGeom prst="rect">
                <a:avLst/>
              </a:prstGeom>
            </p:spPr>
            <p:txBody>
              <a:bodyPr wrap="none">
                <a:spAutoFit/>
              </a:bodyPr>
              <a:lstStyle/>
              <a:p>
                <a:pPr defTabSz="1015990"/>
                <a14:m>
                  <m:oMathPara xmlns:m="http://schemas.openxmlformats.org/officeDocument/2006/math">
                    <m:oMathParaPr>
                      <m:jc m:val="centerGroup"/>
                    </m:oMathParaPr>
                    <m:oMath xmlns:m="http://schemas.openxmlformats.org/officeDocument/2006/math">
                      <m:sSub>
                        <m:sSubPr>
                          <m:ctrlPr>
                            <a:rPr lang="en-US" altLang="zh-CN" sz="1500" i="1">
                              <a:solidFill>
                                <a:srgbClr val="000000"/>
                              </a:solidFill>
                              <a:latin typeface="Cambria Math" panose="02040503050406030204" pitchFamily="18" charset="0"/>
                            </a:rPr>
                          </m:ctrlPr>
                        </m:sSubPr>
                        <m:e>
                          <m:r>
                            <a:rPr lang="en-US" altLang="zh-CN" sz="1500" i="1">
                              <a:solidFill>
                                <a:srgbClr val="000000"/>
                              </a:solidFill>
                              <a:latin typeface="Cambria Math" panose="02040503050406030204" pitchFamily="18" charset="0"/>
                            </a:rPr>
                            <m:t>h</m:t>
                          </m:r>
                        </m:e>
                        <m:sub>
                          <m:r>
                            <a:rPr lang="en-US" altLang="zh-CN" sz="1500" i="1">
                              <a:solidFill>
                                <a:srgbClr val="000000"/>
                              </a:solidFill>
                              <a:latin typeface="Cambria Math" panose="02040503050406030204" pitchFamily="18" charset="0"/>
                            </a:rPr>
                            <m:t>𝑡</m:t>
                          </m:r>
                          <m:r>
                            <a:rPr lang="en-US" altLang="zh-CN" sz="1500" i="1">
                              <a:solidFill>
                                <a:srgbClr val="000000"/>
                              </a:solidFill>
                              <a:latin typeface="Cambria Math" panose="02040503050406030204" pitchFamily="18" charset="0"/>
                            </a:rPr>
                            <m:t>−1</m:t>
                          </m:r>
                        </m:sub>
                      </m:sSub>
                    </m:oMath>
                  </m:oMathPara>
                </a14:m>
                <a:endParaRPr lang="zh-CN" altLang="en-US" sz="1500" dirty="0">
                  <a:solidFill>
                    <a:srgbClr val="000000"/>
                  </a:solidFill>
                  <a:latin typeface="Calibri"/>
                  <a:ea typeface="宋体" panose="02010600030101010101" pitchFamily="2" charset="-122"/>
                </a:endParaRPr>
              </a:p>
            </p:txBody>
          </p:sp>
        </mc:Choice>
        <mc:Fallback xmlns="">
          <p:sp>
            <p:nvSpPr>
              <p:cNvPr id="104" name="矩形 14">
                <a:extLst>
                  <a:ext uri="{FF2B5EF4-FFF2-40B4-BE49-F238E27FC236}">
                    <a16:creationId xmlns:a16="http://schemas.microsoft.com/office/drawing/2014/main" id="{FA5B1FFB-9737-1C4B-8D63-23E8750431EC}"/>
                  </a:ext>
                </a:extLst>
              </p:cNvPr>
              <p:cNvSpPr>
                <a:spLocks noRot="1" noChangeAspect="1" noMove="1" noResize="1" noEditPoints="1" noAdjustHandles="1" noChangeArrowheads="1" noChangeShapeType="1" noTextEdit="1"/>
              </p:cNvSpPr>
              <p:nvPr/>
            </p:nvSpPr>
            <p:spPr>
              <a:xfrm>
                <a:off x="6029068" y="4140201"/>
                <a:ext cx="594009" cy="323165"/>
              </a:xfrm>
              <a:prstGeom prst="rect">
                <a:avLst/>
              </a:prstGeom>
              <a:blipFill>
                <a:blip r:embed="rId1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FE4026D-204F-324C-B097-0520EBF152EA}"/>
              </a:ext>
            </a:extLst>
          </p:cNvPr>
          <p:cNvPicPr>
            <a:picLocks noChangeAspect="1"/>
          </p:cNvPicPr>
          <p:nvPr/>
        </p:nvPicPr>
        <p:blipFill>
          <a:blip r:embed="rId14"/>
          <a:stretch>
            <a:fillRect/>
          </a:stretch>
        </p:blipFill>
        <p:spPr>
          <a:xfrm>
            <a:off x="6005411" y="4988871"/>
            <a:ext cx="886469" cy="875152"/>
          </a:xfrm>
          <a:prstGeom prst="rect">
            <a:avLst/>
          </a:prstGeom>
        </p:spPr>
      </p:pic>
      <p:grpSp>
        <p:nvGrpSpPr>
          <p:cNvPr id="16" name="组合 21">
            <a:extLst>
              <a:ext uri="{FF2B5EF4-FFF2-40B4-BE49-F238E27FC236}">
                <a16:creationId xmlns:a16="http://schemas.microsoft.com/office/drawing/2014/main" id="{D2554AEA-8266-A340-AAAB-9FA6295F5E4D}"/>
              </a:ext>
            </a:extLst>
          </p:cNvPr>
          <p:cNvGrpSpPr/>
          <p:nvPr/>
        </p:nvGrpSpPr>
        <p:grpSpPr>
          <a:xfrm>
            <a:off x="8705684" y="3166999"/>
            <a:ext cx="2845918" cy="2072377"/>
            <a:chOff x="6666928" y="2181114"/>
            <a:chExt cx="4760266" cy="3280426"/>
          </a:xfrm>
        </p:grpSpPr>
        <p:pic>
          <p:nvPicPr>
            <p:cNvPr id="17" name="图片 8">
              <a:extLst>
                <a:ext uri="{FF2B5EF4-FFF2-40B4-BE49-F238E27FC236}">
                  <a16:creationId xmlns:a16="http://schemas.microsoft.com/office/drawing/2014/main" id="{18060086-3762-EE48-BEF5-FECBCA1E800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6200000">
              <a:off x="10348535" y="2191124"/>
              <a:ext cx="1088670" cy="1068649"/>
            </a:xfrm>
            <a:prstGeom prst="rect">
              <a:avLst/>
            </a:prstGeom>
          </p:spPr>
        </p:pic>
        <p:pic>
          <p:nvPicPr>
            <p:cNvPr id="18" name="图片 45">
              <a:extLst>
                <a:ext uri="{FF2B5EF4-FFF2-40B4-BE49-F238E27FC236}">
                  <a16:creationId xmlns:a16="http://schemas.microsoft.com/office/drawing/2014/main" id="{003DEA00-D6BA-924D-AE33-F1A6B8FC29D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666928" y="2235796"/>
              <a:ext cx="1088670" cy="1068649"/>
            </a:xfrm>
            <a:prstGeom prst="rect">
              <a:avLst/>
            </a:prstGeom>
          </p:spPr>
        </p:pic>
        <p:pic>
          <p:nvPicPr>
            <p:cNvPr id="19" name="图片 46">
              <a:extLst>
                <a:ext uri="{FF2B5EF4-FFF2-40B4-BE49-F238E27FC236}">
                  <a16:creationId xmlns:a16="http://schemas.microsoft.com/office/drawing/2014/main" id="{B4F74256-BB3B-1744-9B9F-607557A1ED1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7905663" y="2235795"/>
              <a:ext cx="1088670" cy="1068649"/>
            </a:xfrm>
            <a:prstGeom prst="rect">
              <a:avLst/>
            </a:prstGeom>
          </p:spPr>
        </p:pic>
        <p:pic>
          <p:nvPicPr>
            <p:cNvPr id="20" name="图片 47">
              <a:extLst>
                <a:ext uri="{FF2B5EF4-FFF2-40B4-BE49-F238E27FC236}">
                  <a16:creationId xmlns:a16="http://schemas.microsoft.com/office/drawing/2014/main" id="{04DE7CF7-FBDA-A144-B5DE-6E43C97ED64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0800000">
              <a:off x="9109800" y="2204196"/>
              <a:ext cx="1088670" cy="1068649"/>
            </a:xfrm>
            <a:prstGeom prst="rect">
              <a:avLst/>
            </a:prstGeom>
          </p:spPr>
        </p:pic>
        <p:pic>
          <p:nvPicPr>
            <p:cNvPr id="21" name="图片 2">
              <a:extLst>
                <a:ext uri="{FF2B5EF4-FFF2-40B4-BE49-F238E27FC236}">
                  <a16:creationId xmlns:a16="http://schemas.microsoft.com/office/drawing/2014/main" id="{3F8D2AFC-962B-6848-A44B-E61E6983A6F7}"/>
                </a:ext>
              </a:extLst>
            </p:cNvPr>
            <p:cNvPicPr>
              <a:picLocks noChangeAspect="1"/>
            </p:cNvPicPr>
            <p:nvPr/>
          </p:nvPicPr>
          <p:blipFill>
            <a:blip r:embed="rId16"/>
            <a:stretch>
              <a:fillRect/>
            </a:stretch>
          </p:blipFill>
          <p:spPr>
            <a:xfrm>
              <a:off x="8365287" y="4003607"/>
              <a:ext cx="1489026" cy="1457933"/>
            </a:xfrm>
            <a:prstGeom prst="rect">
              <a:avLst/>
            </a:prstGeom>
          </p:spPr>
        </p:pic>
        <p:cxnSp>
          <p:nvCxnSpPr>
            <p:cNvPr id="22" name="直接箭头连接符 6">
              <a:extLst>
                <a:ext uri="{FF2B5EF4-FFF2-40B4-BE49-F238E27FC236}">
                  <a16:creationId xmlns:a16="http://schemas.microsoft.com/office/drawing/2014/main" id="{038B3DC6-4BD2-EE4E-A579-EE0F15185F42}"/>
                </a:ext>
              </a:extLst>
            </p:cNvPr>
            <p:cNvCxnSpPr/>
            <p:nvPr/>
          </p:nvCxnSpPr>
          <p:spPr>
            <a:xfrm>
              <a:off x="7211263" y="3477718"/>
              <a:ext cx="1238735" cy="33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9">
              <a:extLst>
                <a:ext uri="{FF2B5EF4-FFF2-40B4-BE49-F238E27FC236}">
                  <a16:creationId xmlns:a16="http://schemas.microsoft.com/office/drawing/2014/main" id="{E7D6DB24-F478-5147-B145-342188B7F300}"/>
                </a:ext>
              </a:extLst>
            </p:cNvPr>
            <p:cNvCxnSpPr/>
            <p:nvPr/>
          </p:nvCxnSpPr>
          <p:spPr>
            <a:xfrm>
              <a:off x="8449998" y="3314455"/>
              <a:ext cx="394199" cy="509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15">
              <a:extLst>
                <a:ext uri="{FF2B5EF4-FFF2-40B4-BE49-F238E27FC236}">
                  <a16:creationId xmlns:a16="http://schemas.microsoft.com/office/drawing/2014/main" id="{921679B0-07A8-2F48-891F-34145917D926}"/>
                </a:ext>
              </a:extLst>
            </p:cNvPr>
            <p:cNvCxnSpPr/>
            <p:nvPr/>
          </p:nvCxnSpPr>
          <p:spPr>
            <a:xfrm flipH="1">
              <a:off x="9427444" y="3272845"/>
              <a:ext cx="226691" cy="604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17">
              <a:extLst>
                <a:ext uri="{FF2B5EF4-FFF2-40B4-BE49-F238E27FC236}">
                  <a16:creationId xmlns:a16="http://schemas.microsoft.com/office/drawing/2014/main" id="{A724CF3F-F2A3-8B49-A8A3-280FEC0B3422}"/>
                </a:ext>
              </a:extLst>
            </p:cNvPr>
            <p:cNvCxnSpPr>
              <a:stCxn id="23" idx="1"/>
            </p:cNvCxnSpPr>
            <p:nvPr/>
          </p:nvCxnSpPr>
          <p:spPr>
            <a:xfrm flipH="1">
              <a:off x="9802754" y="3269784"/>
              <a:ext cx="1090117" cy="54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4" name="Speech Bubble: Rectangle with Corners Rounded 49">
                <a:extLst>
                  <a:ext uri="{FF2B5EF4-FFF2-40B4-BE49-F238E27FC236}">
                    <a16:creationId xmlns:a16="http://schemas.microsoft.com/office/drawing/2014/main" id="{3A8712D9-12F5-634B-8A6C-B354F93D5C60}"/>
                  </a:ext>
                </a:extLst>
              </p:cNvPr>
              <p:cNvSpPr/>
              <p:nvPr/>
            </p:nvSpPr>
            <p:spPr>
              <a:xfrm>
                <a:off x="8585135" y="3055603"/>
                <a:ext cx="2989829" cy="2209781"/>
              </a:xfrm>
              <a:prstGeom prst="wedgeRoundRectCallout">
                <a:avLst>
                  <a:gd name="adj1" fmla="val -60026"/>
                  <a:gd name="adj2" fmla="val 19260"/>
                  <a:gd name="adj3" fmla="val 16667"/>
                </a:avLst>
              </a:prstGeom>
              <a:solidFill>
                <a:schemeClr val="tx1"/>
              </a:solidFill>
              <a:ln w="25400" cap="flat" cmpd="sng" algn="ctr">
                <a:solidFill>
                  <a:schemeClr val="tx2"/>
                </a:solidFill>
                <a:prstDash val="solid"/>
              </a:ln>
              <a:effectLst/>
            </p:spPr>
            <p:txBody>
              <a:bodyPr rtlCol="0" anchor="ctr"/>
              <a:lstStyle/>
              <a:p>
                <a:pPr marL="317497" indent="-317497" defTabSz="1015990">
                  <a:buFont typeface="Arial" panose="020B0604020202020204" pitchFamily="34" charset="0"/>
                  <a:buChar char="•"/>
                  <a:defRPr/>
                </a:pPr>
                <a:r>
                  <a:rPr lang="en-US" altLang="zh-CN" sz="1556" dirty="0">
                    <a:solidFill>
                      <a:schemeClr val="bg1"/>
                    </a:solidFill>
                  </a:rPr>
                  <a:t>For each pixel, only 3 scalar weights needs to be learned with each direction. </a:t>
                </a:r>
              </a:p>
              <a:p>
                <a:pPr algn="ctr" defTabSz="1015990">
                  <a:defRPr/>
                </a:pPr>
                <a:endParaRPr lang="en-US" altLang="zh-CN" sz="1556" dirty="0">
                  <a:solidFill>
                    <a:schemeClr val="bg1"/>
                  </a:solidFill>
                </a:endParaRPr>
              </a:p>
              <a:p>
                <a:pPr marL="317497" indent="-317497" defTabSz="1015990">
                  <a:buFont typeface="Arial" panose="020B0604020202020204" pitchFamily="34" charset="0"/>
                  <a:buChar char="•"/>
                  <a:defRPr/>
                </a:pPr>
                <a:r>
                  <a:rPr lang="en-US" altLang="zh-CN" sz="1556" dirty="0">
                    <a:solidFill>
                      <a:schemeClr val="bg1"/>
                    </a:solidFill>
                  </a:rPr>
                  <a:t>The total CNN output is: </a:t>
                </a:r>
                <a14:m>
                  <m:oMath xmlns:m="http://schemas.openxmlformats.org/officeDocument/2006/math">
                    <m:sSup>
                      <m:sSupPr>
                        <m:ctrlPr>
                          <a:rPr lang="en-US" altLang="zh-CN" sz="1556" i="1">
                            <a:solidFill>
                              <a:schemeClr val="bg1"/>
                            </a:solidFill>
                            <a:latin typeface="Cambria Math" panose="02040503050406030204" pitchFamily="18" charset="0"/>
                          </a:rPr>
                        </m:ctrlPr>
                      </m:sSupPr>
                      <m:e>
                        <m:r>
                          <a:rPr lang="en-US" altLang="zh-CN" sz="1556" i="1">
                            <a:solidFill>
                              <a:schemeClr val="bg1"/>
                            </a:solidFill>
                            <a:latin typeface="Cambria Math" panose="02040503050406030204" pitchFamily="18" charset="0"/>
                          </a:rPr>
                          <m:t>𝑛</m:t>
                        </m:r>
                      </m:e>
                      <m:sup>
                        <m:r>
                          <a:rPr lang="en-US" altLang="zh-CN" sz="1556" i="1">
                            <a:solidFill>
                              <a:schemeClr val="bg1"/>
                            </a:solidFill>
                            <a:latin typeface="Cambria Math" panose="02040503050406030204" pitchFamily="18" charset="0"/>
                          </a:rPr>
                          <m:t>2</m:t>
                        </m:r>
                      </m:sup>
                    </m:sSup>
                    <m:r>
                      <a:rPr lang="en-US" altLang="zh-CN" sz="1556" i="1">
                        <a:solidFill>
                          <a:schemeClr val="bg1"/>
                        </a:solidFill>
                        <a:latin typeface="Cambria Math" panose="02040503050406030204" pitchFamily="18" charset="0"/>
                        <a:ea typeface="Cambria Math" panose="02040503050406030204" pitchFamily="18" charset="0"/>
                      </a:rPr>
                      <m:t>×12</m:t>
                    </m:r>
                  </m:oMath>
                </a14:m>
                <a:endParaRPr lang="zh-CN" altLang="en-US" sz="1556" dirty="0">
                  <a:solidFill>
                    <a:schemeClr val="bg1"/>
                  </a:solidFill>
                </a:endParaRPr>
              </a:p>
            </p:txBody>
          </p:sp>
        </mc:Choice>
        <mc:Fallback xmlns="">
          <p:sp>
            <p:nvSpPr>
              <p:cNvPr id="124" name="Speech Bubble: Rectangle with Corners Rounded 49">
                <a:extLst>
                  <a:ext uri="{FF2B5EF4-FFF2-40B4-BE49-F238E27FC236}">
                    <a16:creationId xmlns:a16="http://schemas.microsoft.com/office/drawing/2014/main" id="{3A8712D9-12F5-634B-8A6C-B354F93D5C60}"/>
                  </a:ext>
                </a:extLst>
              </p:cNvPr>
              <p:cNvSpPr>
                <a:spLocks noRot="1" noChangeAspect="1" noMove="1" noResize="1" noEditPoints="1" noAdjustHandles="1" noChangeArrowheads="1" noChangeShapeType="1" noTextEdit="1"/>
              </p:cNvSpPr>
              <p:nvPr/>
            </p:nvSpPr>
            <p:spPr>
              <a:xfrm>
                <a:off x="8585135" y="3055603"/>
                <a:ext cx="2989829" cy="2209781"/>
              </a:xfrm>
              <a:prstGeom prst="wedgeRoundRectCallout">
                <a:avLst>
                  <a:gd name="adj1" fmla="val -60026"/>
                  <a:gd name="adj2" fmla="val 19260"/>
                  <a:gd name="adj3" fmla="val 16667"/>
                </a:avLst>
              </a:prstGeom>
              <a:blipFill>
                <a:blip r:embed="rId17"/>
                <a:stretch>
                  <a:fillRect/>
                </a:stretch>
              </a:blipFill>
              <a:ln w="25400" cap="flat" cmpd="sng" algn="ctr">
                <a:solidFill>
                  <a:schemeClr val="tx2"/>
                </a:solidFill>
                <a:prstDash val="solid"/>
              </a:ln>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83731438"/>
      </p:ext>
    </p:extLst>
  </p:cSld>
  <p:clrMapOvr>
    <a:masterClrMapping/>
  </p:clrMapOvr>
  <mc:AlternateContent xmlns:mc="http://schemas.openxmlformats.org/markup-compatibility/2006" xmlns:p14="http://schemas.microsoft.com/office/powerpoint/2010/main">
    <mc:Choice Requires="p14">
      <p:transition p14:dur="10" advTm="36475"/>
    </mc:Choice>
    <mc:Fallback xmlns="">
      <p:transition advTm="36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dissolve">
                                      <p:cBhvr>
                                        <p:cTn id="10" dur="500"/>
                                        <p:tgtEl>
                                          <p:spTgt spid="5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dissolve">
                                      <p:cBhvr>
                                        <p:cTn id="13" dur="500"/>
                                        <p:tgtEl>
                                          <p:spTgt spid="10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dissolve">
                                      <p:cBhvr>
                                        <p:cTn id="16" dur="500"/>
                                        <p:tgtEl>
                                          <p:spTgt spid="10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checkerboard(across)">
                                      <p:cBhvr>
                                        <p:cTn id="26"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103" grpId="0"/>
      <p:bldP spid="104" grpId="0"/>
      <p:bldP spid="1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Proposed architecture</a:t>
            </a:r>
            <a:endParaRPr lang="en-US" dirty="0"/>
          </a:p>
        </p:txBody>
      </p:sp>
      <p:sp>
        <p:nvSpPr>
          <p:cNvPr id="10" name="Text Placeholder 9"/>
          <p:cNvSpPr>
            <a:spLocks noGrp="1"/>
          </p:cNvSpPr>
          <p:nvPr>
            <p:ph type="body" sz="quarter" idx="10"/>
          </p:nvPr>
        </p:nvSpPr>
        <p:spPr/>
        <p:txBody>
          <a:bodyPr/>
          <a:lstStyle/>
          <a:p>
            <a:r>
              <a:rPr lang="en-US" dirty="0"/>
              <a:t>Learnable affinity through a guidance network (CNN)</a:t>
            </a:r>
          </a:p>
        </p:txBody>
      </p:sp>
      <p:grpSp>
        <p:nvGrpSpPr>
          <p:cNvPr id="65" name="Group 69">
            <a:extLst>
              <a:ext uri="{FF2B5EF4-FFF2-40B4-BE49-F238E27FC236}">
                <a16:creationId xmlns:a16="http://schemas.microsoft.com/office/drawing/2014/main" id="{5465F3B4-9E64-4898-90D0-3E0CE76D13AC}"/>
              </a:ext>
            </a:extLst>
          </p:cNvPr>
          <p:cNvGrpSpPr/>
          <p:nvPr/>
        </p:nvGrpSpPr>
        <p:grpSpPr>
          <a:xfrm>
            <a:off x="7516836" y="3771617"/>
            <a:ext cx="877977" cy="1072206"/>
            <a:chOff x="9642326" y="1358258"/>
            <a:chExt cx="1828800" cy="1930400"/>
          </a:xfrm>
          <a:solidFill>
            <a:srgbClr val="70AD47"/>
          </a:solidFill>
        </p:grpSpPr>
        <p:sp>
          <p:nvSpPr>
            <p:cNvPr id="66" name="Rectangle 53">
              <a:extLst>
                <a:ext uri="{FF2B5EF4-FFF2-40B4-BE49-F238E27FC236}">
                  <a16:creationId xmlns:a16="http://schemas.microsoft.com/office/drawing/2014/main" id="{98863196-C6CB-410B-9407-71C80CBF6679}"/>
                </a:ext>
              </a:extLst>
            </p:cNvPr>
            <p:cNvSpPr/>
            <p:nvPr/>
          </p:nvSpPr>
          <p:spPr>
            <a:xfrm>
              <a:off x="9642326" y="13582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67" name="Rectangle 54">
              <a:extLst>
                <a:ext uri="{FF2B5EF4-FFF2-40B4-BE49-F238E27FC236}">
                  <a16:creationId xmlns:a16="http://schemas.microsoft.com/office/drawing/2014/main" id="{A44D14F3-2F30-42ED-BEDE-39089BD661DC}"/>
                </a:ext>
              </a:extLst>
            </p:cNvPr>
            <p:cNvSpPr/>
            <p:nvPr/>
          </p:nvSpPr>
          <p:spPr>
            <a:xfrm>
              <a:off x="9794726" y="15106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68" name="Rectangle 55">
              <a:extLst>
                <a:ext uri="{FF2B5EF4-FFF2-40B4-BE49-F238E27FC236}">
                  <a16:creationId xmlns:a16="http://schemas.microsoft.com/office/drawing/2014/main" id="{0A195B72-FD94-4D58-BF07-6BB6085E8E65}"/>
                </a:ext>
              </a:extLst>
            </p:cNvPr>
            <p:cNvSpPr/>
            <p:nvPr/>
          </p:nvSpPr>
          <p:spPr>
            <a:xfrm>
              <a:off x="9947126" y="16630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grpSp>
      <p:grpSp>
        <p:nvGrpSpPr>
          <p:cNvPr id="78" name="Group 59">
            <a:extLst>
              <a:ext uri="{FF2B5EF4-FFF2-40B4-BE49-F238E27FC236}">
                <a16:creationId xmlns:a16="http://schemas.microsoft.com/office/drawing/2014/main" id="{48545C04-509A-471B-A2FB-97F9FD8CB04F}"/>
              </a:ext>
            </a:extLst>
          </p:cNvPr>
          <p:cNvGrpSpPr/>
          <p:nvPr/>
        </p:nvGrpSpPr>
        <p:grpSpPr>
          <a:xfrm>
            <a:off x="2686259" y="3620001"/>
            <a:ext cx="1890889" cy="1129796"/>
            <a:chOff x="2760132" y="1725562"/>
            <a:chExt cx="2269067" cy="1762686"/>
          </a:xfrm>
        </p:grpSpPr>
        <p:sp>
          <p:nvSpPr>
            <p:cNvPr id="79" name="Cube 56">
              <a:extLst>
                <a:ext uri="{FF2B5EF4-FFF2-40B4-BE49-F238E27FC236}">
                  <a16:creationId xmlns:a16="http://schemas.microsoft.com/office/drawing/2014/main" id="{9EA0CDEB-D6B1-44F0-A4E8-72055C972DBF}"/>
                </a:ext>
              </a:extLst>
            </p:cNvPr>
            <p:cNvSpPr/>
            <p:nvPr/>
          </p:nvSpPr>
          <p:spPr>
            <a:xfrm>
              <a:off x="2760132" y="1725562"/>
              <a:ext cx="2269067" cy="1722790"/>
            </a:xfrm>
            <a:prstGeom prst="cub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80" name="TextBox 57">
              <a:extLst>
                <a:ext uri="{FF2B5EF4-FFF2-40B4-BE49-F238E27FC236}">
                  <a16:creationId xmlns:a16="http://schemas.microsoft.com/office/drawing/2014/main" id="{A71C5D44-F8A0-45A1-97B7-1E46215A6C2B}"/>
                </a:ext>
              </a:extLst>
            </p:cNvPr>
            <p:cNvSpPr txBox="1"/>
            <p:nvPr/>
          </p:nvSpPr>
          <p:spPr>
            <a:xfrm>
              <a:off x="2807808" y="2063592"/>
              <a:ext cx="1828803" cy="1424656"/>
            </a:xfrm>
            <a:prstGeom prst="rect">
              <a:avLst/>
            </a:prstGeom>
            <a:noFill/>
          </p:spPr>
          <p:txBody>
            <a:bodyPr wrap="square" rtlCol="0">
              <a:spAutoFit/>
            </a:bodyPr>
            <a:lstStyle/>
            <a:p>
              <a:pPr algn="ctr" defTabSz="761992">
                <a:defRPr/>
              </a:pPr>
              <a:r>
                <a:rPr lang="en-US" sz="1778" kern="0" dirty="0">
                  <a:solidFill>
                    <a:prstClr val="black"/>
                  </a:solidFill>
                  <a:cs typeface="Times New Roman" panose="02020603050405020304" pitchFamily="18" charset="0"/>
                </a:rPr>
                <a:t>guidance network</a:t>
              </a:r>
            </a:p>
            <a:p>
              <a:pPr algn="ctr" defTabSz="761992">
                <a:defRPr/>
              </a:pPr>
              <a:r>
                <a:rPr lang="en-US" sz="1778" kern="0" dirty="0">
                  <a:solidFill>
                    <a:prstClr val="black"/>
                  </a:solidFill>
                  <a:cs typeface="Times New Roman" panose="02020603050405020304" pitchFamily="18" charset="0"/>
                </a:rPr>
                <a:t>(deep CNN)</a:t>
              </a:r>
            </a:p>
          </p:txBody>
        </p:sp>
      </p:grpSp>
      <p:pic>
        <p:nvPicPr>
          <p:cNvPr id="81" name="Picture 58">
            <a:extLst>
              <a:ext uri="{FF2B5EF4-FFF2-40B4-BE49-F238E27FC236}">
                <a16:creationId xmlns:a16="http://schemas.microsoft.com/office/drawing/2014/main" id="{14D565F3-329E-4A24-A4B7-B5E851AB1A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583" y="3620003"/>
            <a:ext cx="1467554" cy="1100666"/>
          </a:xfrm>
          <a:prstGeom prst="rect">
            <a:avLst/>
          </a:prstGeom>
        </p:spPr>
      </p:pic>
      <p:cxnSp>
        <p:nvCxnSpPr>
          <p:cNvPr id="82" name="Straight Arrow Connector 61">
            <a:extLst>
              <a:ext uri="{FF2B5EF4-FFF2-40B4-BE49-F238E27FC236}">
                <a16:creationId xmlns:a16="http://schemas.microsoft.com/office/drawing/2014/main" id="{3FB9A4AC-1539-4572-8D8F-C2B784A0F0CA}"/>
              </a:ext>
            </a:extLst>
          </p:cNvPr>
          <p:cNvCxnSpPr>
            <a:cxnSpLocks/>
            <a:stCxn id="81" idx="3"/>
          </p:cNvCxnSpPr>
          <p:nvPr/>
        </p:nvCxnSpPr>
        <p:spPr>
          <a:xfrm flipV="1">
            <a:off x="2290137" y="4168642"/>
            <a:ext cx="396122" cy="1694"/>
          </a:xfrm>
          <a:prstGeom prst="straightConnector1">
            <a:avLst/>
          </a:prstGeom>
          <a:noFill/>
          <a:ln w="19050" cap="flat" cmpd="sng" algn="ctr">
            <a:solidFill>
              <a:srgbClr val="70AD47"/>
            </a:solidFill>
            <a:prstDash val="solid"/>
            <a:miter lim="800000"/>
            <a:tailEnd type="triangle"/>
          </a:ln>
          <a:effectLst/>
        </p:spPr>
      </p:cxnSp>
      <p:sp>
        <p:nvSpPr>
          <p:cNvPr id="84" name="TextBox 71">
            <a:extLst>
              <a:ext uri="{FF2B5EF4-FFF2-40B4-BE49-F238E27FC236}">
                <a16:creationId xmlns:a16="http://schemas.microsoft.com/office/drawing/2014/main" id="{5D07548B-9189-4E74-BA0D-274140166BE0}"/>
              </a:ext>
            </a:extLst>
          </p:cNvPr>
          <p:cNvSpPr txBox="1"/>
          <p:nvPr/>
        </p:nvSpPr>
        <p:spPr>
          <a:xfrm>
            <a:off x="822583" y="4704869"/>
            <a:ext cx="1467554" cy="365934"/>
          </a:xfrm>
          <a:prstGeom prst="rect">
            <a:avLst/>
          </a:prstGeom>
          <a:noFill/>
        </p:spPr>
        <p:txBody>
          <a:bodyPr wrap="square" rtlCol="0">
            <a:spAutoFit/>
          </a:bodyPr>
          <a:lstStyle/>
          <a:p>
            <a:pPr algn="ctr" defTabSz="761992"/>
            <a:r>
              <a:rPr lang="en-US" sz="1778" dirty="0">
                <a:solidFill>
                  <a:prstClr val="black"/>
                </a:solidFill>
                <a:ea typeface="Calibri" charset="0"/>
                <a:cs typeface="Times New Roman" panose="02020603050405020304" pitchFamily="18" charset="0"/>
              </a:rPr>
              <a:t>RGB image</a:t>
            </a:r>
            <a:endParaRPr lang="en-US" sz="1778" baseline="-25000" dirty="0">
              <a:solidFill>
                <a:prstClr val="black"/>
              </a:solidFill>
              <a:ea typeface="Calibri" charset="0"/>
              <a:cs typeface="Times New Roman" panose="02020603050405020304" pitchFamily="18" charset="0"/>
            </a:endParaRPr>
          </a:p>
        </p:txBody>
      </p:sp>
      <p:sp>
        <p:nvSpPr>
          <p:cNvPr id="93" name="箭头: 右 33">
            <a:extLst>
              <a:ext uri="{FF2B5EF4-FFF2-40B4-BE49-F238E27FC236}">
                <a16:creationId xmlns:a16="http://schemas.microsoft.com/office/drawing/2014/main" id="{FE577C9C-F81E-4414-A89D-C9FA0ED2EA9C}"/>
              </a:ext>
            </a:extLst>
          </p:cNvPr>
          <p:cNvSpPr/>
          <p:nvPr/>
        </p:nvSpPr>
        <p:spPr>
          <a:xfrm>
            <a:off x="4772261" y="4051220"/>
            <a:ext cx="308031" cy="346094"/>
          </a:xfrm>
          <a:prstGeom prst="rightArrow">
            <a:avLst/>
          </a:prstGeom>
          <a:solidFill>
            <a:srgbClr val="70AD47"/>
          </a:solidFill>
          <a:ln w="19050" cap="flat" cmpd="sng" algn="ctr">
            <a:solidFill>
              <a:sysClr val="window" lastClr="FFFFFF"/>
            </a:solidFill>
            <a:prstDash val="solid"/>
            <a:miter lim="800000"/>
          </a:ln>
          <a:effectLst/>
        </p:spPr>
        <p:txBody>
          <a:bodyPr rtlCol="0" anchor="ctr"/>
          <a:lstStyle/>
          <a:p>
            <a:pPr algn="ctr" defTabSz="761992">
              <a:defRPr/>
            </a:pPr>
            <a:endParaRPr lang="zh-CN" altLang="en-US" sz="1778" kern="0">
              <a:solidFill>
                <a:prstClr val="white"/>
              </a:solidFill>
              <a:ea typeface="DengXian" panose="02010600030101010101" pitchFamily="2" charset="-122"/>
              <a:cs typeface="Times New Roman" panose="02020603050405020304" pitchFamily="18" charset="0"/>
            </a:endParaRPr>
          </a:p>
        </p:txBody>
      </p:sp>
      <p:grpSp>
        <p:nvGrpSpPr>
          <p:cNvPr id="104" name="Group 67">
            <a:extLst>
              <a:ext uri="{FF2B5EF4-FFF2-40B4-BE49-F238E27FC236}">
                <a16:creationId xmlns:a16="http://schemas.microsoft.com/office/drawing/2014/main" id="{C4A83D07-3DF7-49DD-9331-500756CAD958}"/>
              </a:ext>
            </a:extLst>
          </p:cNvPr>
          <p:cNvGrpSpPr/>
          <p:nvPr/>
        </p:nvGrpSpPr>
        <p:grpSpPr>
          <a:xfrm>
            <a:off x="8672483" y="3771616"/>
            <a:ext cx="895719" cy="1072206"/>
            <a:chOff x="6623355" y="1358258"/>
            <a:chExt cx="1828800" cy="1930400"/>
          </a:xfrm>
          <a:solidFill>
            <a:srgbClr val="70AD47"/>
          </a:solidFill>
        </p:grpSpPr>
        <p:sp>
          <p:nvSpPr>
            <p:cNvPr id="105" name="Rectangle 35">
              <a:extLst>
                <a:ext uri="{FF2B5EF4-FFF2-40B4-BE49-F238E27FC236}">
                  <a16:creationId xmlns:a16="http://schemas.microsoft.com/office/drawing/2014/main" id="{D4104714-487E-4E9A-A9F8-755E73DC7F6A}"/>
                </a:ext>
              </a:extLst>
            </p:cNvPr>
            <p:cNvSpPr/>
            <p:nvPr/>
          </p:nvSpPr>
          <p:spPr>
            <a:xfrm>
              <a:off x="6623355" y="13582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06" name="Rectangle 36">
              <a:extLst>
                <a:ext uri="{FF2B5EF4-FFF2-40B4-BE49-F238E27FC236}">
                  <a16:creationId xmlns:a16="http://schemas.microsoft.com/office/drawing/2014/main" id="{1E9A8BBA-1AB1-40CF-8B4B-3A9296A8AE80}"/>
                </a:ext>
              </a:extLst>
            </p:cNvPr>
            <p:cNvSpPr/>
            <p:nvPr/>
          </p:nvSpPr>
          <p:spPr>
            <a:xfrm>
              <a:off x="6775755" y="15106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07" name="Rectangle 37">
              <a:extLst>
                <a:ext uri="{FF2B5EF4-FFF2-40B4-BE49-F238E27FC236}">
                  <a16:creationId xmlns:a16="http://schemas.microsoft.com/office/drawing/2014/main" id="{B332206F-A52D-424D-9311-C45C74706377}"/>
                </a:ext>
              </a:extLst>
            </p:cNvPr>
            <p:cNvSpPr/>
            <p:nvPr/>
          </p:nvSpPr>
          <p:spPr>
            <a:xfrm>
              <a:off x="6928155" y="16630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grpSp>
      <p:pic>
        <p:nvPicPr>
          <p:cNvPr id="112" name="图片 52">
            <a:extLst>
              <a:ext uri="{FF2B5EF4-FFF2-40B4-BE49-F238E27FC236}">
                <a16:creationId xmlns:a16="http://schemas.microsoft.com/office/drawing/2014/main" id="{E18C99E0-6363-42DE-AFB3-F8C2204195F3}"/>
              </a:ext>
            </a:extLst>
          </p:cNvPr>
          <p:cNvPicPr>
            <a:picLocks noChangeAspect="1"/>
          </p:cNvPicPr>
          <p:nvPr/>
        </p:nvPicPr>
        <p:blipFill>
          <a:blip r:embed="rId4"/>
          <a:stretch>
            <a:fillRect/>
          </a:stretch>
        </p:blipFill>
        <p:spPr>
          <a:xfrm>
            <a:off x="10420003" y="3981525"/>
            <a:ext cx="1070689" cy="603282"/>
          </a:xfrm>
          <a:prstGeom prst="rect">
            <a:avLst/>
          </a:prstGeom>
        </p:spPr>
      </p:pic>
      <p:pic>
        <p:nvPicPr>
          <p:cNvPr id="113" name="图片 53">
            <a:extLst>
              <a:ext uri="{FF2B5EF4-FFF2-40B4-BE49-F238E27FC236}">
                <a16:creationId xmlns:a16="http://schemas.microsoft.com/office/drawing/2014/main" id="{33232C43-7AAA-4D15-BFC4-73B0CE3CE832}"/>
              </a:ext>
            </a:extLst>
          </p:cNvPr>
          <p:cNvPicPr>
            <a:picLocks noChangeAspect="1"/>
          </p:cNvPicPr>
          <p:nvPr/>
        </p:nvPicPr>
        <p:blipFill>
          <a:blip r:embed="rId4"/>
          <a:stretch>
            <a:fillRect/>
          </a:stretch>
        </p:blipFill>
        <p:spPr>
          <a:xfrm>
            <a:off x="10345366" y="3999963"/>
            <a:ext cx="1070689" cy="603282"/>
          </a:xfrm>
          <a:prstGeom prst="rect">
            <a:avLst/>
          </a:prstGeom>
        </p:spPr>
      </p:pic>
      <p:pic>
        <p:nvPicPr>
          <p:cNvPr id="114" name="图片 54">
            <a:extLst>
              <a:ext uri="{FF2B5EF4-FFF2-40B4-BE49-F238E27FC236}">
                <a16:creationId xmlns:a16="http://schemas.microsoft.com/office/drawing/2014/main" id="{B8F40A2B-82B5-46B6-A6E2-97ED9EF83F40}"/>
              </a:ext>
            </a:extLst>
          </p:cNvPr>
          <p:cNvPicPr>
            <a:picLocks noChangeAspect="1"/>
          </p:cNvPicPr>
          <p:nvPr/>
        </p:nvPicPr>
        <p:blipFill>
          <a:blip r:embed="rId4"/>
          <a:stretch>
            <a:fillRect/>
          </a:stretch>
        </p:blipFill>
        <p:spPr>
          <a:xfrm>
            <a:off x="10250722" y="4025633"/>
            <a:ext cx="1070689" cy="603282"/>
          </a:xfrm>
          <a:prstGeom prst="rect">
            <a:avLst/>
          </a:prstGeom>
        </p:spPr>
      </p:pic>
      <p:pic>
        <p:nvPicPr>
          <p:cNvPr id="115" name="图片 55">
            <a:extLst>
              <a:ext uri="{FF2B5EF4-FFF2-40B4-BE49-F238E27FC236}">
                <a16:creationId xmlns:a16="http://schemas.microsoft.com/office/drawing/2014/main" id="{07066CB2-BD9C-4DF3-9EC0-B0F0E1B1A420}"/>
              </a:ext>
            </a:extLst>
          </p:cNvPr>
          <p:cNvPicPr>
            <a:picLocks noChangeAspect="1"/>
          </p:cNvPicPr>
          <p:nvPr/>
        </p:nvPicPr>
        <p:blipFill>
          <a:blip r:embed="rId4"/>
          <a:stretch>
            <a:fillRect/>
          </a:stretch>
        </p:blipFill>
        <p:spPr>
          <a:xfrm>
            <a:off x="10133544" y="4090727"/>
            <a:ext cx="1070689" cy="603282"/>
          </a:xfrm>
          <a:prstGeom prst="rect">
            <a:avLst/>
          </a:prstGeom>
        </p:spPr>
      </p:pic>
      <p:sp>
        <p:nvSpPr>
          <p:cNvPr id="116" name="TextBox 71">
            <a:extLst>
              <a:ext uri="{FF2B5EF4-FFF2-40B4-BE49-F238E27FC236}">
                <a16:creationId xmlns:a16="http://schemas.microsoft.com/office/drawing/2014/main" id="{B7B0CE8B-7623-41D3-8C67-44FF1A00E995}"/>
              </a:ext>
            </a:extLst>
          </p:cNvPr>
          <p:cNvSpPr txBox="1"/>
          <p:nvPr/>
        </p:nvSpPr>
        <p:spPr>
          <a:xfrm>
            <a:off x="10165496" y="4649900"/>
            <a:ext cx="1270000" cy="365934"/>
          </a:xfrm>
          <a:prstGeom prst="rect">
            <a:avLst/>
          </a:prstGeom>
          <a:noFill/>
        </p:spPr>
        <p:txBody>
          <a:bodyPr wrap="square" rtlCol="0">
            <a:spAutoFit/>
          </a:bodyPr>
          <a:lstStyle/>
          <a:p>
            <a:pPr algn="ctr" defTabSz="761992"/>
            <a:r>
              <a:rPr lang="en-US" altLang="zh-CN" sz="1778" dirty="0">
                <a:solidFill>
                  <a:prstClr val="black"/>
                </a:solidFill>
                <a:ea typeface="Calibri" charset="0"/>
                <a:cs typeface="Times New Roman" panose="02020603050405020304" pitchFamily="18" charset="0"/>
              </a:rPr>
              <a:t>affinity</a:t>
            </a:r>
            <a:endParaRPr lang="en-US" sz="1778" baseline="-25000" dirty="0">
              <a:solidFill>
                <a:prstClr val="black"/>
              </a:solidFill>
              <a:ea typeface="Calibri" charset="0"/>
              <a:cs typeface="Times New Roman" panose="02020603050405020304" pitchFamily="18" charset="0"/>
            </a:endParaRPr>
          </a:p>
        </p:txBody>
      </p:sp>
      <p:sp>
        <p:nvSpPr>
          <p:cNvPr id="117" name="矩形 57">
            <a:extLst>
              <a:ext uri="{FF2B5EF4-FFF2-40B4-BE49-F238E27FC236}">
                <a16:creationId xmlns:a16="http://schemas.microsoft.com/office/drawing/2014/main" id="{477AC6F1-EFFD-47AA-8EDD-A6491329E369}"/>
              </a:ext>
            </a:extLst>
          </p:cNvPr>
          <p:cNvSpPr/>
          <p:nvPr/>
        </p:nvSpPr>
        <p:spPr>
          <a:xfrm>
            <a:off x="7955825" y="4276937"/>
            <a:ext cx="125479" cy="115431"/>
          </a:xfrm>
          <a:prstGeom prst="rect">
            <a:avLst/>
          </a:prstGeom>
          <a:solidFill>
            <a:srgbClr val="FF0000"/>
          </a:solidFill>
          <a:ln w="12700" cap="flat" cmpd="sng" algn="ctr">
            <a:noFill/>
            <a:prstDash val="solid"/>
            <a:miter lim="800000"/>
          </a:ln>
          <a:effectLst/>
        </p:spPr>
        <p:txBody>
          <a:bodyPr rtlCol="0" anchor="ctr"/>
          <a:lstStyle/>
          <a:p>
            <a:pPr algn="ctr" defTabSz="761992">
              <a:defRPr/>
            </a:pPr>
            <a:endParaRPr lang="zh-CN" altLang="en-US" sz="1778" kern="0">
              <a:solidFill>
                <a:prstClr val="white"/>
              </a:solidFill>
              <a:ea typeface="DengXian"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9" name="文本框 59">
                <a:extLst>
                  <a:ext uri="{FF2B5EF4-FFF2-40B4-BE49-F238E27FC236}">
                    <a16:creationId xmlns:a16="http://schemas.microsoft.com/office/drawing/2014/main" id="{56C3134A-C587-4CDA-B961-2F41118F9D97}"/>
                  </a:ext>
                </a:extLst>
              </p:cNvPr>
              <p:cNvSpPr txBox="1"/>
              <p:nvPr/>
            </p:nvSpPr>
            <p:spPr>
              <a:xfrm>
                <a:off x="7925069" y="5666861"/>
                <a:ext cx="320472" cy="273601"/>
              </a:xfrm>
              <a:prstGeom prst="rect">
                <a:avLst/>
              </a:prstGeom>
              <a:noFill/>
            </p:spPr>
            <p:txBody>
              <a:bodyPr wrap="none" lIns="0" tIns="0" rIns="0" bIns="0" rtlCol="0">
                <a:spAutoFit/>
              </a:bodyPr>
              <a:lstStyle/>
              <a:p>
                <a:pPr defTabSz="761992"/>
                <a14:m>
                  <m:oMathPara xmlns:m="http://schemas.openxmlformats.org/officeDocument/2006/math">
                    <m:oMathParaPr>
                      <m:jc m:val="centerGroup"/>
                    </m:oMathParaPr>
                    <m:oMath xmlns:m="http://schemas.openxmlformats.org/officeDocument/2006/math">
                      <m:sSub>
                        <m:sSubPr>
                          <m:ctrlPr>
                            <a:rPr lang="en-US" altLang="zh-CN" sz="1778" i="1">
                              <a:solidFill>
                                <a:prstClr val="black"/>
                              </a:solidFill>
                              <a:latin typeface="Cambria Math" panose="02040503050406030204" pitchFamily="18" charset="0"/>
                            </a:rPr>
                          </m:ctrlPr>
                        </m:sSubPr>
                        <m:e>
                          <m:r>
                            <m:rPr>
                              <m:sty m:val="p"/>
                            </m:rPr>
                            <a:rPr lang="en-US" altLang="zh-CN" sz="1778">
                              <a:solidFill>
                                <a:prstClr val="black"/>
                              </a:solidFill>
                              <a:latin typeface="Cambria Math" panose="02040503050406030204" pitchFamily="18" charset="0"/>
                            </a:rPr>
                            <m:t>w</m:t>
                          </m:r>
                        </m:e>
                        <m:sub>
                          <m:r>
                            <m:rPr>
                              <m:sty m:val="p"/>
                            </m:rPr>
                            <a:rPr lang="en-US" altLang="zh-CN" sz="1778">
                              <a:solidFill>
                                <a:prstClr val="black"/>
                              </a:solidFill>
                              <a:latin typeface="Cambria Math" panose="02040503050406030204" pitchFamily="18" charset="0"/>
                            </a:rPr>
                            <m:t>t</m:t>
                          </m:r>
                        </m:sub>
                      </m:sSub>
                    </m:oMath>
                  </m:oMathPara>
                </a14:m>
                <a:endParaRPr lang="zh-CN" altLang="en-US" sz="1778" dirty="0">
                  <a:solidFill>
                    <a:prstClr val="black"/>
                  </a:solidFill>
                  <a:ea typeface="DengXian" panose="02010600030101010101" pitchFamily="2" charset="-122"/>
                  <a:cs typeface="Times New Roman" panose="02020603050405020304" pitchFamily="18" charset="0"/>
                </a:endParaRPr>
              </a:p>
            </p:txBody>
          </p:sp>
        </mc:Choice>
        <mc:Fallback xmlns="">
          <p:sp>
            <p:nvSpPr>
              <p:cNvPr id="119" name="文本框 59">
                <a:extLst>
                  <a:ext uri="{FF2B5EF4-FFF2-40B4-BE49-F238E27FC236}">
                    <a16:creationId xmlns:a16="http://schemas.microsoft.com/office/drawing/2014/main" id="{56C3134A-C587-4CDA-B961-2F41118F9D97}"/>
                  </a:ext>
                </a:extLst>
              </p:cNvPr>
              <p:cNvSpPr txBox="1">
                <a:spLocks noRot="1" noChangeAspect="1" noMove="1" noResize="1" noEditPoints="1" noAdjustHandles="1" noChangeArrowheads="1" noChangeShapeType="1" noTextEdit="1"/>
              </p:cNvSpPr>
              <p:nvPr/>
            </p:nvSpPr>
            <p:spPr>
              <a:xfrm>
                <a:off x="7925069" y="5666861"/>
                <a:ext cx="320472" cy="273601"/>
              </a:xfrm>
              <a:prstGeom prst="rect">
                <a:avLst/>
              </a:prstGeom>
              <a:blipFill>
                <a:blip r:embed="rId5"/>
                <a:stretch>
                  <a:fillRect l="-8000" b="-8696"/>
                </a:stretch>
              </a:blipFill>
            </p:spPr>
            <p:txBody>
              <a:bodyPr/>
              <a:lstStyle/>
              <a:p>
                <a:r>
                  <a:rPr lang="en-US">
                    <a:noFill/>
                  </a:rPr>
                  <a:t> </a:t>
                </a:r>
              </a:p>
            </p:txBody>
          </p:sp>
        </mc:Fallback>
      </mc:AlternateContent>
      <p:pic>
        <p:nvPicPr>
          <p:cNvPr id="120" name="图片 60">
            <a:extLst>
              <a:ext uri="{FF2B5EF4-FFF2-40B4-BE49-F238E27FC236}">
                <a16:creationId xmlns:a16="http://schemas.microsoft.com/office/drawing/2014/main" id="{57CA0069-8A66-44AF-9C58-28BBA801EB47}"/>
              </a:ext>
            </a:extLst>
          </p:cNvPr>
          <p:cNvPicPr>
            <a:picLocks noChangeAspect="1"/>
          </p:cNvPicPr>
          <p:nvPr/>
        </p:nvPicPr>
        <p:blipFill>
          <a:blip r:embed="rId6"/>
          <a:stretch>
            <a:fillRect/>
          </a:stretch>
        </p:blipFill>
        <p:spPr>
          <a:xfrm>
            <a:off x="7741100" y="5032283"/>
            <a:ext cx="600609" cy="588450"/>
          </a:xfrm>
          <a:prstGeom prst="rect">
            <a:avLst/>
          </a:prstGeom>
        </p:spPr>
      </p:pic>
      <p:grpSp>
        <p:nvGrpSpPr>
          <p:cNvPr id="62" name="Group 67">
            <a:extLst>
              <a:ext uri="{FF2B5EF4-FFF2-40B4-BE49-F238E27FC236}">
                <a16:creationId xmlns:a16="http://schemas.microsoft.com/office/drawing/2014/main" id="{01AF814E-9A37-9D41-A28C-E73DCADDA08E}"/>
              </a:ext>
            </a:extLst>
          </p:cNvPr>
          <p:cNvGrpSpPr/>
          <p:nvPr/>
        </p:nvGrpSpPr>
        <p:grpSpPr>
          <a:xfrm>
            <a:off x="5239384" y="3766046"/>
            <a:ext cx="895719" cy="1072206"/>
            <a:chOff x="6623355" y="1358258"/>
            <a:chExt cx="1828800" cy="1930400"/>
          </a:xfrm>
          <a:solidFill>
            <a:srgbClr val="70AD47"/>
          </a:solidFill>
        </p:grpSpPr>
        <p:sp>
          <p:nvSpPr>
            <p:cNvPr id="63" name="Rectangle 35">
              <a:extLst>
                <a:ext uri="{FF2B5EF4-FFF2-40B4-BE49-F238E27FC236}">
                  <a16:creationId xmlns:a16="http://schemas.microsoft.com/office/drawing/2014/main" id="{CA59EA86-2EE3-CC42-A553-08E2DDB07EF8}"/>
                </a:ext>
              </a:extLst>
            </p:cNvPr>
            <p:cNvSpPr/>
            <p:nvPr/>
          </p:nvSpPr>
          <p:spPr>
            <a:xfrm>
              <a:off x="6623355" y="13582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64" name="Rectangle 36">
              <a:extLst>
                <a:ext uri="{FF2B5EF4-FFF2-40B4-BE49-F238E27FC236}">
                  <a16:creationId xmlns:a16="http://schemas.microsoft.com/office/drawing/2014/main" id="{C0F98F42-626D-9D45-8C03-4E85A8C50BFB}"/>
                </a:ext>
              </a:extLst>
            </p:cNvPr>
            <p:cNvSpPr/>
            <p:nvPr/>
          </p:nvSpPr>
          <p:spPr>
            <a:xfrm>
              <a:off x="6775755" y="15106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69" name="Rectangle 37">
              <a:extLst>
                <a:ext uri="{FF2B5EF4-FFF2-40B4-BE49-F238E27FC236}">
                  <a16:creationId xmlns:a16="http://schemas.microsoft.com/office/drawing/2014/main" id="{195C4204-64A6-EF48-A5CD-7EF65563A330}"/>
                </a:ext>
              </a:extLst>
            </p:cNvPr>
            <p:cNvSpPr/>
            <p:nvPr/>
          </p:nvSpPr>
          <p:spPr>
            <a:xfrm>
              <a:off x="6928155" y="16630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grpSp>
      <p:grpSp>
        <p:nvGrpSpPr>
          <p:cNvPr id="83" name="Group 67">
            <a:extLst>
              <a:ext uri="{FF2B5EF4-FFF2-40B4-BE49-F238E27FC236}">
                <a16:creationId xmlns:a16="http://schemas.microsoft.com/office/drawing/2014/main" id="{415D5453-2493-184D-A82F-7E1CA2404DEE}"/>
              </a:ext>
            </a:extLst>
          </p:cNvPr>
          <p:cNvGrpSpPr/>
          <p:nvPr/>
        </p:nvGrpSpPr>
        <p:grpSpPr>
          <a:xfrm>
            <a:off x="6340788" y="3766046"/>
            <a:ext cx="895719" cy="1072206"/>
            <a:chOff x="6623355" y="1358258"/>
            <a:chExt cx="1828800" cy="1930400"/>
          </a:xfrm>
          <a:solidFill>
            <a:srgbClr val="70AD47"/>
          </a:solidFill>
        </p:grpSpPr>
        <p:sp>
          <p:nvSpPr>
            <p:cNvPr id="86" name="Rectangle 35">
              <a:extLst>
                <a:ext uri="{FF2B5EF4-FFF2-40B4-BE49-F238E27FC236}">
                  <a16:creationId xmlns:a16="http://schemas.microsoft.com/office/drawing/2014/main" id="{202648E8-519A-D042-B388-7630EC338C21}"/>
                </a:ext>
              </a:extLst>
            </p:cNvPr>
            <p:cNvSpPr/>
            <p:nvPr/>
          </p:nvSpPr>
          <p:spPr>
            <a:xfrm>
              <a:off x="6623355" y="13582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87" name="Rectangle 36">
              <a:extLst>
                <a:ext uri="{FF2B5EF4-FFF2-40B4-BE49-F238E27FC236}">
                  <a16:creationId xmlns:a16="http://schemas.microsoft.com/office/drawing/2014/main" id="{5DE75016-AC06-944F-BFFA-E17F6D1A9008}"/>
                </a:ext>
              </a:extLst>
            </p:cNvPr>
            <p:cNvSpPr/>
            <p:nvPr/>
          </p:nvSpPr>
          <p:spPr>
            <a:xfrm>
              <a:off x="6775755" y="15106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88" name="Rectangle 37">
              <a:extLst>
                <a:ext uri="{FF2B5EF4-FFF2-40B4-BE49-F238E27FC236}">
                  <a16:creationId xmlns:a16="http://schemas.microsoft.com/office/drawing/2014/main" id="{1C927EFA-B7CE-9642-BA10-E325CE52831E}"/>
                </a:ext>
              </a:extLst>
            </p:cNvPr>
            <p:cNvSpPr/>
            <p:nvPr/>
          </p:nvSpPr>
          <p:spPr>
            <a:xfrm>
              <a:off x="6928155" y="16630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grpSp>
      <p:sp>
        <p:nvSpPr>
          <p:cNvPr id="7" name="Right Arrow 6">
            <a:extLst>
              <a:ext uri="{FF2B5EF4-FFF2-40B4-BE49-F238E27FC236}">
                <a16:creationId xmlns:a16="http://schemas.microsoft.com/office/drawing/2014/main" id="{48F72C35-E3DD-B649-AF7B-DF6E2E38FF49}"/>
              </a:ext>
            </a:extLst>
          </p:cNvPr>
          <p:cNvSpPr/>
          <p:nvPr/>
        </p:nvSpPr>
        <p:spPr>
          <a:xfrm>
            <a:off x="5388671" y="3386667"/>
            <a:ext cx="483132" cy="23333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1" name="Right Arrow 90">
            <a:extLst>
              <a:ext uri="{FF2B5EF4-FFF2-40B4-BE49-F238E27FC236}">
                <a16:creationId xmlns:a16="http://schemas.microsoft.com/office/drawing/2014/main" id="{B67C377A-3D82-8645-89A0-FEC71C04B5F8}"/>
              </a:ext>
            </a:extLst>
          </p:cNvPr>
          <p:cNvSpPr/>
          <p:nvPr/>
        </p:nvSpPr>
        <p:spPr>
          <a:xfrm flipH="1">
            <a:off x="6547081" y="3386667"/>
            <a:ext cx="483132" cy="23333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4" name="Right Arrow 93">
            <a:extLst>
              <a:ext uri="{FF2B5EF4-FFF2-40B4-BE49-F238E27FC236}">
                <a16:creationId xmlns:a16="http://schemas.microsoft.com/office/drawing/2014/main" id="{69813AAC-42E6-F34F-960E-2232A6061655}"/>
              </a:ext>
            </a:extLst>
          </p:cNvPr>
          <p:cNvSpPr/>
          <p:nvPr/>
        </p:nvSpPr>
        <p:spPr>
          <a:xfrm rot="16200000">
            <a:off x="7683172" y="3301091"/>
            <a:ext cx="483132" cy="23333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5" name="Right Arrow 94">
            <a:extLst>
              <a:ext uri="{FF2B5EF4-FFF2-40B4-BE49-F238E27FC236}">
                <a16:creationId xmlns:a16="http://schemas.microsoft.com/office/drawing/2014/main" id="{C3CDF69A-DBC4-184B-8326-8FDD7FDB340E}"/>
              </a:ext>
            </a:extLst>
          </p:cNvPr>
          <p:cNvSpPr/>
          <p:nvPr/>
        </p:nvSpPr>
        <p:spPr>
          <a:xfrm rot="5400000">
            <a:off x="8878775" y="3301090"/>
            <a:ext cx="483132" cy="23333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9" name="Curved Connector 8">
            <a:extLst>
              <a:ext uri="{FF2B5EF4-FFF2-40B4-BE49-F238E27FC236}">
                <a16:creationId xmlns:a16="http://schemas.microsoft.com/office/drawing/2014/main" id="{F4E67B7F-DA41-544F-9772-144BA95E5B0E}"/>
              </a:ext>
            </a:extLst>
          </p:cNvPr>
          <p:cNvCxnSpPr>
            <a:cxnSpLocks/>
            <a:stCxn id="117" idx="2"/>
            <a:endCxn id="120" idx="3"/>
          </p:cNvCxnSpPr>
          <p:nvPr/>
        </p:nvCxnSpPr>
        <p:spPr>
          <a:xfrm rot="16200000" flipH="1">
            <a:off x="7713067" y="4697866"/>
            <a:ext cx="934140" cy="323144"/>
          </a:xfrm>
          <a:prstGeom prst="curvedConnector4">
            <a:avLst>
              <a:gd name="adj1" fmla="val 34251"/>
              <a:gd name="adj2" fmla="val 178603"/>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0AA5BF-BB82-2B49-87A6-6344887C8F53}"/>
                  </a:ext>
                </a:extLst>
              </p:cNvPr>
              <p:cNvSpPr txBox="1"/>
              <p:nvPr/>
            </p:nvSpPr>
            <p:spPr>
              <a:xfrm>
                <a:off x="5393491" y="5168744"/>
                <a:ext cx="746432"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lnSpc>
                    <a:spcPct val="90000"/>
                  </a:lnSpc>
                </a:pPr>
                <a14:m>
                  <m:oMathPara xmlns:m="http://schemas.openxmlformats.org/officeDocument/2006/math">
                    <m:oMathParaPr>
                      <m:jc m:val="center"/>
                    </m:oMathParaPr>
                    <m:oMath xmlns:m="http://schemas.openxmlformats.org/officeDocument/2006/math">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3</m:t>
                          </m:r>
                          <m:r>
                            <a:rPr lang="en-US" sz="2000" i="1">
                              <a:solidFill>
                                <a:schemeClr val="bg1"/>
                              </a:solidFill>
                              <a:latin typeface="Cambria Math" panose="02040503050406030204" pitchFamily="18" charset="0"/>
                              <a:ea typeface="Cambria Math" panose="02040503050406030204" pitchFamily="18" charset="0"/>
                            </a:rPr>
                            <m:t>×</m:t>
                          </m:r>
                          <m:r>
                            <a:rPr lang="en-US" sz="2000" i="1">
                              <a:solidFill>
                                <a:schemeClr val="bg1"/>
                              </a:solidFill>
                              <a:latin typeface="Cambria Math" panose="02040503050406030204" pitchFamily="18" charset="0"/>
                            </a:rPr>
                            <m:t>𝑛</m:t>
                          </m:r>
                        </m:e>
                        <m:sup>
                          <m:r>
                            <a:rPr lang="en-US" sz="2000" i="1">
                              <a:solidFill>
                                <a:schemeClr val="bg1"/>
                              </a:solidFill>
                              <a:latin typeface="Cambria Math" panose="02040503050406030204" pitchFamily="18" charset="0"/>
                            </a:rPr>
                            <m:t>2</m:t>
                          </m:r>
                        </m:sup>
                      </m:sSup>
                    </m:oMath>
                  </m:oMathPara>
                </a14:m>
                <a:endParaRPr lang="en-US" sz="2000" dirty="0">
                  <a:solidFill>
                    <a:schemeClr val="bg1"/>
                  </a:solidFill>
                </a:endParaRPr>
              </a:p>
            </p:txBody>
          </p:sp>
        </mc:Choice>
        <mc:Fallback xmlns="">
          <p:sp>
            <p:nvSpPr>
              <p:cNvPr id="11" name="TextBox 10">
                <a:extLst>
                  <a:ext uri="{FF2B5EF4-FFF2-40B4-BE49-F238E27FC236}">
                    <a16:creationId xmlns:a16="http://schemas.microsoft.com/office/drawing/2014/main" id="{7D0AA5BF-BB82-2B49-87A6-6344887C8F53}"/>
                  </a:ext>
                </a:extLst>
              </p:cNvPr>
              <p:cNvSpPr txBox="1">
                <a:spLocks noRot="1" noChangeAspect="1" noMove="1" noResize="1" noEditPoints="1" noAdjustHandles="1" noChangeArrowheads="1" noChangeShapeType="1" noTextEdit="1"/>
              </p:cNvSpPr>
              <p:nvPr/>
            </p:nvSpPr>
            <p:spPr>
              <a:xfrm>
                <a:off x="5393491" y="5168744"/>
                <a:ext cx="746432" cy="276999"/>
              </a:xfrm>
              <a:prstGeom prst="rect">
                <a:avLst/>
              </a:prstGeom>
              <a:blipFill>
                <a:blip r:embed="rId7"/>
                <a:stretch>
                  <a:fillRect l="-6780" t="-4348" b="-8696"/>
                </a:stretch>
              </a:blipFill>
              <a:ln w="6350">
                <a:noFill/>
              </a:ln>
            </p:spPr>
            <p:txBody>
              <a:bodyPr/>
              <a:lstStyle/>
              <a:p>
                <a:r>
                  <a:rPr lang="en-US">
                    <a:noFill/>
                  </a:rPr>
                  <a:t> </a:t>
                </a:r>
              </a:p>
            </p:txBody>
          </p:sp>
        </mc:Fallback>
      </mc:AlternateContent>
      <p:sp>
        <p:nvSpPr>
          <p:cNvPr id="12" name="Right Brace 11">
            <a:extLst>
              <a:ext uri="{FF2B5EF4-FFF2-40B4-BE49-F238E27FC236}">
                <a16:creationId xmlns:a16="http://schemas.microsoft.com/office/drawing/2014/main" id="{D74C6E64-0F41-B24C-9DDC-21A67C85CC1D}"/>
              </a:ext>
            </a:extLst>
          </p:cNvPr>
          <p:cNvSpPr/>
          <p:nvPr/>
        </p:nvSpPr>
        <p:spPr>
          <a:xfrm rot="5400000">
            <a:off x="5613213" y="4427264"/>
            <a:ext cx="187277" cy="1061200"/>
          </a:xfrm>
          <a:prstGeom prst="rightBrace">
            <a:avLst>
              <a:gd name="adj1" fmla="val 35834"/>
              <a:gd name="adj2"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cxnSp>
        <p:nvCxnSpPr>
          <p:cNvPr id="14" name="Straight Arrow Connector 13">
            <a:extLst>
              <a:ext uri="{FF2B5EF4-FFF2-40B4-BE49-F238E27FC236}">
                <a16:creationId xmlns:a16="http://schemas.microsoft.com/office/drawing/2014/main" id="{98138388-1175-B34B-88E2-C5F5B9AECCA6}"/>
              </a:ext>
            </a:extLst>
          </p:cNvPr>
          <p:cNvCxnSpPr>
            <a:cxnSpLocks/>
            <a:stCxn id="107" idx="3"/>
            <a:endCxn id="115" idx="1"/>
          </p:cNvCxnSpPr>
          <p:nvPr/>
        </p:nvCxnSpPr>
        <p:spPr>
          <a:xfrm>
            <a:off x="9568202" y="4392367"/>
            <a:ext cx="565343"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AAE1C074-F413-B749-9B6A-EE444BC3F4E4}"/>
              </a:ext>
            </a:extLst>
          </p:cNvPr>
          <p:cNvSpPr/>
          <p:nvPr/>
        </p:nvSpPr>
        <p:spPr>
          <a:xfrm>
            <a:off x="9146458" y="1978695"/>
            <a:ext cx="1522431" cy="67733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SPN</a:t>
            </a:r>
          </a:p>
        </p:txBody>
      </p:sp>
      <p:cxnSp>
        <p:nvCxnSpPr>
          <p:cNvPr id="20" name="Curved Connector 19">
            <a:extLst>
              <a:ext uri="{FF2B5EF4-FFF2-40B4-BE49-F238E27FC236}">
                <a16:creationId xmlns:a16="http://schemas.microsoft.com/office/drawing/2014/main" id="{247E49A5-EAB5-B046-92A7-304C30F5FE98}"/>
              </a:ext>
            </a:extLst>
          </p:cNvPr>
          <p:cNvCxnSpPr>
            <a:stCxn id="114" idx="0"/>
            <a:endCxn id="18" idx="2"/>
          </p:cNvCxnSpPr>
          <p:nvPr/>
        </p:nvCxnSpPr>
        <p:spPr>
          <a:xfrm rot="16200000" flipV="1">
            <a:off x="9662068" y="2901635"/>
            <a:ext cx="1369606" cy="878393"/>
          </a:xfrm>
          <a:prstGeom prst="curvedConnector3">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145893"/>
      </p:ext>
    </p:extLst>
  </p:cSld>
  <p:clrMapOvr>
    <a:masterClrMapping/>
  </p:clrMapOvr>
  <mc:AlternateContent xmlns:mc="http://schemas.openxmlformats.org/markup-compatibility/2006" xmlns:p14="http://schemas.microsoft.com/office/powerpoint/2010/main">
    <mc:Choice Requires="p14">
      <p:transition p14:dur="0" advTm="25647"/>
    </mc:Choice>
    <mc:Fallback xmlns="">
      <p:transition advTm="2564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architecture</a:t>
            </a:r>
          </a:p>
        </p:txBody>
      </p:sp>
      <p:grpSp>
        <p:nvGrpSpPr>
          <p:cNvPr id="118" name="Group 69">
            <a:extLst>
              <a:ext uri="{FF2B5EF4-FFF2-40B4-BE49-F238E27FC236}">
                <a16:creationId xmlns:a16="http://schemas.microsoft.com/office/drawing/2014/main" id="{D4640756-D05A-461C-9A02-9B52FBE93783}"/>
              </a:ext>
            </a:extLst>
          </p:cNvPr>
          <p:cNvGrpSpPr/>
          <p:nvPr/>
        </p:nvGrpSpPr>
        <p:grpSpPr>
          <a:xfrm>
            <a:off x="7650789" y="3498986"/>
            <a:ext cx="877977" cy="1072206"/>
            <a:chOff x="9642326" y="1358258"/>
            <a:chExt cx="1828800" cy="1930400"/>
          </a:xfrm>
          <a:solidFill>
            <a:srgbClr val="70AD47"/>
          </a:solidFill>
          <a:scene3d>
            <a:camera prst="isometricRightUp"/>
            <a:lightRig rig="threePt" dir="t"/>
          </a:scene3d>
        </p:grpSpPr>
        <p:sp>
          <p:nvSpPr>
            <p:cNvPr id="119" name="Rectangle 53">
              <a:extLst>
                <a:ext uri="{FF2B5EF4-FFF2-40B4-BE49-F238E27FC236}">
                  <a16:creationId xmlns:a16="http://schemas.microsoft.com/office/drawing/2014/main" id="{6D49057F-1CBB-460F-AB10-D2A851442EC0}"/>
                </a:ext>
              </a:extLst>
            </p:cNvPr>
            <p:cNvSpPr/>
            <p:nvPr/>
          </p:nvSpPr>
          <p:spPr>
            <a:xfrm>
              <a:off x="9642326" y="13582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20" name="Rectangle 54">
              <a:extLst>
                <a:ext uri="{FF2B5EF4-FFF2-40B4-BE49-F238E27FC236}">
                  <a16:creationId xmlns:a16="http://schemas.microsoft.com/office/drawing/2014/main" id="{CE9E8030-A9C3-41E3-8C2F-48CB50E17867}"/>
                </a:ext>
              </a:extLst>
            </p:cNvPr>
            <p:cNvSpPr/>
            <p:nvPr/>
          </p:nvSpPr>
          <p:spPr>
            <a:xfrm>
              <a:off x="9794726" y="15106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21" name="Rectangle 55">
              <a:extLst>
                <a:ext uri="{FF2B5EF4-FFF2-40B4-BE49-F238E27FC236}">
                  <a16:creationId xmlns:a16="http://schemas.microsoft.com/office/drawing/2014/main" id="{CF0F7088-9632-4166-9080-859A825E569C}"/>
                </a:ext>
              </a:extLst>
            </p:cNvPr>
            <p:cNvSpPr/>
            <p:nvPr/>
          </p:nvSpPr>
          <p:spPr>
            <a:xfrm>
              <a:off x="9947126" y="16630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grpSp>
      <p:cxnSp>
        <p:nvCxnSpPr>
          <p:cNvPr id="122" name="直接箭头连接符 8">
            <a:extLst>
              <a:ext uri="{FF2B5EF4-FFF2-40B4-BE49-F238E27FC236}">
                <a16:creationId xmlns:a16="http://schemas.microsoft.com/office/drawing/2014/main" id="{6A490830-1B55-4E19-84BB-B536C9B1F261}"/>
              </a:ext>
            </a:extLst>
          </p:cNvPr>
          <p:cNvCxnSpPr>
            <a:cxnSpLocks/>
          </p:cNvCxnSpPr>
          <p:nvPr/>
        </p:nvCxnSpPr>
        <p:spPr>
          <a:xfrm flipV="1">
            <a:off x="7936331" y="2935916"/>
            <a:ext cx="0" cy="530210"/>
          </a:xfrm>
          <a:prstGeom prst="straightConnector1">
            <a:avLst/>
          </a:prstGeom>
          <a:noFill/>
          <a:ln w="19050" cap="flat" cmpd="sng" algn="ctr">
            <a:solidFill>
              <a:srgbClr val="4472C4"/>
            </a:solidFill>
            <a:prstDash val="solid"/>
            <a:miter lim="800000"/>
            <a:tailEnd type="triangle"/>
          </a:ln>
          <a:effectLst/>
        </p:spPr>
      </p:cxnSp>
      <p:grpSp>
        <p:nvGrpSpPr>
          <p:cNvPr id="123" name="Group 68">
            <a:extLst>
              <a:ext uri="{FF2B5EF4-FFF2-40B4-BE49-F238E27FC236}">
                <a16:creationId xmlns:a16="http://schemas.microsoft.com/office/drawing/2014/main" id="{17674956-50D7-4054-BE5C-854764D9FCE8}"/>
              </a:ext>
            </a:extLst>
          </p:cNvPr>
          <p:cNvGrpSpPr/>
          <p:nvPr/>
        </p:nvGrpSpPr>
        <p:grpSpPr>
          <a:xfrm>
            <a:off x="7053026" y="3828737"/>
            <a:ext cx="895719" cy="1072206"/>
            <a:chOff x="8132840" y="1358258"/>
            <a:chExt cx="1828800" cy="1930400"/>
          </a:xfrm>
          <a:solidFill>
            <a:srgbClr val="70AD47"/>
          </a:solidFill>
          <a:scene3d>
            <a:camera prst="isometricRightUp"/>
            <a:lightRig rig="threePt" dir="t"/>
          </a:scene3d>
        </p:grpSpPr>
        <p:sp>
          <p:nvSpPr>
            <p:cNvPr id="124" name="Rectangle 41">
              <a:extLst>
                <a:ext uri="{FF2B5EF4-FFF2-40B4-BE49-F238E27FC236}">
                  <a16:creationId xmlns:a16="http://schemas.microsoft.com/office/drawing/2014/main" id="{8CB14FB1-52A9-42DA-A908-B3ABAE40CA69}"/>
                </a:ext>
              </a:extLst>
            </p:cNvPr>
            <p:cNvSpPr/>
            <p:nvPr/>
          </p:nvSpPr>
          <p:spPr>
            <a:xfrm>
              <a:off x="8132840" y="13582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25" name="Rectangle 42">
              <a:extLst>
                <a:ext uri="{FF2B5EF4-FFF2-40B4-BE49-F238E27FC236}">
                  <a16:creationId xmlns:a16="http://schemas.microsoft.com/office/drawing/2014/main" id="{B5F1B2E7-04F7-4849-98E1-00D11CC518D2}"/>
                </a:ext>
              </a:extLst>
            </p:cNvPr>
            <p:cNvSpPr/>
            <p:nvPr/>
          </p:nvSpPr>
          <p:spPr>
            <a:xfrm>
              <a:off x="8285240" y="15106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26" name="Rectangle 43">
              <a:extLst>
                <a:ext uri="{FF2B5EF4-FFF2-40B4-BE49-F238E27FC236}">
                  <a16:creationId xmlns:a16="http://schemas.microsoft.com/office/drawing/2014/main" id="{700624FD-F821-47AC-B8D1-DBD2EB786D79}"/>
                </a:ext>
              </a:extLst>
            </p:cNvPr>
            <p:cNvSpPr/>
            <p:nvPr/>
          </p:nvSpPr>
          <p:spPr>
            <a:xfrm>
              <a:off x="8437640" y="16630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grpSp>
      <p:grpSp>
        <p:nvGrpSpPr>
          <p:cNvPr id="127" name="Group 67">
            <a:extLst>
              <a:ext uri="{FF2B5EF4-FFF2-40B4-BE49-F238E27FC236}">
                <a16:creationId xmlns:a16="http://schemas.microsoft.com/office/drawing/2014/main" id="{FAF6EA64-A537-41B4-A034-A709630D471C}"/>
              </a:ext>
            </a:extLst>
          </p:cNvPr>
          <p:cNvGrpSpPr/>
          <p:nvPr/>
        </p:nvGrpSpPr>
        <p:grpSpPr>
          <a:xfrm>
            <a:off x="6409945" y="4180295"/>
            <a:ext cx="895719" cy="1072206"/>
            <a:chOff x="6623355" y="1358258"/>
            <a:chExt cx="1828800" cy="1930400"/>
          </a:xfrm>
          <a:solidFill>
            <a:srgbClr val="70AD47"/>
          </a:solidFill>
          <a:scene3d>
            <a:camera prst="isometricRightUp"/>
            <a:lightRig rig="threePt" dir="t"/>
          </a:scene3d>
        </p:grpSpPr>
        <p:sp>
          <p:nvSpPr>
            <p:cNvPr id="128" name="Rectangle 35">
              <a:extLst>
                <a:ext uri="{FF2B5EF4-FFF2-40B4-BE49-F238E27FC236}">
                  <a16:creationId xmlns:a16="http://schemas.microsoft.com/office/drawing/2014/main" id="{1A9F5BA7-E9E6-4615-8F58-924C0D573842}"/>
                </a:ext>
              </a:extLst>
            </p:cNvPr>
            <p:cNvSpPr/>
            <p:nvPr/>
          </p:nvSpPr>
          <p:spPr>
            <a:xfrm>
              <a:off x="6623355" y="13582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29" name="Rectangle 36">
              <a:extLst>
                <a:ext uri="{FF2B5EF4-FFF2-40B4-BE49-F238E27FC236}">
                  <a16:creationId xmlns:a16="http://schemas.microsoft.com/office/drawing/2014/main" id="{E3BE86D7-9EC2-4C87-AD4A-B69317660F57}"/>
                </a:ext>
              </a:extLst>
            </p:cNvPr>
            <p:cNvSpPr/>
            <p:nvPr/>
          </p:nvSpPr>
          <p:spPr>
            <a:xfrm>
              <a:off x="6775755" y="15106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30" name="Rectangle 37">
              <a:extLst>
                <a:ext uri="{FF2B5EF4-FFF2-40B4-BE49-F238E27FC236}">
                  <a16:creationId xmlns:a16="http://schemas.microsoft.com/office/drawing/2014/main" id="{8E6D5497-0ADF-4B37-BC79-47DAA657EE6B}"/>
                </a:ext>
              </a:extLst>
            </p:cNvPr>
            <p:cNvSpPr/>
            <p:nvPr/>
          </p:nvSpPr>
          <p:spPr>
            <a:xfrm>
              <a:off x="6928155" y="16630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grpSp>
      <p:grpSp>
        <p:nvGrpSpPr>
          <p:cNvPr id="131" name="Group 59">
            <a:extLst>
              <a:ext uri="{FF2B5EF4-FFF2-40B4-BE49-F238E27FC236}">
                <a16:creationId xmlns:a16="http://schemas.microsoft.com/office/drawing/2014/main" id="{F9B5F738-4CD9-4CFA-8745-10FB3D455598}"/>
              </a:ext>
            </a:extLst>
          </p:cNvPr>
          <p:cNvGrpSpPr/>
          <p:nvPr/>
        </p:nvGrpSpPr>
        <p:grpSpPr>
          <a:xfrm>
            <a:off x="3316544" y="4499133"/>
            <a:ext cx="1890889" cy="1129796"/>
            <a:chOff x="2760132" y="1725562"/>
            <a:chExt cx="2269067" cy="1762686"/>
          </a:xfrm>
        </p:grpSpPr>
        <p:sp>
          <p:nvSpPr>
            <p:cNvPr id="132" name="Cube 56">
              <a:extLst>
                <a:ext uri="{FF2B5EF4-FFF2-40B4-BE49-F238E27FC236}">
                  <a16:creationId xmlns:a16="http://schemas.microsoft.com/office/drawing/2014/main" id="{8197EAA2-F599-41A5-9376-7F2A9A25DA84}"/>
                </a:ext>
              </a:extLst>
            </p:cNvPr>
            <p:cNvSpPr/>
            <p:nvPr/>
          </p:nvSpPr>
          <p:spPr>
            <a:xfrm>
              <a:off x="2760132" y="1725562"/>
              <a:ext cx="2269067" cy="1722790"/>
            </a:xfrm>
            <a:prstGeom prst="cub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33" name="TextBox 57">
              <a:extLst>
                <a:ext uri="{FF2B5EF4-FFF2-40B4-BE49-F238E27FC236}">
                  <a16:creationId xmlns:a16="http://schemas.microsoft.com/office/drawing/2014/main" id="{F8503CD7-32B4-4AAF-B3C5-56A66412E7C4}"/>
                </a:ext>
              </a:extLst>
            </p:cNvPr>
            <p:cNvSpPr txBox="1"/>
            <p:nvPr/>
          </p:nvSpPr>
          <p:spPr>
            <a:xfrm>
              <a:off x="2807808" y="2063592"/>
              <a:ext cx="1828803" cy="1424656"/>
            </a:xfrm>
            <a:prstGeom prst="rect">
              <a:avLst/>
            </a:prstGeom>
            <a:noFill/>
          </p:spPr>
          <p:txBody>
            <a:bodyPr wrap="square" rtlCol="0">
              <a:spAutoFit/>
            </a:bodyPr>
            <a:lstStyle/>
            <a:p>
              <a:pPr algn="ctr" defTabSz="761992">
                <a:defRPr/>
              </a:pPr>
              <a:r>
                <a:rPr lang="en-US" sz="1778" kern="0" dirty="0">
                  <a:solidFill>
                    <a:prstClr val="black"/>
                  </a:solidFill>
                  <a:cs typeface="Times New Roman" panose="02020603050405020304" pitchFamily="18" charset="0"/>
                </a:rPr>
                <a:t>guidance network</a:t>
              </a:r>
            </a:p>
            <a:p>
              <a:pPr algn="ctr" defTabSz="761992">
                <a:defRPr/>
              </a:pPr>
              <a:r>
                <a:rPr lang="en-US" sz="1778" kern="0" dirty="0">
                  <a:solidFill>
                    <a:prstClr val="black"/>
                  </a:solidFill>
                  <a:cs typeface="Times New Roman" panose="02020603050405020304" pitchFamily="18" charset="0"/>
                </a:rPr>
                <a:t>(deep CNN)</a:t>
              </a:r>
            </a:p>
          </p:txBody>
        </p:sp>
      </p:grpSp>
      <p:pic>
        <p:nvPicPr>
          <p:cNvPr id="134" name="Picture 58">
            <a:extLst>
              <a:ext uri="{FF2B5EF4-FFF2-40B4-BE49-F238E27FC236}">
                <a16:creationId xmlns:a16="http://schemas.microsoft.com/office/drawing/2014/main" id="{A3346993-CD32-4FA3-A2F1-C05451CD5D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2869" y="4499135"/>
            <a:ext cx="1467554" cy="1100666"/>
          </a:xfrm>
          <a:prstGeom prst="rect">
            <a:avLst/>
          </a:prstGeom>
        </p:spPr>
      </p:pic>
      <p:cxnSp>
        <p:nvCxnSpPr>
          <p:cNvPr id="135" name="Straight Arrow Connector 61">
            <a:extLst>
              <a:ext uri="{FF2B5EF4-FFF2-40B4-BE49-F238E27FC236}">
                <a16:creationId xmlns:a16="http://schemas.microsoft.com/office/drawing/2014/main" id="{E9054634-06E6-4779-BFCF-E2B6DD4DE24F}"/>
              </a:ext>
            </a:extLst>
          </p:cNvPr>
          <p:cNvCxnSpPr>
            <a:cxnSpLocks/>
            <a:stCxn id="134" idx="3"/>
          </p:cNvCxnSpPr>
          <p:nvPr/>
        </p:nvCxnSpPr>
        <p:spPr>
          <a:xfrm flipV="1">
            <a:off x="2920422" y="5047774"/>
            <a:ext cx="396122" cy="1694"/>
          </a:xfrm>
          <a:prstGeom prst="straightConnector1">
            <a:avLst/>
          </a:prstGeom>
          <a:noFill/>
          <a:ln w="19050" cap="flat" cmpd="sng" algn="ctr">
            <a:solidFill>
              <a:srgbClr val="70AD47"/>
            </a:solidFill>
            <a:prstDash val="solid"/>
            <a:miter lim="800000"/>
            <a:tailEnd type="triangle"/>
          </a:ln>
          <a:effectLst/>
        </p:spPr>
      </p:cxnSp>
      <p:pic>
        <p:nvPicPr>
          <p:cNvPr id="136" name="Picture 70">
            <a:extLst>
              <a:ext uri="{FF2B5EF4-FFF2-40B4-BE49-F238E27FC236}">
                <a16:creationId xmlns:a16="http://schemas.microsoft.com/office/drawing/2014/main" id="{F0F182A9-992A-46E7-BED1-08267939F3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4560" y="2897768"/>
            <a:ext cx="1463040" cy="1097280"/>
          </a:xfrm>
          <a:prstGeom prst="rect">
            <a:avLst/>
          </a:prstGeom>
        </p:spPr>
      </p:pic>
      <p:sp>
        <p:nvSpPr>
          <p:cNvPr id="137" name="TextBox 71">
            <a:extLst>
              <a:ext uri="{FF2B5EF4-FFF2-40B4-BE49-F238E27FC236}">
                <a16:creationId xmlns:a16="http://schemas.microsoft.com/office/drawing/2014/main" id="{48692536-2C57-4789-B8AC-B5B29EDB4BEA}"/>
              </a:ext>
            </a:extLst>
          </p:cNvPr>
          <p:cNvSpPr txBox="1"/>
          <p:nvPr/>
        </p:nvSpPr>
        <p:spPr>
          <a:xfrm>
            <a:off x="1452869" y="5584001"/>
            <a:ext cx="1467554" cy="365934"/>
          </a:xfrm>
          <a:prstGeom prst="rect">
            <a:avLst/>
          </a:prstGeom>
          <a:noFill/>
        </p:spPr>
        <p:txBody>
          <a:bodyPr wrap="square" rtlCol="0">
            <a:spAutoFit/>
          </a:bodyPr>
          <a:lstStyle/>
          <a:p>
            <a:pPr algn="ctr" defTabSz="761992"/>
            <a:r>
              <a:rPr lang="en-US" sz="1778" dirty="0">
                <a:solidFill>
                  <a:prstClr val="black"/>
                </a:solidFill>
                <a:ea typeface="Calibri" charset="0"/>
                <a:cs typeface="Times New Roman" panose="02020603050405020304" pitchFamily="18" charset="0"/>
              </a:rPr>
              <a:t>RGB image</a:t>
            </a:r>
            <a:endParaRPr lang="en-US" sz="1778" baseline="-25000" dirty="0">
              <a:solidFill>
                <a:prstClr val="black"/>
              </a:solidFill>
              <a:ea typeface="Calibri" charset="0"/>
              <a:cs typeface="Times New Roman" panose="02020603050405020304" pitchFamily="18" charset="0"/>
            </a:endParaRPr>
          </a:p>
        </p:txBody>
      </p:sp>
      <p:sp>
        <p:nvSpPr>
          <p:cNvPr id="138" name="TextBox 72">
            <a:extLst>
              <a:ext uri="{FF2B5EF4-FFF2-40B4-BE49-F238E27FC236}">
                <a16:creationId xmlns:a16="http://schemas.microsoft.com/office/drawing/2014/main" id="{D8871BBC-93DD-4C0F-AE75-B2746A9D7E62}"/>
              </a:ext>
            </a:extLst>
          </p:cNvPr>
          <p:cNvSpPr txBox="1"/>
          <p:nvPr/>
        </p:nvSpPr>
        <p:spPr>
          <a:xfrm>
            <a:off x="2803120" y="3992241"/>
            <a:ext cx="1807180" cy="365934"/>
          </a:xfrm>
          <a:prstGeom prst="rect">
            <a:avLst/>
          </a:prstGeom>
          <a:noFill/>
        </p:spPr>
        <p:txBody>
          <a:bodyPr wrap="square" rtlCol="0">
            <a:spAutoFit/>
          </a:bodyPr>
          <a:lstStyle/>
          <a:p>
            <a:pPr algn="ctr" defTabSz="761992"/>
            <a:r>
              <a:rPr lang="en-US" sz="1778" dirty="0">
                <a:solidFill>
                  <a:prstClr val="black"/>
                </a:solidFill>
                <a:ea typeface="Calibri" charset="0"/>
                <a:cs typeface="Times New Roman" panose="02020603050405020304" pitchFamily="18" charset="0"/>
              </a:rPr>
              <a:t>coarse mask</a:t>
            </a:r>
            <a:endParaRPr lang="en-US" sz="1778" baseline="-25000" dirty="0">
              <a:solidFill>
                <a:prstClr val="black"/>
              </a:solidFill>
              <a:ea typeface="Calibri" charset="0"/>
              <a:cs typeface="Times New Roman" panose="02020603050405020304" pitchFamily="18" charset="0"/>
            </a:endParaRPr>
          </a:p>
        </p:txBody>
      </p:sp>
      <p:pic>
        <p:nvPicPr>
          <p:cNvPr id="139" name="Picture 73">
            <a:extLst>
              <a:ext uri="{FF2B5EF4-FFF2-40B4-BE49-F238E27FC236}">
                <a16:creationId xmlns:a16="http://schemas.microsoft.com/office/drawing/2014/main" id="{9AFB6237-292E-488F-8C60-48F2C9FEF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0758" y="1866584"/>
            <a:ext cx="1463040" cy="1097280"/>
          </a:xfrm>
          <a:prstGeom prst="rect">
            <a:avLst/>
          </a:prstGeom>
        </p:spPr>
      </p:pic>
      <p:grpSp>
        <p:nvGrpSpPr>
          <p:cNvPr id="140" name="Group 18">
            <a:extLst>
              <a:ext uri="{FF2B5EF4-FFF2-40B4-BE49-F238E27FC236}">
                <a16:creationId xmlns:a16="http://schemas.microsoft.com/office/drawing/2014/main" id="{862F2FE7-77F0-4AC6-87B8-FDE572FB4C44}"/>
              </a:ext>
            </a:extLst>
          </p:cNvPr>
          <p:cNvGrpSpPr/>
          <p:nvPr/>
        </p:nvGrpSpPr>
        <p:grpSpPr>
          <a:xfrm>
            <a:off x="5693938" y="2061343"/>
            <a:ext cx="2605458" cy="1797190"/>
            <a:chOff x="5538315" y="2677110"/>
            <a:chExt cx="4978279" cy="3543945"/>
          </a:xfrm>
        </p:grpSpPr>
        <p:pic>
          <p:nvPicPr>
            <p:cNvPr id="141" name="Picture 16">
              <a:extLst>
                <a:ext uri="{FF2B5EF4-FFF2-40B4-BE49-F238E27FC236}">
                  <a16:creationId xmlns:a16="http://schemas.microsoft.com/office/drawing/2014/main" id="{3DAB389E-E14A-401C-B313-D74D13ABC7C5}"/>
                </a:ext>
              </a:extLst>
            </p:cNvPr>
            <p:cNvPicPr>
              <a:picLocks noChangeAspect="1"/>
            </p:cNvPicPr>
            <p:nvPr/>
          </p:nvPicPr>
          <p:blipFill>
            <a:blip r:embed="rId6"/>
            <a:stretch>
              <a:fillRect/>
            </a:stretch>
          </p:blipFill>
          <p:spPr>
            <a:xfrm>
              <a:off x="5538315" y="4666142"/>
              <a:ext cx="1498600" cy="1554913"/>
            </a:xfrm>
            <a:prstGeom prst="rect">
              <a:avLst/>
            </a:prstGeom>
            <a:ln>
              <a:solidFill>
                <a:sysClr val="window" lastClr="FFFFFF">
                  <a:lumMod val="75000"/>
                </a:sysClr>
              </a:solidFill>
              <a:prstDash val="dash"/>
            </a:ln>
            <a:scene3d>
              <a:camera prst="isometricRightUp"/>
              <a:lightRig rig="threePt" dir="t"/>
            </a:scene3d>
          </p:spPr>
        </p:pic>
        <p:pic>
          <p:nvPicPr>
            <p:cNvPr id="142" name="Picture 46">
              <a:extLst>
                <a:ext uri="{FF2B5EF4-FFF2-40B4-BE49-F238E27FC236}">
                  <a16:creationId xmlns:a16="http://schemas.microsoft.com/office/drawing/2014/main" id="{57A3DF26-E3F4-4D30-902C-0C8BAB2FD59C}"/>
                </a:ext>
              </a:extLst>
            </p:cNvPr>
            <p:cNvPicPr>
              <a:picLocks/>
            </p:cNvPicPr>
            <p:nvPr/>
          </p:nvPicPr>
          <p:blipFill>
            <a:blip r:embed="rId6"/>
            <a:stretch>
              <a:fillRect/>
            </a:stretch>
          </p:blipFill>
          <p:spPr>
            <a:xfrm flipH="1">
              <a:off x="7858252" y="3362024"/>
              <a:ext cx="1499616" cy="1636776"/>
            </a:xfrm>
            <a:prstGeom prst="rect">
              <a:avLst/>
            </a:prstGeom>
            <a:ln>
              <a:solidFill>
                <a:sysClr val="window" lastClr="FFFFFF">
                  <a:lumMod val="75000"/>
                </a:sysClr>
              </a:solidFill>
              <a:prstDash val="dash"/>
            </a:ln>
            <a:scene3d>
              <a:camera prst="isometricRightUp"/>
              <a:lightRig rig="threePt" dir="t"/>
            </a:scene3d>
          </p:spPr>
        </p:pic>
        <p:pic>
          <p:nvPicPr>
            <p:cNvPr id="143" name="Picture 12">
              <a:extLst>
                <a:ext uri="{FF2B5EF4-FFF2-40B4-BE49-F238E27FC236}">
                  <a16:creationId xmlns:a16="http://schemas.microsoft.com/office/drawing/2014/main" id="{4D0DD1BD-D8E9-45A9-AE75-8770ACE0AE93}"/>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6696025" y="4015098"/>
              <a:ext cx="1499616" cy="1636776"/>
            </a:xfrm>
            <a:prstGeom prst="rect">
              <a:avLst/>
            </a:prstGeom>
            <a:ln>
              <a:solidFill>
                <a:sysClr val="window" lastClr="FFFFFF">
                  <a:lumMod val="75000"/>
                </a:sysClr>
              </a:solidFill>
              <a:prstDash val="dash"/>
            </a:ln>
            <a:scene3d>
              <a:camera prst="isometricRightUp"/>
              <a:lightRig rig="threePt" dir="t"/>
            </a:scene3d>
          </p:spPr>
        </p:pic>
        <p:pic>
          <p:nvPicPr>
            <p:cNvPr id="144" name="Picture 63">
              <a:extLst>
                <a:ext uri="{FF2B5EF4-FFF2-40B4-BE49-F238E27FC236}">
                  <a16:creationId xmlns:a16="http://schemas.microsoft.com/office/drawing/2014/main" id="{9A7C0826-FE88-41C9-9B8E-A28B596238BF}"/>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rot="10800000">
              <a:off x="9016978" y="2677110"/>
              <a:ext cx="1499616" cy="1676555"/>
            </a:xfrm>
            <a:prstGeom prst="rect">
              <a:avLst/>
            </a:prstGeom>
            <a:ln>
              <a:solidFill>
                <a:sysClr val="window" lastClr="FFFFFF">
                  <a:lumMod val="75000"/>
                </a:sysClr>
              </a:solidFill>
              <a:prstDash val="dash"/>
            </a:ln>
            <a:scene3d>
              <a:camera prst="isometricRightUp"/>
              <a:lightRig rig="threePt" dir="t"/>
            </a:scene3d>
          </p:spPr>
        </p:pic>
      </p:grpSp>
      <p:sp>
        <p:nvSpPr>
          <p:cNvPr id="145" name="TextBox 78">
            <a:extLst>
              <a:ext uri="{FF2B5EF4-FFF2-40B4-BE49-F238E27FC236}">
                <a16:creationId xmlns:a16="http://schemas.microsoft.com/office/drawing/2014/main" id="{6F2B57C3-EE47-43BE-B87C-F0893A6D6203}"/>
              </a:ext>
            </a:extLst>
          </p:cNvPr>
          <p:cNvSpPr txBox="1"/>
          <p:nvPr/>
        </p:nvSpPr>
        <p:spPr>
          <a:xfrm>
            <a:off x="9318688" y="2968708"/>
            <a:ext cx="1807180" cy="365934"/>
          </a:xfrm>
          <a:prstGeom prst="rect">
            <a:avLst/>
          </a:prstGeom>
          <a:noFill/>
        </p:spPr>
        <p:txBody>
          <a:bodyPr wrap="square" rtlCol="0">
            <a:spAutoFit/>
          </a:bodyPr>
          <a:lstStyle/>
          <a:p>
            <a:pPr algn="ctr" defTabSz="761992"/>
            <a:r>
              <a:rPr lang="en-US" sz="1778" dirty="0">
                <a:solidFill>
                  <a:prstClr val="black"/>
                </a:solidFill>
                <a:ea typeface="Calibri" charset="0"/>
                <a:cs typeface="Times New Roman" panose="02020603050405020304" pitchFamily="18" charset="0"/>
              </a:rPr>
              <a:t>refined result</a:t>
            </a:r>
            <a:endParaRPr lang="en-US" sz="1778" baseline="-25000" dirty="0">
              <a:solidFill>
                <a:prstClr val="black"/>
              </a:solidFill>
              <a:ea typeface="Calibri" charset="0"/>
              <a:cs typeface="Times New Roman" panose="02020603050405020304" pitchFamily="18" charset="0"/>
            </a:endParaRPr>
          </a:p>
        </p:txBody>
      </p:sp>
      <p:sp>
        <p:nvSpPr>
          <p:cNvPr id="146" name="箭头: 右 33">
            <a:extLst>
              <a:ext uri="{FF2B5EF4-FFF2-40B4-BE49-F238E27FC236}">
                <a16:creationId xmlns:a16="http://schemas.microsoft.com/office/drawing/2014/main" id="{25EB3372-59CE-45BA-84BD-0252C3473EC0}"/>
              </a:ext>
            </a:extLst>
          </p:cNvPr>
          <p:cNvSpPr/>
          <p:nvPr/>
        </p:nvSpPr>
        <p:spPr>
          <a:xfrm>
            <a:off x="5402547" y="4930352"/>
            <a:ext cx="308031" cy="346094"/>
          </a:xfrm>
          <a:prstGeom prst="rightArrow">
            <a:avLst/>
          </a:prstGeom>
          <a:solidFill>
            <a:srgbClr val="70AD47"/>
          </a:solidFill>
          <a:ln w="19050" cap="flat" cmpd="sng" algn="ctr">
            <a:solidFill>
              <a:sysClr val="window" lastClr="FFFFFF"/>
            </a:solidFill>
            <a:prstDash val="solid"/>
            <a:miter lim="800000"/>
          </a:ln>
          <a:effectLst/>
        </p:spPr>
        <p:txBody>
          <a:bodyPr rtlCol="0" anchor="ctr"/>
          <a:lstStyle/>
          <a:p>
            <a:pPr algn="ctr" defTabSz="761992">
              <a:defRPr/>
            </a:pPr>
            <a:endParaRPr lang="zh-CN" altLang="en-US" sz="1778" kern="0">
              <a:solidFill>
                <a:prstClr val="white"/>
              </a:solidFill>
              <a:ea typeface="DengXian" panose="02010600030101010101" pitchFamily="2" charset="-122"/>
              <a:cs typeface="Times New Roman" panose="02020603050405020304" pitchFamily="18" charset="0"/>
            </a:endParaRPr>
          </a:p>
        </p:txBody>
      </p:sp>
      <p:cxnSp>
        <p:nvCxnSpPr>
          <p:cNvPr id="147" name="直接箭头连接符 34">
            <a:extLst>
              <a:ext uri="{FF2B5EF4-FFF2-40B4-BE49-F238E27FC236}">
                <a16:creationId xmlns:a16="http://schemas.microsoft.com/office/drawing/2014/main" id="{FA3FC43C-9EA9-40B0-ADC9-4BF1E9BB3702}"/>
              </a:ext>
            </a:extLst>
          </p:cNvPr>
          <p:cNvCxnSpPr>
            <a:cxnSpLocks/>
          </p:cNvCxnSpPr>
          <p:nvPr/>
        </p:nvCxnSpPr>
        <p:spPr>
          <a:xfrm flipV="1">
            <a:off x="6160471" y="4004305"/>
            <a:ext cx="3856" cy="530812"/>
          </a:xfrm>
          <a:prstGeom prst="straightConnector1">
            <a:avLst/>
          </a:prstGeom>
          <a:noFill/>
          <a:ln w="19050" cap="flat" cmpd="sng" algn="ctr">
            <a:solidFill>
              <a:srgbClr val="4472C4"/>
            </a:solidFill>
            <a:prstDash val="solid"/>
            <a:miter lim="800000"/>
            <a:tailEnd type="triangle"/>
          </a:ln>
          <a:effectLst/>
        </p:spPr>
      </p:cxnSp>
      <p:cxnSp>
        <p:nvCxnSpPr>
          <p:cNvPr id="148" name="直接箭头连接符 35">
            <a:extLst>
              <a:ext uri="{FF2B5EF4-FFF2-40B4-BE49-F238E27FC236}">
                <a16:creationId xmlns:a16="http://schemas.microsoft.com/office/drawing/2014/main" id="{427586D6-B0AE-4CD4-8825-A91EC1469816}"/>
              </a:ext>
            </a:extLst>
          </p:cNvPr>
          <p:cNvCxnSpPr>
            <a:cxnSpLocks/>
          </p:cNvCxnSpPr>
          <p:nvPr/>
        </p:nvCxnSpPr>
        <p:spPr>
          <a:xfrm flipV="1">
            <a:off x="6783160" y="3653086"/>
            <a:ext cx="0" cy="483826"/>
          </a:xfrm>
          <a:prstGeom prst="straightConnector1">
            <a:avLst/>
          </a:prstGeom>
          <a:noFill/>
          <a:ln w="19050" cap="flat" cmpd="sng" algn="ctr">
            <a:solidFill>
              <a:srgbClr val="4472C4"/>
            </a:solidFill>
            <a:prstDash val="solid"/>
            <a:miter lim="800000"/>
            <a:tailEnd type="triangle"/>
          </a:ln>
          <a:effectLst/>
        </p:spPr>
      </p:cxnSp>
      <p:cxnSp>
        <p:nvCxnSpPr>
          <p:cNvPr id="149" name="直接箭头连接符 36">
            <a:extLst>
              <a:ext uri="{FF2B5EF4-FFF2-40B4-BE49-F238E27FC236}">
                <a16:creationId xmlns:a16="http://schemas.microsoft.com/office/drawing/2014/main" id="{500DA8B2-E61A-413C-ACBA-D805C8301DAA}"/>
              </a:ext>
            </a:extLst>
          </p:cNvPr>
          <p:cNvCxnSpPr>
            <a:cxnSpLocks/>
          </p:cNvCxnSpPr>
          <p:nvPr/>
        </p:nvCxnSpPr>
        <p:spPr>
          <a:xfrm flipV="1">
            <a:off x="7401667" y="3257075"/>
            <a:ext cx="0" cy="483826"/>
          </a:xfrm>
          <a:prstGeom prst="straightConnector1">
            <a:avLst/>
          </a:prstGeom>
          <a:noFill/>
          <a:ln w="19050" cap="flat" cmpd="sng" algn="ctr">
            <a:solidFill>
              <a:srgbClr val="4472C4"/>
            </a:solidFill>
            <a:prstDash val="solid"/>
            <a:miter lim="800000"/>
            <a:tailEnd type="triangle"/>
          </a:ln>
          <a:effectLst/>
        </p:spPr>
      </p:cxnSp>
      <p:sp>
        <p:nvSpPr>
          <p:cNvPr id="150" name="矩形 37">
            <a:extLst>
              <a:ext uri="{FF2B5EF4-FFF2-40B4-BE49-F238E27FC236}">
                <a16:creationId xmlns:a16="http://schemas.microsoft.com/office/drawing/2014/main" id="{F314E74D-EE30-4C59-866F-117E749B5267}"/>
              </a:ext>
            </a:extLst>
          </p:cNvPr>
          <p:cNvSpPr/>
          <p:nvPr/>
        </p:nvSpPr>
        <p:spPr>
          <a:xfrm>
            <a:off x="4749336" y="3021811"/>
            <a:ext cx="288708" cy="849193"/>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vert="vert270" rtlCol="0" anchor="ctr"/>
          <a:lstStyle/>
          <a:p>
            <a:pPr algn="ctr" defTabSz="761992">
              <a:defRPr/>
            </a:pPr>
            <a:r>
              <a:rPr lang="en-US" altLang="zh-CN" sz="1778" kern="0" dirty="0">
                <a:solidFill>
                  <a:prstClr val="white"/>
                </a:solidFill>
                <a:ea typeface="DengXian" panose="02010600030101010101" pitchFamily="2" charset="-122"/>
                <a:cs typeface="Times New Roman" panose="02020603050405020304" pitchFamily="18" charset="0"/>
              </a:rPr>
              <a:t>conv</a:t>
            </a:r>
            <a:endParaRPr lang="zh-CN" altLang="en-US" sz="1778" kern="0" dirty="0">
              <a:solidFill>
                <a:prstClr val="white"/>
              </a:solidFill>
              <a:ea typeface="DengXian" panose="02010600030101010101" pitchFamily="2" charset="-122"/>
              <a:cs typeface="Times New Roman" panose="02020603050405020304" pitchFamily="18" charset="0"/>
            </a:endParaRPr>
          </a:p>
        </p:txBody>
      </p:sp>
      <p:sp>
        <p:nvSpPr>
          <p:cNvPr id="151" name="矩形 38">
            <a:extLst>
              <a:ext uri="{FF2B5EF4-FFF2-40B4-BE49-F238E27FC236}">
                <a16:creationId xmlns:a16="http://schemas.microsoft.com/office/drawing/2014/main" id="{1560A751-A0D0-4ADC-82E0-D22476F73C25}"/>
              </a:ext>
            </a:extLst>
          </p:cNvPr>
          <p:cNvSpPr/>
          <p:nvPr/>
        </p:nvSpPr>
        <p:spPr>
          <a:xfrm>
            <a:off x="8878979" y="1986340"/>
            <a:ext cx="288708" cy="849193"/>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vert="vert270" rtlCol="0" anchor="ctr"/>
          <a:lstStyle/>
          <a:p>
            <a:pPr algn="ctr" defTabSz="761992">
              <a:defRPr/>
            </a:pPr>
            <a:r>
              <a:rPr lang="en-US" altLang="zh-CN" sz="1778" kern="0" dirty="0">
                <a:solidFill>
                  <a:prstClr val="white"/>
                </a:solidFill>
                <a:ea typeface="DengXian" panose="02010600030101010101" pitchFamily="2" charset="-122"/>
                <a:cs typeface="Times New Roman" panose="02020603050405020304" pitchFamily="18" charset="0"/>
              </a:rPr>
              <a:t>conv</a:t>
            </a:r>
            <a:endParaRPr lang="zh-CN" altLang="en-US" sz="1778" kern="0" dirty="0">
              <a:solidFill>
                <a:prstClr val="white"/>
              </a:solidFill>
              <a:ea typeface="DengXian" panose="02010600030101010101" pitchFamily="2" charset="-122"/>
              <a:cs typeface="Times New Roman" panose="02020603050405020304" pitchFamily="18" charset="0"/>
            </a:endParaRPr>
          </a:p>
        </p:txBody>
      </p:sp>
      <p:cxnSp>
        <p:nvCxnSpPr>
          <p:cNvPr id="152" name="直接箭头连接符 39">
            <a:extLst>
              <a:ext uri="{FF2B5EF4-FFF2-40B4-BE49-F238E27FC236}">
                <a16:creationId xmlns:a16="http://schemas.microsoft.com/office/drawing/2014/main" id="{3D53B136-6F40-4E3E-9C2A-C37243794685}"/>
              </a:ext>
            </a:extLst>
          </p:cNvPr>
          <p:cNvCxnSpPr>
            <a:stCxn id="136" idx="3"/>
            <a:endCxn id="150" idx="1"/>
          </p:cNvCxnSpPr>
          <p:nvPr/>
        </p:nvCxnSpPr>
        <p:spPr>
          <a:xfrm>
            <a:off x="4427600" y="3446408"/>
            <a:ext cx="321736" cy="0"/>
          </a:xfrm>
          <a:prstGeom prst="straightConnector1">
            <a:avLst/>
          </a:prstGeom>
          <a:noFill/>
          <a:ln w="19050" cap="flat" cmpd="sng" algn="ctr">
            <a:solidFill>
              <a:srgbClr val="4472C4"/>
            </a:solidFill>
            <a:prstDash val="solid"/>
            <a:miter lim="800000"/>
            <a:tailEnd type="triangle"/>
          </a:ln>
          <a:effectLst/>
        </p:spPr>
      </p:cxnSp>
      <p:cxnSp>
        <p:nvCxnSpPr>
          <p:cNvPr id="153" name="直接箭头连接符 40">
            <a:extLst>
              <a:ext uri="{FF2B5EF4-FFF2-40B4-BE49-F238E27FC236}">
                <a16:creationId xmlns:a16="http://schemas.microsoft.com/office/drawing/2014/main" id="{74EEE4EB-AB7C-42E6-9A76-C5EBDD6B1E63}"/>
              </a:ext>
            </a:extLst>
          </p:cNvPr>
          <p:cNvCxnSpPr>
            <a:stCxn id="151" idx="3"/>
            <a:endCxn id="139" idx="1"/>
          </p:cNvCxnSpPr>
          <p:nvPr/>
        </p:nvCxnSpPr>
        <p:spPr>
          <a:xfrm>
            <a:off x="9167686" y="2410937"/>
            <a:ext cx="323072" cy="4288"/>
          </a:xfrm>
          <a:prstGeom prst="straightConnector1">
            <a:avLst/>
          </a:prstGeom>
          <a:noFill/>
          <a:ln w="19050" cap="flat" cmpd="sng" algn="ctr">
            <a:solidFill>
              <a:srgbClr val="4472C4"/>
            </a:solidFill>
            <a:prstDash val="solid"/>
            <a:miter lim="800000"/>
            <a:tailEnd type="triangle"/>
          </a:ln>
          <a:effectLst/>
        </p:spPr>
      </p:cxnSp>
      <p:sp>
        <p:nvSpPr>
          <p:cNvPr id="154" name="箭头: 右 41">
            <a:extLst>
              <a:ext uri="{FF2B5EF4-FFF2-40B4-BE49-F238E27FC236}">
                <a16:creationId xmlns:a16="http://schemas.microsoft.com/office/drawing/2014/main" id="{573093B8-19A7-44FA-BC53-99D99F4AC6A9}"/>
              </a:ext>
            </a:extLst>
          </p:cNvPr>
          <p:cNvSpPr/>
          <p:nvPr/>
        </p:nvSpPr>
        <p:spPr>
          <a:xfrm>
            <a:off x="5235840" y="3278882"/>
            <a:ext cx="308031" cy="346094"/>
          </a:xfrm>
          <a:prstGeom prst="rightArrow">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algn="ctr" defTabSz="761992">
              <a:defRPr/>
            </a:pPr>
            <a:endParaRPr lang="zh-CN" altLang="en-US" sz="1778" kern="0">
              <a:solidFill>
                <a:prstClr val="white"/>
              </a:solidFill>
              <a:ea typeface="DengXian" panose="02010600030101010101" pitchFamily="2" charset="-122"/>
              <a:cs typeface="Times New Roman" panose="02020603050405020304" pitchFamily="18" charset="0"/>
            </a:endParaRPr>
          </a:p>
        </p:txBody>
      </p:sp>
      <p:sp>
        <p:nvSpPr>
          <p:cNvPr id="155" name="箭头: 右 42">
            <a:extLst>
              <a:ext uri="{FF2B5EF4-FFF2-40B4-BE49-F238E27FC236}">
                <a16:creationId xmlns:a16="http://schemas.microsoft.com/office/drawing/2014/main" id="{C4E8DFE0-15D4-465E-BA53-55EE0131AEC5}"/>
              </a:ext>
            </a:extLst>
          </p:cNvPr>
          <p:cNvSpPr/>
          <p:nvPr/>
        </p:nvSpPr>
        <p:spPr>
          <a:xfrm>
            <a:off x="8455601" y="2242177"/>
            <a:ext cx="308031" cy="346094"/>
          </a:xfrm>
          <a:prstGeom prst="rightArrow">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ot="0" spcFirstLastPara="0" vert="horz" wrap="square" lIns="76200" tIns="38100" rIns="76200" bIns="381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92">
              <a:defRPr/>
            </a:pPr>
            <a:endParaRPr lang="zh-CN" altLang="en-US" sz="1778">
              <a:solidFill>
                <a:prstClr val="white"/>
              </a:solidFill>
              <a:ea typeface="DengXian" panose="02010600030101010101" pitchFamily="2" charset="-122"/>
              <a:cs typeface="Times New Roman" panose="02020603050405020304" pitchFamily="18" charset="0"/>
            </a:endParaRPr>
          </a:p>
        </p:txBody>
      </p:sp>
      <p:cxnSp>
        <p:nvCxnSpPr>
          <p:cNvPr id="156" name="连接符: 曲线 43">
            <a:extLst>
              <a:ext uri="{FF2B5EF4-FFF2-40B4-BE49-F238E27FC236}">
                <a16:creationId xmlns:a16="http://schemas.microsoft.com/office/drawing/2014/main" id="{A7244B10-6E37-4252-B432-4FA07795C7C0}"/>
              </a:ext>
            </a:extLst>
          </p:cNvPr>
          <p:cNvCxnSpPr>
            <a:cxnSpLocks/>
          </p:cNvCxnSpPr>
          <p:nvPr/>
        </p:nvCxnSpPr>
        <p:spPr>
          <a:xfrm flipV="1">
            <a:off x="5405230" y="3257075"/>
            <a:ext cx="3123536" cy="976056"/>
          </a:xfrm>
          <a:prstGeom prst="curvedConnector3">
            <a:avLst>
              <a:gd name="adj1" fmla="val 51003"/>
            </a:avLst>
          </a:prstGeom>
          <a:noFill/>
          <a:ln w="9525" cap="flat" cmpd="sng" algn="ctr">
            <a:solidFill>
              <a:sysClr val="windowText" lastClr="000000"/>
            </a:solidFill>
            <a:prstDash val="dash"/>
            <a:round/>
            <a:headEnd type="none" w="med" len="med"/>
            <a:tailEnd type="none" w="med" len="med"/>
          </a:ln>
          <a:effectLst/>
        </p:spPr>
      </p:cxnSp>
      <p:grpSp>
        <p:nvGrpSpPr>
          <p:cNvPr id="157" name="Group 67">
            <a:extLst>
              <a:ext uri="{FF2B5EF4-FFF2-40B4-BE49-F238E27FC236}">
                <a16:creationId xmlns:a16="http://schemas.microsoft.com/office/drawing/2014/main" id="{D2F1042A-A80D-4B07-BA6B-950A55A8E961}"/>
              </a:ext>
            </a:extLst>
          </p:cNvPr>
          <p:cNvGrpSpPr/>
          <p:nvPr/>
        </p:nvGrpSpPr>
        <p:grpSpPr>
          <a:xfrm>
            <a:off x="5815138" y="4516685"/>
            <a:ext cx="895719" cy="1072206"/>
            <a:chOff x="6623355" y="1358258"/>
            <a:chExt cx="1828800" cy="1930400"/>
          </a:xfrm>
          <a:solidFill>
            <a:srgbClr val="70AD47"/>
          </a:solidFill>
          <a:scene3d>
            <a:camera prst="isometricRightUp"/>
            <a:lightRig rig="threePt" dir="t"/>
          </a:scene3d>
        </p:grpSpPr>
        <p:sp>
          <p:nvSpPr>
            <p:cNvPr id="158" name="Rectangle 35">
              <a:extLst>
                <a:ext uri="{FF2B5EF4-FFF2-40B4-BE49-F238E27FC236}">
                  <a16:creationId xmlns:a16="http://schemas.microsoft.com/office/drawing/2014/main" id="{10E939EC-0CCC-4DD0-955C-0527A36A563F}"/>
                </a:ext>
              </a:extLst>
            </p:cNvPr>
            <p:cNvSpPr/>
            <p:nvPr/>
          </p:nvSpPr>
          <p:spPr>
            <a:xfrm>
              <a:off x="6623355" y="13582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59" name="Rectangle 36">
              <a:extLst>
                <a:ext uri="{FF2B5EF4-FFF2-40B4-BE49-F238E27FC236}">
                  <a16:creationId xmlns:a16="http://schemas.microsoft.com/office/drawing/2014/main" id="{578D8E78-B821-4384-A782-5D469EBCE427}"/>
                </a:ext>
              </a:extLst>
            </p:cNvPr>
            <p:cNvSpPr/>
            <p:nvPr/>
          </p:nvSpPr>
          <p:spPr>
            <a:xfrm>
              <a:off x="6775755" y="15106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sp>
          <p:nvSpPr>
            <p:cNvPr id="160" name="Rectangle 37">
              <a:extLst>
                <a:ext uri="{FF2B5EF4-FFF2-40B4-BE49-F238E27FC236}">
                  <a16:creationId xmlns:a16="http://schemas.microsoft.com/office/drawing/2014/main" id="{6172728A-FCB2-4C78-A033-0C83EFBAD5C0}"/>
                </a:ext>
              </a:extLst>
            </p:cNvPr>
            <p:cNvSpPr/>
            <p:nvPr/>
          </p:nvSpPr>
          <p:spPr>
            <a:xfrm>
              <a:off x="6928155" y="1663058"/>
              <a:ext cx="1524000" cy="1625600"/>
            </a:xfrm>
            <a:prstGeom prst="rect">
              <a:avLst/>
            </a:prstGeom>
            <a:grpFill/>
            <a:ln w="19050" cap="flat" cmpd="sng" algn="ctr">
              <a:solidFill>
                <a:sysClr val="window" lastClr="FFFFFF"/>
              </a:solidFill>
              <a:prstDash val="solid"/>
              <a:miter lim="800000"/>
            </a:ln>
            <a:effectLst/>
          </p:spPr>
          <p:txBody>
            <a:bodyPr rtlCol="0" anchor="ctr"/>
            <a:lstStyle/>
            <a:p>
              <a:pPr algn="ctr" defTabSz="761992">
                <a:defRPr/>
              </a:pPr>
              <a:endParaRPr lang="en-US" sz="1778" kern="0">
                <a:solidFill>
                  <a:prstClr val="white"/>
                </a:solidFill>
                <a:cs typeface="Times New Roman" panose="02020603050405020304" pitchFamily="18" charset="0"/>
              </a:endParaRPr>
            </a:p>
          </p:txBody>
        </p:sp>
      </p:grpSp>
      <p:cxnSp>
        <p:nvCxnSpPr>
          <p:cNvPr id="161" name="连接符: 曲线 48">
            <a:extLst>
              <a:ext uri="{FF2B5EF4-FFF2-40B4-BE49-F238E27FC236}">
                <a16:creationId xmlns:a16="http://schemas.microsoft.com/office/drawing/2014/main" id="{00529A16-6DA3-4B6A-AD0F-62BC0CFA70F8}"/>
              </a:ext>
            </a:extLst>
          </p:cNvPr>
          <p:cNvCxnSpPr>
            <a:cxnSpLocks/>
          </p:cNvCxnSpPr>
          <p:nvPr/>
        </p:nvCxnSpPr>
        <p:spPr>
          <a:xfrm flipV="1">
            <a:off x="6299843" y="5070077"/>
            <a:ext cx="2140357" cy="408341"/>
          </a:xfrm>
          <a:prstGeom prst="curvedConnector3">
            <a:avLst/>
          </a:prstGeom>
          <a:noFill/>
          <a:ln w="19050" cap="flat" cmpd="sng" algn="ctr">
            <a:solidFill>
              <a:srgbClr val="70AD47"/>
            </a:solidFill>
            <a:prstDash val="solid"/>
            <a:miter lim="800000"/>
            <a:tailEnd type="triangle"/>
          </a:ln>
          <a:effectLst/>
        </p:spPr>
      </p:cxnSp>
      <p:cxnSp>
        <p:nvCxnSpPr>
          <p:cNvPr id="162" name="连接符: 曲线 49">
            <a:extLst>
              <a:ext uri="{FF2B5EF4-FFF2-40B4-BE49-F238E27FC236}">
                <a16:creationId xmlns:a16="http://schemas.microsoft.com/office/drawing/2014/main" id="{7C947F93-C7F9-48C0-A79D-69A450C620E0}"/>
              </a:ext>
            </a:extLst>
          </p:cNvPr>
          <p:cNvCxnSpPr>
            <a:cxnSpLocks/>
          </p:cNvCxnSpPr>
          <p:nvPr/>
        </p:nvCxnSpPr>
        <p:spPr>
          <a:xfrm flipV="1">
            <a:off x="6938443" y="5070077"/>
            <a:ext cx="1501756" cy="56512"/>
          </a:xfrm>
          <a:prstGeom prst="curvedConnector3">
            <a:avLst/>
          </a:prstGeom>
          <a:noFill/>
          <a:ln w="19050" cap="flat" cmpd="sng" algn="ctr">
            <a:solidFill>
              <a:srgbClr val="70AD47"/>
            </a:solidFill>
            <a:prstDash val="solid"/>
            <a:miter lim="800000"/>
            <a:tailEnd type="triangle"/>
          </a:ln>
          <a:effectLst/>
        </p:spPr>
      </p:cxnSp>
      <p:cxnSp>
        <p:nvCxnSpPr>
          <p:cNvPr id="163" name="连接符: 曲线 50">
            <a:extLst>
              <a:ext uri="{FF2B5EF4-FFF2-40B4-BE49-F238E27FC236}">
                <a16:creationId xmlns:a16="http://schemas.microsoft.com/office/drawing/2014/main" id="{6DC4B7CA-8512-499E-9926-BFA9CAFE95FC}"/>
              </a:ext>
            </a:extLst>
          </p:cNvPr>
          <p:cNvCxnSpPr>
            <a:cxnSpLocks/>
          </p:cNvCxnSpPr>
          <p:nvPr/>
        </p:nvCxnSpPr>
        <p:spPr>
          <a:xfrm>
            <a:off x="7601897" y="4745714"/>
            <a:ext cx="838302" cy="324363"/>
          </a:xfrm>
          <a:prstGeom prst="curvedConnector3">
            <a:avLst/>
          </a:prstGeom>
          <a:noFill/>
          <a:ln w="19050" cap="flat" cmpd="sng" algn="ctr">
            <a:solidFill>
              <a:srgbClr val="70AD47"/>
            </a:solidFill>
            <a:prstDash val="solid"/>
            <a:miter lim="800000"/>
            <a:tailEnd type="triangle"/>
          </a:ln>
          <a:effectLst/>
        </p:spPr>
      </p:cxnSp>
      <p:cxnSp>
        <p:nvCxnSpPr>
          <p:cNvPr id="164" name="连接符: 曲线 51">
            <a:extLst>
              <a:ext uri="{FF2B5EF4-FFF2-40B4-BE49-F238E27FC236}">
                <a16:creationId xmlns:a16="http://schemas.microsoft.com/office/drawing/2014/main" id="{F1B2FD19-F2D7-433A-A44C-B9A432D4B8F8}"/>
              </a:ext>
            </a:extLst>
          </p:cNvPr>
          <p:cNvCxnSpPr>
            <a:cxnSpLocks/>
          </p:cNvCxnSpPr>
          <p:nvPr/>
        </p:nvCxnSpPr>
        <p:spPr>
          <a:xfrm rot="16200000" flipH="1">
            <a:off x="8003785" y="4633663"/>
            <a:ext cx="595036" cy="277791"/>
          </a:xfrm>
          <a:prstGeom prst="curvedConnector2">
            <a:avLst/>
          </a:prstGeom>
          <a:noFill/>
          <a:ln w="19050" cap="flat" cmpd="sng" algn="ctr">
            <a:solidFill>
              <a:srgbClr val="70AD47"/>
            </a:solidFill>
            <a:prstDash val="solid"/>
            <a:miter lim="800000"/>
            <a:tailEnd type="triangle"/>
          </a:ln>
          <a:effectLst/>
        </p:spPr>
      </p:cxnSp>
      <p:pic>
        <p:nvPicPr>
          <p:cNvPr id="165" name="图片 52">
            <a:extLst>
              <a:ext uri="{FF2B5EF4-FFF2-40B4-BE49-F238E27FC236}">
                <a16:creationId xmlns:a16="http://schemas.microsoft.com/office/drawing/2014/main" id="{1B28C8B8-7D43-409A-B422-5274E70C7942}"/>
              </a:ext>
            </a:extLst>
          </p:cNvPr>
          <p:cNvPicPr>
            <a:picLocks noChangeAspect="1"/>
          </p:cNvPicPr>
          <p:nvPr/>
        </p:nvPicPr>
        <p:blipFill>
          <a:blip r:embed="rId8"/>
          <a:stretch>
            <a:fillRect/>
          </a:stretch>
        </p:blipFill>
        <p:spPr>
          <a:xfrm>
            <a:off x="8679526" y="4703342"/>
            <a:ext cx="1070689" cy="603282"/>
          </a:xfrm>
          <a:prstGeom prst="rect">
            <a:avLst/>
          </a:prstGeom>
        </p:spPr>
      </p:pic>
      <p:pic>
        <p:nvPicPr>
          <p:cNvPr id="166" name="图片 53">
            <a:extLst>
              <a:ext uri="{FF2B5EF4-FFF2-40B4-BE49-F238E27FC236}">
                <a16:creationId xmlns:a16="http://schemas.microsoft.com/office/drawing/2014/main" id="{96EFA2D5-830C-491B-90CA-2575D6B11762}"/>
              </a:ext>
            </a:extLst>
          </p:cNvPr>
          <p:cNvPicPr>
            <a:picLocks noChangeAspect="1"/>
          </p:cNvPicPr>
          <p:nvPr/>
        </p:nvPicPr>
        <p:blipFill>
          <a:blip r:embed="rId8"/>
          <a:stretch>
            <a:fillRect/>
          </a:stretch>
        </p:blipFill>
        <p:spPr>
          <a:xfrm>
            <a:off x="8604888" y="4721781"/>
            <a:ext cx="1070689" cy="603282"/>
          </a:xfrm>
          <a:prstGeom prst="rect">
            <a:avLst/>
          </a:prstGeom>
        </p:spPr>
      </p:pic>
      <p:pic>
        <p:nvPicPr>
          <p:cNvPr id="167" name="图片 54">
            <a:extLst>
              <a:ext uri="{FF2B5EF4-FFF2-40B4-BE49-F238E27FC236}">
                <a16:creationId xmlns:a16="http://schemas.microsoft.com/office/drawing/2014/main" id="{8A5F24DC-221C-4EDF-BB5C-CF2CE29DF8BB}"/>
              </a:ext>
            </a:extLst>
          </p:cNvPr>
          <p:cNvPicPr>
            <a:picLocks noChangeAspect="1"/>
          </p:cNvPicPr>
          <p:nvPr/>
        </p:nvPicPr>
        <p:blipFill>
          <a:blip r:embed="rId8"/>
          <a:stretch>
            <a:fillRect/>
          </a:stretch>
        </p:blipFill>
        <p:spPr>
          <a:xfrm>
            <a:off x="8510244" y="4747451"/>
            <a:ext cx="1070689" cy="603282"/>
          </a:xfrm>
          <a:prstGeom prst="rect">
            <a:avLst/>
          </a:prstGeom>
        </p:spPr>
      </p:pic>
      <p:pic>
        <p:nvPicPr>
          <p:cNvPr id="168" name="图片 55">
            <a:extLst>
              <a:ext uri="{FF2B5EF4-FFF2-40B4-BE49-F238E27FC236}">
                <a16:creationId xmlns:a16="http://schemas.microsoft.com/office/drawing/2014/main" id="{983EA254-64D5-47D7-AE84-98647A2924C1}"/>
              </a:ext>
            </a:extLst>
          </p:cNvPr>
          <p:cNvPicPr>
            <a:picLocks noChangeAspect="1"/>
          </p:cNvPicPr>
          <p:nvPr/>
        </p:nvPicPr>
        <p:blipFill>
          <a:blip r:embed="rId8"/>
          <a:stretch>
            <a:fillRect/>
          </a:stretch>
        </p:blipFill>
        <p:spPr>
          <a:xfrm>
            <a:off x="8425018" y="4768436"/>
            <a:ext cx="1070689" cy="603282"/>
          </a:xfrm>
          <a:prstGeom prst="rect">
            <a:avLst/>
          </a:prstGeom>
        </p:spPr>
      </p:pic>
      <p:sp>
        <p:nvSpPr>
          <p:cNvPr id="169" name="TextBox 71">
            <a:extLst>
              <a:ext uri="{FF2B5EF4-FFF2-40B4-BE49-F238E27FC236}">
                <a16:creationId xmlns:a16="http://schemas.microsoft.com/office/drawing/2014/main" id="{3A67172D-CD94-4F11-9A51-6A1CC95E1C19}"/>
              </a:ext>
            </a:extLst>
          </p:cNvPr>
          <p:cNvSpPr txBox="1"/>
          <p:nvPr/>
        </p:nvSpPr>
        <p:spPr>
          <a:xfrm>
            <a:off x="8425018" y="5371718"/>
            <a:ext cx="1270000" cy="365934"/>
          </a:xfrm>
          <a:prstGeom prst="rect">
            <a:avLst/>
          </a:prstGeom>
          <a:noFill/>
        </p:spPr>
        <p:txBody>
          <a:bodyPr wrap="square" rtlCol="0">
            <a:spAutoFit/>
          </a:bodyPr>
          <a:lstStyle/>
          <a:p>
            <a:pPr algn="ctr" defTabSz="761992"/>
            <a:r>
              <a:rPr lang="en-US" altLang="zh-CN" sz="1778" dirty="0">
                <a:solidFill>
                  <a:prstClr val="black"/>
                </a:solidFill>
                <a:ea typeface="Calibri" charset="0"/>
                <a:cs typeface="Times New Roman" panose="02020603050405020304" pitchFamily="18" charset="0"/>
              </a:rPr>
              <a:t>affinity</a:t>
            </a:r>
            <a:endParaRPr lang="en-US" sz="1778" baseline="-25000" dirty="0">
              <a:solidFill>
                <a:prstClr val="black"/>
              </a:solidFill>
              <a:ea typeface="Calibri" charset="0"/>
              <a:cs typeface="Times New Roman" panose="02020603050405020304" pitchFamily="18" charset="0"/>
            </a:endParaRPr>
          </a:p>
        </p:txBody>
      </p:sp>
      <p:sp>
        <p:nvSpPr>
          <p:cNvPr id="170" name="矩形 57">
            <a:extLst>
              <a:ext uri="{FF2B5EF4-FFF2-40B4-BE49-F238E27FC236}">
                <a16:creationId xmlns:a16="http://schemas.microsoft.com/office/drawing/2014/main" id="{663F2349-A985-4677-9ADB-DA46869DD07B}"/>
              </a:ext>
            </a:extLst>
          </p:cNvPr>
          <p:cNvSpPr/>
          <p:nvPr/>
        </p:nvSpPr>
        <p:spPr>
          <a:xfrm>
            <a:off x="8089778" y="4004306"/>
            <a:ext cx="125479" cy="115431"/>
          </a:xfrm>
          <a:prstGeom prst="rect">
            <a:avLst/>
          </a:prstGeom>
          <a:solidFill>
            <a:srgbClr val="FF0000"/>
          </a:solidFill>
          <a:ln w="12700" cap="flat" cmpd="sng" algn="ctr">
            <a:noFill/>
            <a:prstDash val="solid"/>
            <a:miter lim="800000"/>
          </a:ln>
          <a:effectLst/>
          <a:scene3d>
            <a:camera prst="isometricOffAxis2Right"/>
            <a:lightRig rig="threePt" dir="t"/>
          </a:scene3d>
        </p:spPr>
        <p:txBody>
          <a:bodyPr rtlCol="0" anchor="ctr"/>
          <a:lstStyle/>
          <a:p>
            <a:pPr algn="ctr" defTabSz="761992">
              <a:defRPr/>
            </a:pPr>
            <a:endParaRPr lang="zh-CN" altLang="en-US" sz="1778" kern="0">
              <a:solidFill>
                <a:prstClr val="white"/>
              </a:solidFill>
              <a:ea typeface="DengXian" panose="02010600030101010101" pitchFamily="2" charset="-122"/>
              <a:cs typeface="Times New Roman" panose="02020603050405020304" pitchFamily="18" charset="0"/>
            </a:endParaRPr>
          </a:p>
        </p:txBody>
      </p:sp>
      <p:cxnSp>
        <p:nvCxnSpPr>
          <p:cNvPr id="171" name="连接符: 曲线 58">
            <a:extLst>
              <a:ext uri="{FF2B5EF4-FFF2-40B4-BE49-F238E27FC236}">
                <a16:creationId xmlns:a16="http://schemas.microsoft.com/office/drawing/2014/main" id="{28E4CD5A-0647-4B3F-BD89-2066504670F7}"/>
              </a:ext>
            </a:extLst>
          </p:cNvPr>
          <p:cNvCxnSpPr>
            <a:cxnSpLocks/>
          </p:cNvCxnSpPr>
          <p:nvPr/>
        </p:nvCxnSpPr>
        <p:spPr>
          <a:xfrm flipV="1">
            <a:off x="8215257" y="3906737"/>
            <a:ext cx="629241" cy="155283"/>
          </a:xfrm>
          <a:prstGeom prst="curvedConnector3">
            <a:avLst/>
          </a:prstGeom>
          <a:noFill/>
          <a:ln w="19050" cap="flat" cmpd="sng" algn="ctr">
            <a:solidFill>
              <a:srgbClr val="70AD47"/>
            </a:solidFill>
            <a:prstDash val="solid"/>
            <a:miter lim="800000"/>
            <a:tailEnd type="triangle"/>
          </a:ln>
          <a:effectLst/>
        </p:spPr>
      </p:cxnSp>
      <mc:AlternateContent xmlns:mc="http://schemas.openxmlformats.org/markup-compatibility/2006" xmlns:a14="http://schemas.microsoft.com/office/drawing/2010/main">
        <mc:Choice Requires="a14">
          <p:sp>
            <p:nvSpPr>
              <p:cNvPr id="172" name="文本框 59">
                <a:extLst>
                  <a:ext uri="{FF2B5EF4-FFF2-40B4-BE49-F238E27FC236}">
                    <a16:creationId xmlns:a16="http://schemas.microsoft.com/office/drawing/2014/main" id="{43A8CD97-58A4-4B43-B061-F064EEF7D80D}"/>
                  </a:ext>
                </a:extLst>
              </p:cNvPr>
              <p:cNvSpPr txBox="1"/>
              <p:nvPr/>
            </p:nvSpPr>
            <p:spPr>
              <a:xfrm>
                <a:off x="9067708" y="4353358"/>
                <a:ext cx="320472" cy="273601"/>
              </a:xfrm>
              <a:prstGeom prst="rect">
                <a:avLst/>
              </a:prstGeom>
              <a:noFill/>
            </p:spPr>
            <p:txBody>
              <a:bodyPr wrap="none" lIns="0" tIns="0" rIns="0" bIns="0" rtlCol="0">
                <a:spAutoFit/>
              </a:bodyPr>
              <a:lstStyle/>
              <a:p>
                <a:pPr defTabSz="761992"/>
                <a14:m>
                  <m:oMathPara xmlns:m="http://schemas.openxmlformats.org/officeDocument/2006/math">
                    <m:oMathParaPr>
                      <m:jc m:val="centerGroup"/>
                    </m:oMathParaPr>
                    <m:oMath xmlns:m="http://schemas.openxmlformats.org/officeDocument/2006/math">
                      <m:sSub>
                        <m:sSubPr>
                          <m:ctrlPr>
                            <a:rPr lang="en-US" altLang="zh-CN" sz="1778" i="1">
                              <a:solidFill>
                                <a:prstClr val="black"/>
                              </a:solidFill>
                              <a:latin typeface="Cambria Math" panose="02040503050406030204" pitchFamily="18" charset="0"/>
                            </a:rPr>
                          </m:ctrlPr>
                        </m:sSubPr>
                        <m:e>
                          <m:r>
                            <m:rPr>
                              <m:sty m:val="p"/>
                            </m:rPr>
                            <a:rPr lang="en-US" altLang="zh-CN" sz="1778">
                              <a:solidFill>
                                <a:prstClr val="black"/>
                              </a:solidFill>
                              <a:latin typeface="Cambria Math" panose="02040503050406030204" pitchFamily="18" charset="0"/>
                            </a:rPr>
                            <m:t>w</m:t>
                          </m:r>
                        </m:e>
                        <m:sub>
                          <m:r>
                            <m:rPr>
                              <m:sty m:val="p"/>
                            </m:rPr>
                            <a:rPr lang="en-US" altLang="zh-CN" sz="1778">
                              <a:solidFill>
                                <a:prstClr val="black"/>
                              </a:solidFill>
                              <a:latin typeface="Cambria Math" panose="02040503050406030204" pitchFamily="18" charset="0"/>
                            </a:rPr>
                            <m:t>t</m:t>
                          </m:r>
                        </m:sub>
                      </m:sSub>
                    </m:oMath>
                  </m:oMathPara>
                </a14:m>
                <a:endParaRPr lang="zh-CN" altLang="en-US" sz="1778" dirty="0">
                  <a:solidFill>
                    <a:prstClr val="black"/>
                  </a:solidFill>
                  <a:ea typeface="DengXian" panose="02010600030101010101" pitchFamily="2" charset="-122"/>
                  <a:cs typeface="Times New Roman" panose="02020603050405020304" pitchFamily="18" charset="0"/>
                </a:endParaRPr>
              </a:p>
            </p:txBody>
          </p:sp>
        </mc:Choice>
        <mc:Fallback xmlns="">
          <p:sp>
            <p:nvSpPr>
              <p:cNvPr id="172" name="文本框 59">
                <a:extLst>
                  <a:ext uri="{FF2B5EF4-FFF2-40B4-BE49-F238E27FC236}">
                    <a16:creationId xmlns:a16="http://schemas.microsoft.com/office/drawing/2014/main" id="{43A8CD97-58A4-4B43-B061-F064EEF7D80D}"/>
                  </a:ext>
                </a:extLst>
              </p:cNvPr>
              <p:cNvSpPr txBox="1">
                <a:spLocks noRot="1" noChangeAspect="1" noMove="1" noResize="1" noEditPoints="1" noAdjustHandles="1" noChangeArrowheads="1" noChangeShapeType="1" noTextEdit="1"/>
              </p:cNvSpPr>
              <p:nvPr/>
            </p:nvSpPr>
            <p:spPr>
              <a:xfrm>
                <a:off x="9067708" y="4353358"/>
                <a:ext cx="320472" cy="273601"/>
              </a:xfrm>
              <a:prstGeom prst="rect">
                <a:avLst/>
              </a:prstGeom>
              <a:blipFill>
                <a:blip r:embed="rId9"/>
                <a:stretch>
                  <a:fillRect l="-3846" b="-13636"/>
                </a:stretch>
              </a:blipFill>
            </p:spPr>
            <p:txBody>
              <a:bodyPr/>
              <a:lstStyle/>
              <a:p>
                <a:r>
                  <a:rPr lang="en-US">
                    <a:noFill/>
                  </a:rPr>
                  <a:t> </a:t>
                </a:r>
              </a:p>
            </p:txBody>
          </p:sp>
        </mc:Fallback>
      </mc:AlternateContent>
      <p:pic>
        <p:nvPicPr>
          <p:cNvPr id="173" name="图片 60">
            <a:extLst>
              <a:ext uri="{FF2B5EF4-FFF2-40B4-BE49-F238E27FC236}">
                <a16:creationId xmlns:a16="http://schemas.microsoft.com/office/drawing/2014/main" id="{22718026-A801-414C-9304-B5FBD445F12D}"/>
              </a:ext>
            </a:extLst>
          </p:cNvPr>
          <p:cNvPicPr>
            <a:picLocks noChangeAspect="1"/>
          </p:cNvPicPr>
          <p:nvPr/>
        </p:nvPicPr>
        <p:blipFill>
          <a:blip r:embed="rId10"/>
          <a:stretch>
            <a:fillRect/>
          </a:stretch>
        </p:blipFill>
        <p:spPr>
          <a:xfrm>
            <a:off x="8883739" y="3718781"/>
            <a:ext cx="600609" cy="588450"/>
          </a:xfrm>
          <a:prstGeom prst="rect">
            <a:avLst/>
          </a:prstGeom>
        </p:spPr>
      </p:pic>
    </p:spTree>
    <p:extLst>
      <p:ext uri="{BB962C8B-B14F-4D97-AF65-F5344CB8AC3E}">
        <p14:creationId xmlns:p14="http://schemas.microsoft.com/office/powerpoint/2010/main" val="2408483105"/>
      </p:ext>
    </p:extLst>
  </p:cSld>
  <p:clrMapOvr>
    <a:masterClrMapping/>
  </p:clrMapOvr>
  <mc:AlternateContent xmlns:mc="http://schemas.openxmlformats.org/markup-compatibility/2006" xmlns:p14="http://schemas.microsoft.com/office/powerpoint/2010/main">
    <mc:Choice Requires="p14">
      <p:transition p14:dur="0" advTm="45314"/>
    </mc:Choice>
    <mc:Fallback xmlns="">
      <p:transition advTm="4531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VOC2012 object segmentation</a:t>
            </a:r>
            <a:endParaRPr lang="en-US" dirty="0"/>
          </a:p>
        </p:txBody>
      </p:sp>
      <p:sp>
        <p:nvSpPr>
          <p:cNvPr id="10" name="Text Placeholder 9"/>
          <p:cNvSpPr>
            <a:spLocks noGrp="1"/>
          </p:cNvSpPr>
          <p:nvPr>
            <p:ph type="body" sz="quarter" idx="10"/>
          </p:nvPr>
        </p:nvSpPr>
        <p:spPr/>
        <p:txBody>
          <a:bodyPr/>
          <a:lstStyle/>
          <a:p>
            <a:r>
              <a:rPr lang="en-US" altLang="zh-CN" dirty="0"/>
              <a:t>Quantitative results on the validation set</a:t>
            </a:r>
            <a:endParaRPr lang="en-US" dirty="0"/>
          </a:p>
        </p:txBody>
      </p:sp>
      <p:pic>
        <p:nvPicPr>
          <p:cNvPr id="8" name="图片 8" descr="图片包含 屏幕截图&#10;&#10;已生成极高可信度的说明">
            <a:extLst>
              <a:ext uri="{FF2B5EF4-FFF2-40B4-BE49-F238E27FC236}">
                <a16:creationId xmlns:a16="http://schemas.microsoft.com/office/drawing/2014/main" id="{6863515D-A011-4541-A45E-E262CF39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002" y="4068201"/>
            <a:ext cx="8657168" cy="2143961"/>
          </a:xfrm>
          <a:prstGeom prst="rect">
            <a:avLst/>
          </a:prstGeom>
        </p:spPr>
      </p:pic>
      <p:sp>
        <p:nvSpPr>
          <p:cNvPr id="9" name="矩形: 圆角 21">
            <a:extLst>
              <a:ext uri="{FF2B5EF4-FFF2-40B4-BE49-F238E27FC236}">
                <a16:creationId xmlns:a16="http://schemas.microsoft.com/office/drawing/2014/main" id="{5DF634DC-26C0-4B66-B291-20913F04FD0C}"/>
              </a:ext>
            </a:extLst>
          </p:cNvPr>
          <p:cNvSpPr/>
          <p:nvPr/>
        </p:nvSpPr>
        <p:spPr>
          <a:xfrm>
            <a:off x="5989168" y="4254244"/>
            <a:ext cx="624417" cy="1629833"/>
          </a:xfrm>
          <a:prstGeom prst="roundRect">
            <a:avLst/>
          </a:prstGeom>
          <a:noFill/>
          <a:ln>
            <a:solidFill>
              <a:srgbClr val="5B9E0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0000"/>
              </a:solidFill>
            </a:endParaRPr>
          </a:p>
        </p:txBody>
      </p:sp>
      <p:sp>
        <p:nvSpPr>
          <p:cNvPr id="11" name="矩形: 圆角 22">
            <a:extLst>
              <a:ext uri="{FF2B5EF4-FFF2-40B4-BE49-F238E27FC236}">
                <a16:creationId xmlns:a16="http://schemas.microsoft.com/office/drawing/2014/main" id="{AD26292A-2B1A-42B0-BDF1-3FE3FE74CE40}"/>
              </a:ext>
            </a:extLst>
          </p:cNvPr>
          <p:cNvSpPr/>
          <p:nvPr/>
        </p:nvSpPr>
        <p:spPr>
          <a:xfrm>
            <a:off x="8211668" y="4254244"/>
            <a:ext cx="624417" cy="1629833"/>
          </a:xfrm>
          <a:prstGeom prst="roundRect">
            <a:avLst/>
          </a:prstGeom>
          <a:noFill/>
          <a:ln>
            <a:solidFill>
              <a:srgbClr val="5B9E0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0000"/>
              </a:solidFill>
            </a:endParaRPr>
          </a:p>
        </p:txBody>
      </p:sp>
      <p:sp>
        <p:nvSpPr>
          <p:cNvPr id="12" name="矩形: 圆角 10">
            <a:extLst>
              <a:ext uri="{FF2B5EF4-FFF2-40B4-BE49-F238E27FC236}">
                <a16:creationId xmlns:a16="http://schemas.microsoft.com/office/drawing/2014/main" id="{7C7FBC8B-D0C9-4C48-825B-235A6032DDC6}"/>
              </a:ext>
            </a:extLst>
          </p:cNvPr>
          <p:cNvSpPr/>
          <p:nvPr/>
        </p:nvSpPr>
        <p:spPr>
          <a:xfrm>
            <a:off x="3777252" y="4254244"/>
            <a:ext cx="624417" cy="1629833"/>
          </a:xfrm>
          <a:prstGeom prst="roundRect">
            <a:avLst/>
          </a:prstGeom>
          <a:noFill/>
          <a:ln>
            <a:solidFill>
              <a:srgbClr val="5B9E0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0000"/>
              </a:solidFill>
            </a:endParaRPr>
          </a:p>
        </p:txBody>
      </p:sp>
      <p:graphicFrame>
        <p:nvGraphicFramePr>
          <p:cNvPr id="13" name="表格 14">
            <a:extLst>
              <a:ext uri="{FF2B5EF4-FFF2-40B4-BE49-F238E27FC236}">
                <a16:creationId xmlns:a16="http://schemas.microsoft.com/office/drawing/2014/main" id="{BCDA4F5D-140D-458C-BD47-76146116AC5D}"/>
              </a:ext>
            </a:extLst>
          </p:cNvPr>
          <p:cNvGraphicFramePr>
            <a:graphicFrameLocks noGrp="1"/>
          </p:cNvGraphicFramePr>
          <p:nvPr>
            <p:extLst/>
          </p:nvPr>
        </p:nvGraphicFramePr>
        <p:xfrm>
          <a:off x="1382859" y="2101914"/>
          <a:ext cx="9467333" cy="1686560"/>
        </p:xfrm>
        <a:graphic>
          <a:graphicData uri="http://schemas.openxmlformats.org/drawingml/2006/table">
            <a:tbl>
              <a:tblPr firstRow="1" bandRow="1">
                <a:tableStyleId>{073A0DAA-6AF3-43AB-8588-CEC1D06C72B9}</a:tableStyleId>
              </a:tblPr>
              <a:tblGrid>
                <a:gridCol w="1134710">
                  <a:extLst>
                    <a:ext uri="{9D8B030D-6E8A-4147-A177-3AD203B41FA5}">
                      <a16:colId xmlns:a16="http://schemas.microsoft.com/office/drawing/2014/main" val="2711740388"/>
                    </a:ext>
                  </a:extLst>
                </a:gridCol>
                <a:gridCol w="925847">
                  <a:extLst>
                    <a:ext uri="{9D8B030D-6E8A-4147-A177-3AD203B41FA5}">
                      <a16:colId xmlns:a16="http://schemas.microsoft.com/office/drawing/2014/main" val="3236282656"/>
                    </a:ext>
                  </a:extLst>
                </a:gridCol>
                <a:gridCol w="925847">
                  <a:extLst>
                    <a:ext uri="{9D8B030D-6E8A-4147-A177-3AD203B41FA5}">
                      <a16:colId xmlns:a16="http://schemas.microsoft.com/office/drawing/2014/main" val="606880721"/>
                    </a:ext>
                  </a:extLst>
                </a:gridCol>
                <a:gridCol w="925847">
                  <a:extLst>
                    <a:ext uri="{9D8B030D-6E8A-4147-A177-3AD203B41FA5}">
                      <a16:colId xmlns:a16="http://schemas.microsoft.com/office/drawing/2014/main" val="3216999727"/>
                    </a:ext>
                  </a:extLst>
                </a:gridCol>
                <a:gridCol w="925847">
                  <a:extLst>
                    <a:ext uri="{9D8B030D-6E8A-4147-A177-3AD203B41FA5}">
                      <a16:colId xmlns:a16="http://schemas.microsoft.com/office/drawing/2014/main" val="2075088558"/>
                    </a:ext>
                  </a:extLst>
                </a:gridCol>
                <a:gridCol w="925847">
                  <a:extLst>
                    <a:ext uri="{9D8B030D-6E8A-4147-A177-3AD203B41FA5}">
                      <a16:colId xmlns:a16="http://schemas.microsoft.com/office/drawing/2014/main" val="1963513023"/>
                    </a:ext>
                  </a:extLst>
                </a:gridCol>
                <a:gridCol w="925847">
                  <a:extLst>
                    <a:ext uri="{9D8B030D-6E8A-4147-A177-3AD203B41FA5}">
                      <a16:colId xmlns:a16="http://schemas.microsoft.com/office/drawing/2014/main" val="3244487633"/>
                    </a:ext>
                  </a:extLst>
                </a:gridCol>
                <a:gridCol w="925847">
                  <a:extLst>
                    <a:ext uri="{9D8B030D-6E8A-4147-A177-3AD203B41FA5}">
                      <a16:colId xmlns:a16="http://schemas.microsoft.com/office/drawing/2014/main" val="1575826942"/>
                    </a:ext>
                  </a:extLst>
                </a:gridCol>
                <a:gridCol w="925847">
                  <a:extLst>
                    <a:ext uri="{9D8B030D-6E8A-4147-A177-3AD203B41FA5}">
                      <a16:colId xmlns:a16="http://schemas.microsoft.com/office/drawing/2014/main" val="3377901698"/>
                    </a:ext>
                  </a:extLst>
                </a:gridCol>
                <a:gridCol w="925847">
                  <a:extLst>
                    <a:ext uri="{9D8B030D-6E8A-4147-A177-3AD203B41FA5}">
                      <a16:colId xmlns:a16="http://schemas.microsoft.com/office/drawing/2014/main" val="1594188370"/>
                    </a:ext>
                  </a:extLst>
                </a:gridCol>
              </a:tblGrid>
              <a:tr h="313267">
                <a:tc>
                  <a:txBody>
                    <a:bodyPr/>
                    <a:lstStyle/>
                    <a:p>
                      <a:pPr algn="ctr"/>
                      <a:r>
                        <a:rPr lang="en-US" altLang="zh-CN" sz="1600" b="0" dirty="0">
                          <a:solidFill>
                            <a:schemeClr val="bg1"/>
                          </a:solidFill>
                          <a:latin typeface="+mn-lt"/>
                          <a:cs typeface="Times New Roman" panose="02020603050405020304" pitchFamily="18" charset="0"/>
                        </a:rPr>
                        <a:t>model</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F</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F+1D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F+2D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chemeClr val="bg1"/>
                          </a:solidFill>
                          <a:latin typeface="+mn-lt"/>
                          <a:cs typeface="Times New Roman" panose="02020603050405020304" pitchFamily="18" charset="0"/>
                        </a:rPr>
                        <a:t>V</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V+1D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V+2D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chemeClr val="bg1"/>
                          </a:solidFill>
                          <a:latin typeface="+mn-lt"/>
                          <a:cs typeface="Times New Roman" panose="02020603050405020304" pitchFamily="18" charset="0"/>
                        </a:rPr>
                        <a:t>R</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R+1D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R+2D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extLst>
                  <a:ext uri="{0D108BD9-81ED-4DB2-BD59-A6C34878D82A}">
                    <a16:rowId xmlns:a16="http://schemas.microsoft.com/office/drawing/2014/main" val="2451718231"/>
                  </a:ext>
                </a:extLst>
              </a:tr>
              <a:tr h="482600">
                <a:tc>
                  <a:txBody>
                    <a:bodyPr/>
                    <a:lstStyle/>
                    <a:p>
                      <a:pPr algn="ctr"/>
                      <a:r>
                        <a:rPr lang="en-US" altLang="zh-CN" sz="1600" b="0" dirty="0">
                          <a:solidFill>
                            <a:srgbClr val="000000"/>
                          </a:solidFill>
                          <a:latin typeface="+mn-lt"/>
                          <a:cs typeface="Times New Roman" panose="02020603050405020304" pitchFamily="18" charset="0"/>
                        </a:rPr>
                        <a:t>overall AC</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91.22</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90.64</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92.90</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92.61</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92.16</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93.83</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94.63</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94.12</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95.49</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extLst>
                  <a:ext uri="{0D108BD9-81ED-4DB2-BD59-A6C34878D82A}">
                    <a16:rowId xmlns:a16="http://schemas.microsoft.com/office/drawing/2014/main" val="3943008291"/>
                  </a:ext>
                </a:extLst>
              </a:tr>
              <a:tr h="313267">
                <a:tc>
                  <a:txBody>
                    <a:bodyPr/>
                    <a:lstStyle/>
                    <a:p>
                      <a:pPr algn="ctr"/>
                      <a:r>
                        <a:rPr lang="en-US" altLang="zh-CN" sz="1600" b="0" dirty="0">
                          <a:solidFill>
                            <a:srgbClr val="000000"/>
                          </a:solidFill>
                          <a:latin typeface="+mn-lt"/>
                          <a:cs typeface="Times New Roman" panose="02020603050405020304" pitchFamily="18" charset="0"/>
                        </a:rPr>
                        <a:t>mean AC</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77.61</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70.64</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79.49</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80.97</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73.53</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83.15</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84.16</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77.46</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86.09</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extLst>
                  <a:ext uri="{0D108BD9-81ED-4DB2-BD59-A6C34878D82A}">
                    <a16:rowId xmlns:a16="http://schemas.microsoft.com/office/drawing/2014/main" val="3971321579"/>
                  </a:ext>
                </a:extLst>
              </a:tr>
              <a:tr h="313267">
                <a:tc>
                  <a:txBody>
                    <a:bodyPr/>
                    <a:lstStyle/>
                    <a:p>
                      <a:pPr algn="ctr"/>
                      <a:r>
                        <a:rPr lang="en-US" altLang="zh-CN" sz="1600" b="0" dirty="0">
                          <a:solidFill>
                            <a:srgbClr val="000000"/>
                          </a:solidFill>
                          <a:latin typeface="+mn-lt"/>
                          <a:cs typeface="Times New Roman" panose="02020603050405020304" pitchFamily="18" charset="0"/>
                        </a:rPr>
                        <a:t>mean </a:t>
                      </a:r>
                      <a:r>
                        <a:rPr lang="en-US" altLang="zh-CN" sz="1600" b="0" dirty="0" err="1">
                          <a:solidFill>
                            <a:srgbClr val="000000"/>
                          </a:solidFill>
                          <a:latin typeface="+mn-lt"/>
                          <a:cs typeface="Times New Roman" panose="02020603050405020304" pitchFamily="18" charset="0"/>
                        </a:rPr>
                        <a:t>IoU</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65.51</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60.95</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69.86</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68.97</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64.42</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73.12</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76.46</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72.02</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79.76</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extLst>
                  <a:ext uri="{0D108BD9-81ED-4DB2-BD59-A6C34878D82A}">
                    <a16:rowId xmlns:a16="http://schemas.microsoft.com/office/drawing/2014/main" val="957654605"/>
                  </a:ext>
                </a:extLst>
              </a:tr>
            </a:tbl>
          </a:graphicData>
        </a:graphic>
      </p:graphicFrame>
      <p:sp>
        <p:nvSpPr>
          <p:cNvPr id="14" name="文本框 15">
            <a:extLst>
              <a:ext uri="{FF2B5EF4-FFF2-40B4-BE49-F238E27FC236}">
                <a16:creationId xmlns:a16="http://schemas.microsoft.com/office/drawing/2014/main" id="{AFFD471C-4607-4820-8701-3DCBA8A12A55}"/>
              </a:ext>
            </a:extLst>
          </p:cNvPr>
          <p:cNvSpPr txBox="1"/>
          <p:nvPr/>
        </p:nvSpPr>
        <p:spPr>
          <a:xfrm>
            <a:off x="9381546" y="4945325"/>
            <a:ext cx="1899676" cy="8309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38123" indent="-238123">
              <a:lnSpc>
                <a:spcPct val="90000"/>
              </a:lnSpc>
              <a:buFont typeface="Arial" panose="020B0604020202020204" pitchFamily="34" charset="0"/>
              <a:buChar char="•"/>
            </a:pPr>
            <a:r>
              <a:rPr lang="en-US" altLang="zh-CN" sz="1778" dirty="0">
                <a:solidFill>
                  <a:srgbClr val="000000"/>
                </a:solidFill>
                <a:cs typeface="Times New Roman" panose="02020603050405020304" pitchFamily="18" charset="0"/>
              </a:rPr>
              <a:t>F: FCN-8s</a:t>
            </a:r>
          </a:p>
          <a:p>
            <a:pPr marL="238123" indent="-238123">
              <a:lnSpc>
                <a:spcPct val="90000"/>
              </a:lnSpc>
              <a:buFont typeface="Arial" panose="020B0604020202020204" pitchFamily="34" charset="0"/>
              <a:buChar char="•"/>
            </a:pPr>
            <a:r>
              <a:rPr lang="en-US" altLang="zh-CN" sz="1778" dirty="0">
                <a:solidFill>
                  <a:srgbClr val="000000"/>
                </a:solidFill>
                <a:cs typeface="Times New Roman" panose="02020603050405020304" pitchFamily="18" charset="0"/>
              </a:rPr>
              <a:t>V: VGG-16</a:t>
            </a:r>
          </a:p>
          <a:p>
            <a:pPr marL="238123" indent="-238123">
              <a:lnSpc>
                <a:spcPct val="90000"/>
              </a:lnSpc>
              <a:buFont typeface="Arial" panose="020B0604020202020204" pitchFamily="34" charset="0"/>
              <a:buChar char="•"/>
            </a:pPr>
            <a:r>
              <a:rPr lang="en-US" altLang="zh-CN" sz="1778" dirty="0">
                <a:solidFill>
                  <a:srgbClr val="000000"/>
                </a:solidFill>
                <a:cs typeface="Times New Roman" panose="02020603050405020304" pitchFamily="18" charset="0"/>
              </a:rPr>
              <a:t>R: ResNet-101</a:t>
            </a:r>
            <a:endParaRPr lang="zh-CN" altLang="en-US" sz="1778" dirty="0">
              <a:solidFill>
                <a:srgbClr val="000000"/>
              </a:solidFill>
              <a:cs typeface="Times New Roman" panose="02020603050405020304" pitchFamily="18" charset="0"/>
            </a:endParaRPr>
          </a:p>
        </p:txBody>
      </p:sp>
      <p:sp>
        <p:nvSpPr>
          <p:cNvPr id="15" name="矩形 7">
            <a:extLst>
              <a:ext uri="{FF2B5EF4-FFF2-40B4-BE49-F238E27FC236}">
                <a16:creationId xmlns:a16="http://schemas.microsoft.com/office/drawing/2014/main" id="{34802554-825A-4BC5-B78A-F7A40BC8C399}"/>
              </a:ext>
            </a:extLst>
          </p:cNvPr>
          <p:cNvSpPr/>
          <p:nvPr/>
        </p:nvSpPr>
        <p:spPr>
          <a:xfrm>
            <a:off x="1396001" y="6141724"/>
            <a:ext cx="8265584" cy="246221"/>
          </a:xfrm>
          <a:prstGeom prst="rect">
            <a:avLst/>
          </a:prstGeom>
        </p:spPr>
        <p:txBody>
          <a:bodyPr wrap="square">
            <a:spAutoFit/>
          </a:bodyPr>
          <a:lstStyle/>
          <a:p>
            <a:pPr fontAlgn="b"/>
            <a:r>
              <a:rPr lang="en-US" altLang="zh-CN" sz="1000" dirty="0">
                <a:solidFill>
                  <a:srgbClr val="000000"/>
                </a:solidFill>
              </a:rPr>
              <a:t>[2] </a:t>
            </a:r>
            <a:r>
              <a:rPr lang="en-US" altLang="zh-CN" sz="1000" dirty="0" err="1">
                <a:solidFill>
                  <a:srgbClr val="000000"/>
                </a:solidFill>
              </a:rPr>
              <a:t>Sifei</a:t>
            </a:r>
            <a:r>
              <a:rPr lang="en-US" altLang="zh-CN" sz="1000" dirty="0">
                <a:solidFill>
                  <a:srgbClr val="000000"/>
                </a:solidFill>
              </a:rPr>
              <a:t> Liu, Jinshan Pan and Ming-</a:t>
            </a:r>
            <a:r>
              <a:rPr lang="en-US" altLang="zh-CN" sz="1000" dirty="0" err="1">
                <a:solidFill>
                  <a:srgbClr val="000000"/>
                </a:solidFill>
              </a:rPr>
              <a:t>Hsuan</a:t>
            </a:r>
            <a:r>
              <a:rPr lang="en-US" altLang="zh-CN" sz="1000" dirty="0">
                <a:solidFill>
                  <a:srgbClr val="000000"/>
                </a:solidFill>
              </a:rPr>
              <a:t> Yang. Learning recursive filters for low-level vision via a hybrid neural network. ECCV 2016</a:t>
            </a:r>
            <a:endParaRPr lang="zh-CN" altLang="en-US" sz="1000" dirty="0">
              <a:solidFill>
                <a:srgbClr val="000000"/>
              </a:solidFill>
            </a:endParaRPr>
          </a:p>
        </p:txBody>
      </p:sp>
      <p:sp>
        <p:nvSpPr>
          <p:cNvPr id="16" name="Rounded Rectangle 15">
            <a:extLst>
              <a:ext uri="{FF2B5EF4-FFF2-40B4-BE49-F238E27FC236}">
                <a16:creationId xmlns:a16="http://schemas.microsoft.com/office/drawing/2014/main" id="{2A347CE4-1FC5-2B4A-A3CE-C4018F833C1E}"/>
              </a:ext>
            </a:extLst>
          </p:cNvPr>
          <p:cNvSpPr/>
          <p:nvPr/>
        </p:nvSpPr>
        <p:spPr>
          <a:xfrm>
            <a:off x="5266055" y="5320145"/>
            <a:ext cx="558140" cy="563932"/>
          </a:xfrm>
          <a:prstGeom prst="round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981949"/>
      </p:ext>
    </p:extLst>
  </p:cSld>
  <p:clrMapOvr>
    <a:masterClrMapping/>
  </p:clrMapOvr>
  <mc:AlternateContent xmlns:mc="http://schemas.openxmlformats.org/markup-compatibility/2006" xmlns:p14="http://schemas.microsoft.com/office/powerpoint/2010/main">
    <mc:Choice Requires="p14">
      <p:transition p14:dur="0" advTm="15132"/>
    </mc:Choice>
    <mc:Fallback xmlns="">
      <p:transition advTm="1513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Joint training</a:t>
            </a:r>
            <a:endParaRPr lang="en-US" dirty="0"/>
          </a:p>
        </p:txBody>
      </p:sp>
      <p:sp>
        <p:nvSpPr>
          <p:cNvPr id="10" name="Text Placeholder 9"/>
          <p:cNvSpPr>
            <a:spLocks noGrp="1"/>
          </p:cNvSpPr>
          <p:nvPr>
            <p:ph type="body" sz="quarter" idx="10"/>
          </p:nvPr>
        </p:nvSpPr>
        <p:spPr/>
        <p:txBody>
          <a:bodyPr/>
          <a:lstStyle/>
          <a:p>
            <a:r>
              <a:rPr lang="en-US" altLang="zh-CN" dirty="0"/>
              <a:t>Cityscapes -- quantitative results on the validation set</a:t>
            </a:r>
            <a:endParaRPr lang="en-US" dirty="0"/>
          </a:p>
        </p:txBody>
      </p:sp>
      <p:sp>
        <p:nvSpPr>
          <p:cNvPr id="17" name="Rounded Rectangle 16">
            <a:extLst>
              <a:ext uri="{FF2B5EF4-FFF2-40B4-BE49-F238E27FC236}">
                <a16:creationId xmlns:a16="http://schemas.microsoft.com/office/drawing/2014/main" id="{C3953FBE-F9E3-164E-B34B-0646FF311E2C}"/>
              </a:ext>
            </a:extLst>
          </p:cNvPr>
          <p:cNvSpPr/>
          <p:nvPr/>
        </p:nvSpPr>
        <p:spPr>
          <a:xfrm>
            <a:off x="1482995" y="4281706"/>
            <a:ext cx="2557011" cy="1326139"/>
          </a:xfrm>
          <a:prstGeom prst="roundRect">
            <a:avLst/>
          </a:prstGeom>
          <a:solidFill>
            <a:schemeClr val="tx2">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Rounded Rectangle 18">
            <a:extLst>
              <a:ext uri="{FF2B5EF4-FFF2-40B4-BE49-F238E27FC236}">
                <a16:creationId xmlns:a16="http://schemas.microsoft.com/office/drawing/2014/main" id="{B4E8D34E-61C9-3043-8EE5-E48F46E67A28}"/>
              </a:ext>
            </a:extLst>
          </p:cNvPr>
          <p:cNvSpPr/>
          <p:nvPr/>
        </p:nvSpPr>
        <p:spPr>
          <a:xfrm>
            <a:off x="1487521" y="2656080"/>
            <a:ext cx="3084479" cy="1452699"/>
          </a:xfrm>
          <a:prstGeom prst="roundRect">
            <a:avLst/>
          </a:prstGeom>
          <a:solidFill>
            <a:schemeClr val="accent6">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p:txBody>
      </p:sp>
      <p:cxnSp>
        <p:nvCxnSpPr>
          <p:cNvPr id="20" name="Straight Arrow Connector 19">
            <a:extLst>
              <a:ext uri="{FF2B5EF4-FFF2-40B4-BE49-F238E27FC236}">
                <a16:creationId xmlns:a16="http://schemas.microsoft.com/office/drawing/2014/main" id="{55FE5A0E-DC7E-8F42-85AF-19D09F090570}"/>
              </a:ext>
            </a:extLst>
          </p:cNvPr>
          <p:cNvCxnSpPr>
            <a:cxnSpLocks/>
            <a:endCxn id="35" idx="3"/>
          </p:cNvCxnSpPr>
          <p:nvPr/>
        </p:nvCxnSpPr>
        <p:spPr>
          <a:xfrm>
            <a:off x="1812523" y="3696775"/>
            <a:ext cx="2" cy="721836"/>
          </a:xfrm>
          <a:prstGeom prst="straightConnector1">
            <a:avLst/>
          </a:prstGeom>
          <a:ln w="285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0914A9A-004A-C54C-831C-9B4076785AFD}"/>
              </a:ext>
            </a:extLst>
          </p:cNvPr>
          <p:cNvCxnSpPr>
            <a:cxnSpLocks/>
            <a:endCxn id="36" idx="3"/>
          </p:cNvCxnSpPr>
          <p:nvPr/>
        </p:nvCxnSpPr>
        <p:spPr>
          <a:xfrm>
            <a:off x="2303231" y="3696775"/>
            <a:ext cx="2" cy="721836"/>
          </a:xfrm>
          <a:prstGeom prst="straightConnector1">
            <a:avLst/>
          </a:prstGeom>
          <a:ln w="285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7587ADB-EF9D-B64E-9042-F21086C0EC23}"/>
              </a:ext>
            </a:extLst>
          </p:cNvPr>
          <p:cNvCxnSpPr>
            <a:cxnSpLocks/>
            <a:endCxn id="37" idx="3"/>
          </p:cNvCxnSpPr>
          <p:nvPr/>
        </p:nvCxnSpPr>
        <p:spPr>
          <a:xfrm>
            <a:off x="3144618" y="3696775"/>
            <a:ext cx="2" cy="721836"/>
          </a:xfrm>
          <a:prstGeom prst="straightConnector1">
            <a:avLst/>
          </a:prstGeom>
          <a:ln w="285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DADEF8E-5AF7-BD4A-A411-2F62B668E28A}"/>
              </a:ext>
            </a:extLst>
          </p:cNvPr>
          <p:cNvSpPr txBox="1"/>
          <p:nvPr/>
        </p:nvSpPr>
        <p:spPr>
          <a:xfrm>
            <a:off x="2549883" y="4514272"/>
            <a:ext cx="414233" cy="338554"/>
          </a:xfrm>
          <a:prstGeom prst="rect">
            <a:avLst/>
          </a:prstGeom>
          <a:noFill/>
        </p:spPr>
        <p:txBody>
          <a:bodyPr wrap="square" rtlCol="0">
            <a:spAutoFit/>
          </a:bodyPr>
          <a:lstStyle/>
          <a:p>
            <a:r>
              <a:rPr lang="is-IS" sz="1600" dirty="0">
                <a:solidFill>
                  <a:schemeClr val="bg2">
                    <a:lumMod val="50000"/>
                  </a:schemeClr>
                </a:solidFill>
                <a:ea typeface="Times New Roman" charset="0"/>
                <a:cs typeface="Times New Roman" charset="0"/>
              </a:rPr>
              <a:t>…</a:t>
            </a:r>
            <a:endParaRPr lang="en-US" sz="1600" dirty="0">
              <a:solidFill>
                <a:schemeClr val="bg2">
                  <a:lumMod val="50000"/>
                </a:schemeClr>
              </a:solidFill>
              <a:ea typeface="Times New Roman" charset="0"/>
              <a:cs typeface="Times New Roman" charset="0"/>
            </a:endParaRPr>
          </a:p>
        </p:txBody>
      </p:sp>
      <p:sp>
        <p:nvSpPr>
          <p:cNvPr id="26" name="TextBox 25">
            <a:extLst>
              <a:ext uri="{FF2B5EF4-FFF2-40B4-BE49-F238E27FC236}">
                <a16:creationId xmlns:a16="http://schemas.microsoft.com/office/drawing/2014/main" id="{BBAC8CCB-A63A-354B-863F-372AD2F55295}"/>
              </a:ext>
            </a:extLst>
          </p:cNvPr>
          <p:cNvSpPr txBox="1"/>
          <p:nvPr/>
        </p:nvSpPr>
        <p:spPr>
          <a:xfrm>
            <a:off x="1496057" y="2666199"/>
            <a:ext cx="2551941" cy="338554"/>
          </a:xfrm>
          <a:prstGeom prst="rect">
            <a:avLst/>
          </a:prstGeom>
          <a:noFill/>
        </p:spPr>
        <p:txBody>
          <a:bodyPr wrap="square" rtlCol="0">
            <a:spAutoFit/>
          </a:bodyPr>
          <a:lstStyle/>
          <a:p>
            <a:r>
              <a:rPr lang="en-US" sz="1600" dirty="0">
                <a:solidFill>
                  <a:schemeClr val="bg2">
                    <a:lumMod val="50000"/>
                  </a:schemeClr>
                </a:solidFill>
                <a:ea typeface="Times New Roman" charset="0"/>
                <a:cs typeface="Times New Roman" charset="0"/>
              </a:rPr>
              <a:t>segmentation network</a:t>
            </a:r>
          </a:p>
        </p:txBody>
      </p:sp>
      <p:sp>
        <p:nvSpPr>
          <p:cNvPr id="27" name="Rectangle 26">
            <a:extLst>
              <a:ext uri="{FF2B5EF4-FFF2-40B4-BE49-F238E27FC236}">
                <a16:creationId xmlns:a16="http://schemas.microsoft.com/office/drawing/2014/main" id="{D5DBB587-C4AD-0B4D-91A5-4619D56F69EC}"/>
              </a:ext>
            </a:extLst>
          </p:cNvPr>
          <p:cNvSpPr/>
          <p:nvPr/>
        </p:nvSpPr>
        <p:spPr>
          <a:xfrm>
            <a:off x="1659563" y="3038178"/>
            <a:ext cx="305920" cy="854542"/>
          </a:xfrm>
          <a:prstGeom prst="rect">
            <a:avLst/>
          </a:prstGeom>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600" dirty="0">
                <a:ea typeface="Times New Roman" charset="0"/>
                <a:cs typeface="Times New Roman" charset="0"/>
              </a:rPr>
              <a:t>block 1</a:t>
            </a:r>
          </a:p>
        </p:txBody>
      </p:sp>
      <p:sp>
        <p:nvSpPr>
          <p:cNvPr id="28" name="Rectangle 27">
            <a:extLst>
              <a:ext uri="{FF2B5EF4-FFF2-40B4-BE49-F238E27FC236}">
                <a16:creationId xmlns:a16="http://schemas.microsoft.com/office/drawing/2014/main" id="{40EE5D69-DA5A-1E40-A40C-0E21D6F80778}"/>
              </a:ext>
            </a:extLst>
          </p:cNvPr>
          <p:cNvSpPr/>
          <p:nvPr/>
        </p:nvSpPr>
        <p:spPr>
          <a:xfrm>
            <a:off x="2150271" y="3038178"/>
            <a:ext cx="305920" cy="854542"/>
          </a:xfrm>
          <a:prstGeom prst="rect">
            <a:avLst/>
          </a:prstGeom>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600" dirty="0">
                <a:ea typeface="Times New Roman" charset="0"/>
                <a:cs typeface="Times New Roman" charset="0"/>
              </a:rPr>
              <a:t>block 2</a:t>
            </a:r>
          </a:p>
        </p:txBody>
      </p:sp>
      <p:sp>
        <p:nvSpPr>
          <p:cNvPr id="29" name="Rectangle 28">
            <a:extLst>
              <a:ext uri="{FF2B5EF4-FFF2-40B4-BE49-F238E27FC236}">
                <a16:creationId xmlns:a16="http://schemas.microsoft.com/office/drawing/2014/main" id="{9EF30922-2169-1040-AF06-04FA148AA46F}"/>
              </a:ext>
            </a:extLst>
          </p:cNvPr>
          <p:cNvSpPr/>
          <p:nvPr/>
        </p:nvSpPr>
        <p:spPr>
          <a:xfrm>
            <a:off x="2991658" y="3038178"/>
            <a:ext cx="305920" cy="854542"/>
          </a:xfrm>
          <a:prstGeom prst="rect">
            <a:avLst/>
          </a:prstGeom>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600" dirty="0">
                <a:ea typeface="Times New Roman" charset="0"/>
                <a:cs typeface="Times New Roman" charset="0"/>
              </a:rPr>
              <a:t>block n</a:t>
            </a:r>
          </a:p>
        </p:txBody>
      </p:sp>
      <p:sp>
        <p:nvSpPr>
          <p:cNvPr id="30" name="Rectangle 29">
            <a:extLst>
              <a:ext uri="{FF2B5EF4-FFF2-40B4-BE49-F238E27FC236}">
                <a16:creationId xmlns:a16="http://schemas.microsoft.com/office/drawing/2014/main" id="{9ECBA04A-073D-5946-ABD8-3A1F318A1AB9}"/>
              </a:ext>
            </a:extLst>
          </p:cNvPr>
          <p:cNvSpPr/>
          <p:nvPr/>
        </p:nvSpPr>
        <p:spPr>
          <a:xfrm>
            <a:off x="3771943" y="2923718"/>
            <a:ext cx="305132" cy="1083461"/>
          </a:xfrm>
          <a:prstGeom prst="rect">
            <a:avLst/>
          </a:prstGeom>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600" dirty="0">
                <a:ea typeface="Times New Roman" charset="0"/>
                <a:cs typeface="Times New Roman" charset="0"/>
              </a:rPr>
              <a:t>final</a:t>
            </a:r>
          </a:p>
        </p:txBody>
      </p:sp>
      <p:cxnSp>
        <p:nvCxnSpPr>
          <p:cNvPr id="31" name="Straight Arrow Connector 30">
            <a:extLst>
              <a:ext uri="{FF2B5EF4-FFF2-40B4-BE49-F238E27FC236}">
                <a16:creationId xmlns:a16="http://schemas.microsoft.com/office/drawing/2014/main" id="{70D47989-E220-8A48-872D-05B88E7AB40F}"/>
              </a:ext>
            </a:extLst>
          </p:cNvPr>
          <p:cNvCxnSpPr/>
          <p:nvPr/>
        </p:nvCxnSpPr>
        <p:spPr>
          <a:xfrm>
            <a:off x="1965483" y="3465449"/>
            <a:ext cx="184788" cy="0"/>
          </a:xfrm>
          <a:prstGeom prst="straightConnector1">
            <a:avLst/>
          </a:prstGeom>
          <a:ln w="285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E4FAA53-14CD-384A-8628-DB718A1ADD69}"/>
              </a:ext>
            </a:extLst>
          </p:cNvPr>
          <p:cNvCxnSpPr>
            <a:cxnSpLocks/>
            <a:endCxn id="30" idx="1"/>
          </p:cNvCxnSpPr>
          <p:nvPr/>
        </p:nvCxnSpPr>
        <p:spPr>
          <a:xfrm>
            <a:off x="3297578" y="3465449"/>
            <a:ext cx="474365" cy="0"/>
          </a:xfrm>
          <a:prstGeom prst="straightConnector1">
            <a:avLst/>
          </a:prstGeom>
          <a:ln w="285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8322BAB-DAB7-4240-A188-B6BACC767672}"/>
              </a:ext>
            </a:extLst>
          </p:cNvPr>
          <p:cNvSpPr txBox="1"/>
          <p:nvPr/>
        </p:nvSpPr>
        <p:spPr>
          <a:xfrm>
            <a:off x="2543773" y="3339787"/>
            <a:ext cx="414233" cy="338554"/>
          </a:xfrm>
          <a:prstGeom prst="rect">
            <a:avLst/>
          </a:prstGeom>
          <a:noFill/>
        </p:spPr>
        <p:txBody>
          <a:bodyPr wrap="square" rtlCol="0">
            <a:spAutoFit/>
          </a:bodyPr>
          <a:lstStyle/>
          <a:p>
            <a:r>
              <a:rPr lang="is-IS" sz="1600" dirty="0">
                <a:solidFill>
                  <a:schemeClr val="bg2">
                    <a:lumMod val="50000"/>
                  </a:schemeClr>
                </a:solidFill>
                <a:ea typeface="Times New Roman" charset="0"/>
                <a:cs typeface="Times New Roman" charset="0"/>
              </a:rPr>
              <a:t>…</a:t>
            </a:r>
            <a:endParaRPr lang="en-US" sz="1600" dirty="0">
              <a:solidFill>
                <a:schemeClr val="bg2">
                  <a:lumMod val="50000"/>
                </a:schemeClr>
              </a:solidFill>
              <a:ea typeface="Times New Roman" charset="0"/>
              <a:cs typeface="Times New Roman" charset="0"/>
            </a:endParaRPr>
          </a:p>
        </p:txBody>
      </p:sp>
      <p:cxnSp>
        <p:nvCxnSpPr>
          <p:cNvPr id="34" name="Straight Arrow Connector 33">
            <a:extLst>
              <a:ext uri="{FF2B5EF4-FFF2-40B4-BE49-F238E27FC236}">
                <a16:creationId xmlns:a16="http://schemas.microsoft.com/office/drawing/2014/main" id="{27639D85-937F-A64B-8CE8-60B7EDF2FFAB}"/>
              </a:ext>
            </a:extLst>
          </p:cNvPr>
          <p:cNvCxnSpPr>
            <a:cxnSpLocks/>
            <a:endCxn id="27" idx="1"/>
          </p:cNvCxnSpPr>
          <p:nvPr/>
        </p:nvCxnSpPr>
        <p:spPr>
          <a:xfrm>
            <a:off x="1081161" y="3465449"/>
            <a:ext cx="578402" cy="0"/>
          </a:xfrm>
          <a:prstGeom prst="straightConnector1">
            <a:avLst/>
          </a:prstGeom>
          <a:ln w="285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35" name="Rounded Rectangle 34">
            <a:extLst>
              <a:ext uri="{FF2B5EF4-FFF2-40B4-BE49-F238E27FC236}">
                <a16:creationId xmlns:a16="http://schemas.microsoft.com/office/drawing/2014/main" id="{09A82C6C-AD08-F942-BC86-402AAE82A880}"/>
              </a:ext>
            </a:extLst>
          </p:cNvPr>
          <p:cNvSpPr/>
          <p:nvPr/>
        </p:nvSpPr>
        <p:spPr>
          <a:xfrm rot="16200000">
            <a:off x="1490595" y="4568417"/>
            <a:ext cx="643858" cy="344245"/>
          </a:xfrm>
          <a:prstGeom prst="roundRect">
            <a:avLst/>
          </a:prstGeom>
          <a:solidFill>
            <a:schemeClr val="accent1"/>
          </a:solidFill>
          <a:ln w="285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ea typeface="Times New Roman" charset="0"/>
                <a:cs typeface="Times New Roman" charset="0"/>
              </a:rPr>
              <a:t>conv</a:t>
            </a:r>
          </a:p>
        </p:txBody>
      </p:sp>
      <p:sp>
        <p:nvSpPr>
          <p:cNvPr id="36" name="Rounded Rectangle 35">
            <a:extLst>
              <a:ext uri="{FF2B5EF4-FFF2-40B4-BE49-F238E27FC236}">
                <a16:creationId xmlns:a16="http://schemas.microsoft.com/office/drawing/2014/main" id="{0AA1E61D-AB1D-2E4F-8D29-E7779172D247}"/>
              </a:ext>
            </a:extLst>
          </p:cNvPr>
          <p:cNvSpPr/>
          <p:nvPr/>
        </p:nvSpPr>
        <p:spPr>
          <a:xfrm rot="16200000">
            <a:off x="1981303" y="4568417"/>
            <a:ext cx="643858" cy="344245"/>
          </a:xfrm>
          <a:prstGeom prst="roundRect">
            <a:avLst/>
          </a:prstGeom>
          <a:solidFill>
            <a:schemeClr val="accent1"/>
          </a:solidFill>
          <a:ln w="285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ea typeface="Times New Roman" charset="0"/>
                <a:cs typeface="Times New Roman" charset="0"/>
              </a:rPr>
              <a:t>conv</a:t>
            </a:r>
          </a:p>
        </p:txBody>
      </p:sp>
      <p:sp>
        <p:nvSpPr>
          <p:cNvPr id="37" name="Rounded Rectangle 36">
            <a:extLst>
              <a:ext uri="{FF2B5EF4-FFF2-40B4-BE49-F238E27FC236}">
                <a16:creationId xmlns:a16="http://schemas.microsoft.com/office/drawing/2014/main" id="{AEE007B1-17A3-554A-8ED4-8E29FBD35E2C}"/>
              </a:ext>
            </a:extLst>
          </p:cNvPr>
          <p:cNvSpPr/>
          <p:nvPr/>
        </p:nvSpPr>
        <p:spPr>
          <a:xfrm rot="16200000">
            <a:off x="2822690" y="4568417"/>
            <a:ext cx="643858" cy="344245"/>
          </a:xfrm>
          <a:prstGeom prst="roundRect">
            <a:avLst/>
          </a:prstGeom>
          <a:solidFill>
            <a:schemeClr val="accent1"/>
          </a:solidFill>
          <a:ln w="285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ea typeface="Times New Roman" charset="0"/>
                <a:cs typeface="Times New Roman" charset="0"/>
              </a:rPr>
              <a:t>conv</a:t>
            </a:r>
          </a:p>
        </p:txBody>
      </p:sp>
      <p:cxnSp>
        <p:nvCxnSpPr>
          <p:cNvPr id="39" name="Elbow Connector 38">
            <a:extLst>
              <a:ext uri="{FF2B5EF4-FFF2-40B4-BE49-F238E27FC236}">
                <a16:creationId xmlns:a16="http://schemas.microsoft.com/office/drawing/2014/main" id="{A1C3A779-4F7A-0147-8163-F8047D0AAC6F}"/>
              </a:ext>
            </a:extLst>
          </p:cNvPr>
          <p:cNvCxnSpPr>
            <a:cxnSpLocks/>
            <a:stCxn id="35" idx="1"/>
          </p:cNvCxnSpPr>
          <p:nvPr/>
        </p:nvCxnSpPr>
        <p:spPr>
          <a:xfrm rot="16200000" flipH="1">
            <a:off x="2621937" y="4253056"/>
            <a:ext cx="149036" cy="1767861"/>
          </a:xfrm>
          <a:prstGeom prst="bentConnector2">
            <a:avLst/>
          </a:prstGeom>
          <a:ln w="28575">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05709DDB-85EC-3A41-A793-70D3727523D0}"/>
              </a:ext>
            </a:extLst>
          </p:cNvPr>
          <p:cNvCxnSpPr>
            <a:cxnSpLocks/>
          </p:cNvCxnSpPr>
          <p:nvPr/>
        </p:nvCxnSpPr>
        <p:spPr>
          <a:xfrm>
            <a:off x="2303231" y="5062469"/>
            <a:ext cx="0" cy="153015"/>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37F0035B-5B42-CA42-BB78-283FF0F69FB2}"/>
              </a:ext>
            </a:extLst>
          </p:cNvPr>
          <p:cNvCxnSpPr>
            <a:cxnSpLocks/>
          </p:cNvCxnSpPr>
          <p:nvPr/>
        </p:nvCxnSpPr>
        <p:spPr>
          <a:xfrm flipH="1">
            <a:off x="3144618" y="5062469"/>
            <a:ext cx="2444" cy="142702"/>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9D0AEC3F-FB9B-2442-9B49-AEB0321CD83A}"/>
              </a:ext>
            </a:extLst>
          </p:cNvPr>
          <p:cNvSpPr txBox="1"/>
          <p:nvPr/>
        </p:nvSpPr>
        <p:spPr>
          <a:xfrm>
            <a:off x="1496057" y="5269291"/>
            <a:ext cx="2563963" cy="338554"/>
          </a:xfrm>
          <a:prstGeom prst="rect">
            <a:avLst/>
          </a:prstGeom>
          <a:noFill/>
        </p:spPr>
        <p:txBody>
          <a:bodyPr wrap="square" rtlCol="0">
            <a:spAutoFit/>
          </a:bodyPr>
          <a:lstStyle/>
          <a:p>
            <a:r>
              <a:rPr lang="en-US" sz="1600" dirty="0">
                <a:solidFill>
                  <a:schemeClr val="bg2">
                    <a:lumMod val="50000"/>
                  </a:schemeClr>
                </a:solidFill>
                <a:ea typeface="Times New Roman" charset="0"/>
                <a:cs typeface="Times New Roman" charset="0"/>
              </a:rPr>
              <a:t>side blocks</a:t>
            </a:r>
          </a:p>
        </p:txBody>
      </p:sp>
      <p:sp>
        <p:nvSpPr>
          <p:cNvPr id="7" name="TextBox 6">
            <a:extLst>
              <a:ext uri="{FF2B5EF4-FFF2-40B4-BE49-F238E27FC236}">
                <a16:creationId xmlns:a16="http://schemas.microsoft.com/office/drawing/2014/main" id="{D90A318D-AA9B-B545-98FE-178538FC386E}"/>
              </a:ext>
            </a:extLst>
          </p:cNvPr>
          <p:cNvSpPr txBox="1"/>
          <p:nvPr/>
        </p:nvSpPr>
        <p:spPr>
          <a:xfrm>
            <a:off x="3477809" y="5074410"/>
            <a:ext cx="5106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a:t>
            </a:r>
          </a:p>
        </p:txBody>
      </p:sp>
      <p:sp>
        <p:nvSpPr>
          <p:cNvPr id="46" name="Rounded Rectangle 45">
            <a:extLst>
              <a:ext uri="{FF2B5EF4-FFF2-40B4-BE49-F238E27FC236}">
                <a16:creationId xmlns:a16="http://schemas.microsoft.com/office/drawing/2014/main" id="{CE24C206-83D3-8C4E-B21B-009C267AB0A9}"/>
              </a:ext>
            </a:extLst>
          </p:cNvPr>
          <p:cNvSpPr/>
          <p:nvPr/>
        </p:nvSpPr>
        <p:spPr>
          <a:xfrm>
            <a:off x="4290606" y="4108779"/>
            <a:ext cx="1178458" cy="45295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SPN</a:t>
            </a:r>
          </a:p>
        </p:txBody>
      </p:sp>
      <p:cxnSp>
        <p:nvCxnSpPr>
          <p:cNvPr id="49" name="Elbow Connector 48">
            <a:extLst>
              <a:ext uri="{FF2B5EF4-FFF2-40B4-BE49-F238E27FC236}">
                <a16:creationId xmlns:a16="http://schemas.microsoft.com/office/drawing/2014/main" id="{72A29185-9F1B-B643-A61A-6D11D82636B8}"/>
              </a:ext>
            </a:extLst>
          </p:cNvPr>
          <p:cNvCxnSpPr>
            <a:cxnSpLocks/>
            <a:stCxn id="7" idx="3"/>
            <a:endCxn id="46" idx="2"/>
          </p:cNvCxnSpPr>
          <p:nvPr/>
        </p:nvCxnSpPr>
        <p:spPr>
          <a:xfrm flipV="1">
            <a:off x="3988448" y="4561730"/>
            <a:ext cx="891387" cy="655796"/>
          </a:xfrm>
          <a:prstGeom prst="bentConnector2">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E5910CB8-6512-5946-A760-43C4E41EDBFC}"/>
              </a:ext>
            </a:extLst>
          </p:cNvPr>
          <p:cNvCxnSpPr>
            <a:stCxn id="30" idx="3"/>
            <a:endCxn id="46" idx="0"/>
          </p:cNvCxnSpPr>
          <p:nvPr/>
        </p:nvCxnSpPr>
        <p:spPr>
          <a:xfrm>
            <a:off x="4077075" y="3465449"/>
            <a:ext cx="802760" cy="643330"/>
          </a:xfrm>
          <a:prstGeom prst="bentConnector2">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4A8A436-3440-0B49-A0D6-38ED47173831}"/>
              </a:ext>
            </a:extLst>
          </p:cNvPr>
          <p:cNvSpPr txBox="1"/>
          <p:nvPr/>
        </p:nvSpPr>
        <p:spPr>
          <a:xfrm>
            <a:off x="393542" y="3310005"/>
            <a:ext cx="665525"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image</a:t>
            </a:r>
          </a:p>
        </p:txBody>
      </p:sp>
      <p:graphicFrame>
        <p:nvGraphicFramePr>
          <p:cNvPr id="58" name="Table 57">
            <a:extLst>
              <a:ext uri="{FF2B5EF4-FFF2-40B4-BE49-F238E27FC236}">
                <a16:creationId xmlns:a16="http://schemas.microsoft.com/office/drawing/2014/main" id="{E93A4C86-9437-A047-888F-D2422C4C327F}"/>
              </a:ext>
            </a:extLst>
          </p:cNvPr>
          <p:cNvGraphicFramePr>
            <a:graphicFrameLocks noGrp="1"/>
          </p:cNvGraphicFramePr>
          <p:nvPr>
            <p:extLst>
              <p:ext uri="{D42A27DB-BD31-4B8C-83A1-F6EECF244321}">
                <p14:modId xmlns:p14="http://schemas.microsoft.com/office/powerpoint/2010/main" val="2281823425"/>
              </p:ext>
            </p:extLst>
          </p:nvPr>
        </p:nvGraphicFramePr>
        <p:xfrm>
          <a:off x="6464569" y="2439236"/>
          <a:ext cx="4658713" cy="792480"/>
        </p:xfrm>
        <a:graphic>
          <a:graphicData uri="http://schemas.openxmlformats.org/drawingml/2006/table">
            <a:tbl>
              <a:tblPr firstRow="1" bandRow="1">
                <a:tableStyleId>{17292A2E-F333-43FB-9621-5CBBE7FDCDCB}</a:tableStyleId>
              </a:tblPr>
              <a:tblGrid>
                <a:gridCol w="989695">
                  <a:extLst>
                    <a:ext uri="{9D8B030D-6E8A-4147-A177-3AD203B41FA5}">
                      <a16:colId xmlns:a16="http://schemas.microsoft.com/office/drawing/2014/main" val="3109146140"/>
                    </a:ext>
                  </a:extLst>
                </a:gridCol>
                <a:gridCol w="1333338">
                  <a:extLst>
                    <a:ext uri="{9D8B030D-6E8A-4147-A177-3AD203B41FA5}">
                      <a16:colId xmlns:a16="http://schemas.microsoft.com/office/drawing/2014/main" val="1688982155"/>
                    </a:ext>
                  </a:extLst>
                </a:gridCol>
                <a:gridCol w="1167840">
                  <a:extLst>
                    <a:ext uri="{9D8B030D-6E8A-4147-A177-3AD203B41FA5}">
                      <a16:colId xmlns:a16="http://schemas.microsoft.com/office/drawing/2014/main" val="1161678950"/>
                    </a:ext>
                  </a:extLst>
                </a:gridCol>
                <a:gridCol w="1167840">
                  <a:extLst>
                    <a:ext uri="{9D8B030D-6E8A-4147-A177-3AD203B41FA5}">
                      <a16:colId xmlns:a16="http://schemas.microsoft.com/office/drawing/2014/main" val="2291099659"/>
                    </a:ext>
                  </a:extLst>
                </a:gridCol>
              </a:tblGrid>
              <a:tr h="370840">
                <a:tc>
                  <a:txBody>
                    <a:bodyPr/>
                    <a:lstStyle/>
                    <a:p>
                      <a:endParaRPr lang="en-US" dirty="0">
                        <a:solidFill>
                          <a:schemeClr val="tx1"/>
                        </a:solidFill>
                      </a:endParaRPr>
                    </a:p>
                  </a:txBody>
                  <a:tcPr/>
                </a:tc>
                <a:tc>
                  <a:txBody>
                    <a:bodyPr/>
                    <a:lstStyle/>
                    <a:p>
                      <a:r>
                        <a:rPr lang="en-US" dirty="0">
                          <a:solidFill>
                            <a:schemeClr val="tx1"/>
                          </a:solidFill>
                        </a:rPr>
                        <a:t>DRN-22</a:t>
                      </a:r>
                    </a:p>
                  </a:txBody>
                  <a:tcPr/>
                </a:tc>
                <a:tc>
                  <a:txBody>
                    <a:bodyPr/>
                    <a:lstStyle/>
                    <a:p>
                      <a:pPr algn="ctr"/>
                      <a:r>
                        <a:rPr lang="en-US" dirty="0">
                          <a:solidFill>
                            <a:schemeClr val="tx1"/>
                          </a:solidFill>
                        </a:rPr>
                        <a:t>+SPN</a:t>
                      </a:r>
                    </a:p>
                  </a:txBody>
                  <a:tcPr/>
                </a:tc>
                <a:tc>
                  <a:txBody>
                    <a:bodyPr/>
                    <a:lstStyle/>
                    <a:p>
                      <a:pPr algn="ctr"/>
                      <a:r>
                        <a:rPr lang="en-US" dirty="0">
                          <a:solidFill>
                            <a:schemeClr val="tx1"/>
                          </a:solidFill>
                        </a:rPr>
                        <a:t>Joint</a:t>
                      </a:r>
                    </a:p>
                  </a:txBody>
                  <a:tcPr/>
                </a:tc>
                <a:extLst>
                  <a:ext uri="{0D108BD9-81ED-4DB2-BD59-A6C34878D82A}">
                    <a16:rowId xmlns:a16="http://schemas.microsoft.com/office/drawing/2014/main" val="4194861975"/>
                  </a:ext>
                </a:extLst>
              </a:tr>
              <a:tr h="370840">
                <a:tc>
                  <a:txBody>
                    <a:bodyPr/>
                    <a:lstStyle/>
                    <a:p>
                      <a:pPr algn="ctr"/>
                      <a:r>
                        <a:rPr lang="en-US" dirty="0" err="1">
                          <a:solidFill>
                            <a:schemeClr val="bg2">
                              <a:lumMod val="50000"/>
                            </a:schemeClr>
                          </a:solidFill>
                        </a:rPr>
                        <a:t>mIoU</a:t>
                      </a:r>
                      <a:endParaRPr lang="en-US" dirty="0">
                        <a:solidFill>
                          <a:schemeClr val="bg2">
                            <a:lumMod val="50000"/>
                          </a:schemeClr>
                        </a:solidFill>
                      </a:endParaRPr>
                    </a:p>
                  </a:txBody>
                  <a:tcPr/>
                </a:tc>
                <a:tc>
                  <a:txBody>
                    <a:bodyPr/>
                    <a:lstStyle/>
                    <a:p>
                      <a:pPr algn="ctr"/>
                      <a:r>
                        <a:rPr lang="en-US" dirty="0">
                          <a:solidFill>
                            <a:schemeClr val="bg2">
                              <a:lumMod val="50000"/>
                            </a:schemeClr>
                          </a:solidFill>
                        </a:rPr>
                        <a:t>69.34</a:t>
                      </a:r>
                    </a:p>
                  </a:txBody>
                  <a:tcPr/>
                </a:tc>
                <a:tc>
                  <a:txBody>
                    <a:bodyPr/>
                    <a:lstStyle/>
                    <a:p>
                      <a:pPr algn="ctr"/>
                      <a:r>
                        <a:rPr lang="en-US" dirty="0">
                          <a:solidFill>
                            <a:schemeClr val="bg2">
                              <a:lumMod val="50000"/>
                            </a:schemeClr>
                          </a:solidFill>
                        </a:rPr>
                        <a:t>71.31</a:t>
                      </a:r>
                    </a:p>
                  </a:txBody>
                  <a:tcPr/>
                </a:tc>
                <a:tc>
                  <a:txBody>
                    <a:bodyPr/>
                    <a:lstStyle/>
                    <a:p>
                      <a:pPr algn="ctr"/>
                      <a:r>
                        <a:rPr lang="en-US" b="1" dirty="0">
                          <a:solidFill>
                            <a:schemeClr val="bg2">
                              <a:lumMod val="50000"/>
                            </a:schemeClr>
                          </a:solidFill>
                        </a:rPr>
                        <a:t>75.12</a:t>
                      </a:r>
                    </a:p>
                  </a:txBody>
                  <a:tcPr/>
                </a:tc>
                <a:extLst>
                  <a:ext uri="{0D108BD9-81ED-4DB2-BD59-A6C34878D82A}">
                    <a16:rowId xmlns:a16="http://schemas.microsoft.com/office/drawing/2014/main" val="3594163663"/>
                  </a:ext>
                </a:extLst>
              </a:tr>
            </a:tbl>
          </a:graphicData>
        </a:graphic>
      </p:graphicFrame>
      <p:sp>
        <p:nvSpPr>
          <p:cNvPr id="63" name="Content Placeholder 59">
            <a:extLst>
              <a:ext uri="{FF2B5EF4-FFF2-40B4-BE49-F238E27FC236}">
                <a16:creationId xmlns:a16="http://schemas.microsoft.com/office/drawing/2014/main" id="{BA3248D4-DE18-C140-B6F7-74BF6FE58172}"/>
              </a:ext>
            </a:extLst>
          </p:cNvPr>
          <p:cNvSpPr>
            <a:spLocks noGrp="1"/>
          </p:cNvSpPr>
          <p:nvPr>
            <p:ph idx="1"/>
          </p:nvPr>
        </p:nvSpPr>
        <p:spPr>
          <a:xfrm>
            <a:off x="6464569" y="3563303"/>
            <a:ext cx="4658712" cy="2270998"/>
          </a:xfrm>
        </p:spPr>
        <p:txBody>
          <a:bodyPr/>
          <a:lstStyle/>
          <a:p>
            <a:r>
              <a:rPr lang="en-US" dirty="0"/>
              <a:t>Backbone: DRN-22</a:t>
            </a:r>
          </a:p>
          <a:p>
            <a:r>
              <a:rPr lang="en-US" dirty="0"/>
              <a:t>+SPN: with a detached SPN for refinement on the backbone.</a:t>
            </a:r>
          </a:p>
          <a:p>
            <a:r>
              <a:rPr lang="en-US" dirty="0"/>
              <a:t>Joint: jointly train the DRN-22-D and the SPN, see figure on the left.</a:t>
            </a:r>
          </a:p>
        </p:txBody>
      </p:sp>
      <p:cxnSp>
        <p:nvCxnSpPr>
          <p:cNvPr id="65" name="Straight Arrow Connector 64">
            <a:extLst>
              <a:ext uri="{FF2B5EF4-FFF2-40B4-BE49-F238E27FC236}">
                <a16:creationId xmlns:a16="http://schemas.microsoft.com/office/drawing/2014/main" id="{81CAFA00-7579-0547-BE62-9687EC6A582A}"/>
              </a:ext>
            </a:extLst>
          </p:cNvPr>
          <p:cNvCxnSpPr>
            <a:cxnSpLocks/>
            <a:stCxn id="46" idx="3"/>
          </p:cNvCxnSpPr>
          <p:nvPr/>
        </p:nvCxnSpPr>
        <p:spPr>
          <a:xfrm>
            <a:off x="5469064" y="4335255"/>
            <a:ext cx="27224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8E7ABEF-D18F-EB4D-937E-5A8F339498CB}"/>
              </a:ext>
            </a:extLst>
          </p:cNvPr>
          <p:cNvSpPr/>
          <p:nvPr/>
        </p:nvSpPr>
        <p:spPr>
          <a:xfrm>
            <a:off x="393542" y="6027498"/>
            <a:ext cx="10457338" cy="523220"/>
          </a:xfrm>
          <a:prstGeom prst="rect">
            <a:avLst/>
          </a:prstGeom>
        </p:spPr>
        <p:txBody>
          <a:bodyPr wrap="square">
            <a:spAutoFit/>
          </a:bodyPr>
          <a:lstStyle/>
          <a:p>
            <a:r>
              <a:rPr lang="en-US" sz="1400" dirty="0">
                <a:solidFill>
                  <a:schemeClr val="bg1"/>
                </a:solidFill>
              </a:rPr>
              <a:t>Yu, Fisher, </a:t>
            </a:r>
            <a:r>
              <a:rPr lang="en-US" sz="1400" dirty="0" err="1">
                <a:solidFill>
                  <a:schemeClr val="bg1"/>
                </a:solidFill>
              </a:rPr>
              <a:t>Vladlen</a:t>
            </a:r>
            <a:r>
              <a:rPr lang="en-US" sz="1400" dirty="0">
                <a:solidFill>
                  <a:schemeClr val="bg1"/>
                </a:solidFill>
              </a:rPr>
              <a:t> </a:t>
            </a:r>
            <a:r>
              <a:rPr lang="en-US" sz="1400" dirty="0" err="1">
                <a:solidFill>
                  <a:schemeClr val="bg1"/>
                </a:solidFill>
              </a:rPr>
              <a:t>Koltun</a:t>
            </a:r>
            <a:r>
              <a:rPr lang="en-US" sz="1400" dirty="0">
                <a:solidFill>
                  <a:schemeClr val="bg1"/>
                </a:solidFill>
              </a:rPr>
              <a:t>, and Thomas Funkhouser. "Dilated residual networks." Proceedings of the IEEE conference on computer vision and pattern recognition. 2017.</a:t>
            </a:r>
          </a:p>
        </p:txBody>
      </p:sp>
    </p:spTree>
    <p:extLst>
      <p:ext uri="{BB962C8B-B14F-4D97-AF65-F5344CB8AC3E}">
        <p14:creationId xmlns:p14="http://schemas.microsoft.com/office/powerpoint/2010/main" val="1068598985"/>
      </p:ext>
    </p:extLst>
  </p:cSld>
  <p:clrMapOvr>
    <a:masterClrMapping/>
  </p:clrMapOvr>
  <mc:AlternateContent xmlns:mc="http://schemas.openxmlformats.org/markup-compatibility/2006" xmlns:p14="http://schemas.microsoft.com/office/powerpoint/2010/main">
    <mc:Choice Requires="p14">
      <p:transition p14:dur="0" advTm="15132"/>
    </mc:Choice>
    <mc:Fallback xmlns="">
      <p:transition advTm="1513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Helen Face parsing</a:t>
            </a:r>
            <a:endParaRPr lang="en-US" dirty="0"/>
          </a:p>
        </p:txBody>
      </p:sp>
      <p:graphicFrame>
        <p:nvGraphicFramePr>
          <p:cNvPr id="36" name="表格 5">
            <a:extLst>
              <a:ext uri="{FF2B5EF4-FFF2-40B4-BE49-F238E27FC236}">
                <a16:creationId xmlns:a16="http://schemas.microsoft.com/office/drawing/2014/main" id="{7290F523-AAAF-45BC-8F75-E941E027271B}"/>
              </a:ext>
            </a:extLst>
          </p:cNvPr>
          <p:cNvGraphicFramePr>
            <a:graphicFrameLocks noGrp="1"/>
          </p:cNvGraphicFramePr>
          <p:nvPr>
            <p:extLst>
              <p:ext uri="{D42A27DB-BD31-4B8C-83A1-F6EECF244321}">
                <p14:modId xmlns:p14="http://schemas.microsoft.com/office/powerpoint/2010/main" val="3458464909"/>
              </p:ext>
            </p:extLst>
          </p:nvPr>
        </p:nvGraphicFramePr>
        <p:xfrm>
          <a:off x="1067313" y="1896052"/>
          <a:ext cx="10149744" cy="1653552"/>
        </p:xfrm>
        <a:graphic>
          <a:graphicData uri="http://schemas.openxmlformats.org/drawingml/2006/table">
            <a:tbl>
              <a:tblPr>
                <a:tableStyleId>{D27102A9-8310-4765-A935-A1911B00CA55}</a:tableStyleId>
              </a:tblPr>
              <a:tblGrid>
                <a:gridCol w="1672808">
                  <a:extLst>
                    <a:ext uri="{9D8B030D-6E8A-4147-A177-3AD203B41FA5}">
                      <a16:colId xmlns:a16="http://schemas.microsoft.com/office/drawing/2014/main" val="3163056879"/>
                    </a:ext>
                  </a:extLst>
                </a:gridCol>
                <a:gridCol w="831273">
                  <a:extLst>
                    <a:ext uri="{9D8B030D-6E8A-4147-A177-3AD203B41FA5}">
                      <a16:colId xmlns:a16="http://schemas.microsoft.com/office/drawing/2014/main" val="3160981117"/>
                    </a:ext>
                  </a:extLst>
                </a:gridCol>
                <a:gridCol w="845967">
                  <a:extLst>
                    <a:ext uri="{9D8B030D-6E8A-4147-A177-3AD203B41FA5}">
                      <a16:colId xmlns:a16="http://schemas.microsoft.com/office/drawing/2014/main" val="2031184352"/>
                    </a:ext>
                  </a:extLst>
                </a:gridCol>
                <a:gridCol w="960256">
                  <a:extLst>
                    <a:ext uri="{9D8B030D-6E8A-4147-A177-3AD203B41FA5}">
                      <a16:colId xmlns:a16="http://schemas.microsoft.com/office/drawing/2014/main" val="3691574360"/>
                    </a:ext>
                  </a:extLst>
                </a:gridCol>
                <a:gridCol w="1016000">
                  <a:extLst>
                    <a:ext uri="{9D8B030D-6E8A-4147-A177-3AD203B41FA5}">
                      <a16:colId xmlns:a16="http://schemas.microsoft.com/office/drawing/2014/main" val="69332112"/>
                    </a:ext>
                  </a:extLst>
                </a:gridCol>
                <a:gridCol w="1023599">
                  <a:extLst>
                    <a:ext uri="{9D8B030D-6E8A-4147-A177-3AD203B41FA5}">
                      <a16:colId xmlns:a16="http://schemas.microsoft.com/office/drawing/2014/main" val="1362799185"/>
                    </a:ext>
                  </a:extLst>
                </a:gridCol>
                <a:gridCol w="1083584">
                  <a:extLst>
                    <a:ext uri="{9D8B030D-6E8A-4147-A177-3AD203B41FA5}">
                      <a16:colId xmlns:a16="http://schemas.microsoft.com/office/drawing/2014/main" val="2921100255"/>
                    </a:ext>
                  </a:extLst>
                </a:gridCol>
                <a:gridCol w="905419">
                  <a:extLst>
                    <a:ext uri="{9D8B030D-6E8A-4147-A177-3AD203B41FA5}">
                      <a16:colId xmlns:a16="http://schemas.microsoft.com/office/drawing/2014/main" val="104807666"/>
                    </a:ext>
                  </a:extLst>
                </a:gridCol>
                <a:gridCol w="905419">
                  <a:extLst>
                    <a:ext uri="{9D8B030D-6E8A-4147-A177-3AD203B41FA5}">
                      <a16:colId xmlns:a16="http://schemas.microsoft.com/office/drawing/2014/main" val="3286801405"/>
                    </a:ext>
                  </a:extLst>
                </a:gridCol>
                <a:gridCol w="905419">
                  <a:extLst>
                    <a:ext uri="{9D8B030D-6E8A-4147-A177-3AD203B41FA5}">
                      <a16:colId xmlns:a16="http://schemas.microsoft.com/office/drawing/2014/main" val="2596274786"/>
                    </a:ext>
                  </a:extLst>
                </a:gridCol>
              </a:tblGrid>
              <a:tr h="268818">
                <a:tc>
                  <a:txBody>
                    <a:bodyPr/>
                    <a:lstStyle/>
                    <a:p>
                      <a:pPr algn="ctr" rtl="0" fontAlgn="b"/>
                      <a:r>
                        <a:rPr lang="en-US" sz="1600" dirty="0">
                          <a:solidFill>
                            <a:schemeClr val="bg1"/>
                          </a:solidFill>
                          <a:effectLst/>
                        </a:rPr>
                        <a:t>f-score</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tc>
                  <a:txBody>
                    <a:bodyPr/>
                    <a:lstStyle/>
                    <a:p>
                      <a:pPr algn="ctr" rtl="0" fontAlgn="b"/>
                      <a:r>
                        <a:rPr lang="en-US" sz="1600" dirty="0">
                          <a:solidFill>
                            <a:schemeClr val="bg1"/>
                          </a:solidFill>
                          <a:effectLst/>
                        </a:rPr>
                        <a:t>skin</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tc>
                  <a:txBody>
                    <a:bodyPr/>
                    <a:lstStyle/>
                    <a:p>
                      <a:pPr algn="ctr" rtl="0" fontAlgn="b"/>
                      <a:r>
                        <a:rPr lang="en-US" sz="1600" dirty="0">
                          <a:solidFill>
                            <a:schemeClr val="bg1"/>
                          </a:solidFill>
                          <a:effectLst/>
                        </a:rPr>
                        <a:t>brows</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tc>
                  <a:txBody>
                    <a:bodyPr/>
                    <a:lstStyle/>
                    <a:p>
                      <a:pPr algn="ctr" rtl="0" fontAlgn="b"/>
                      <a:r>
                        <a:rPr lang="en-US" sz="1600" dirty="0">
                          <a:solidFill>
                            <a:schemeClr val="bg1"/>
                          </a:solidFill>
                          <a:effectLst/>
                        </a:rPr>
                        <a:t>eyes</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tc>
                  <a:txBody>
                    <a:bodyPr/>
                    <a:lstStyle/>
                    <a:p>
                      <a:pPr algn="ctr" rtl="0" fontAlgn="b"/>
                      <a:r>
                        <a:rPr lang="en-US" sz="1600" dirty="0">
                          <a:solidFill>
                            <a:schemeClr val="bg1"/>
                          </a:solidFill>
                          <a:effectLst/>
                        </a:rPr>
                        <a:t>nose</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tc>
                  <a:txBody>
                    <a:bodyPr/>
                    <a:lstStyle/>
                    <a:p>
                      <a:pPr algn="ctr" rtl="0" fontAlgn="b"/>
                      <a:r>
                        <a:rPr lang="en-US" sz="1600" dirty="0">
                          <a:solidFill>
                            <a:schemeClr val="bg1"/>
                          </a:solidFill>
                          <a:effectLst/>
                        </a:rPr>
                        <a:t>mouth</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tc>
                  <a:txBody>
                    <a:bodyPr/>
                    <a:lstStyle/>
                    <a:p>
                      <a:pPr algn="ctr" rtl="0" fontAlgn="b"/>
                      <a:r>
                        <a:rPr lang="en-US" sz="1600" dirty="0" err="1">
                          <a:solidFill>
                            <a:schemeClr val="bg1"/>
                          </a:solidFill>
                          <a:effectLst/>
                        </a:rPr>
                        <a:t>lip_upper</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tc>
                  <a:txBody>
                    <a:bodyPr/>
                    <a:lstStyle/>
                    <a:p>
                      <a:pPr algn="ctr" rtl="0" fontAlgn="b"/>
                      <a:r>
                        <a:rPr lang="en-US" sz="1600" dirty="0" err="1">
                          <a:solidFill>
                            <a:schemeClr val="bg1"/>
                          </a:solidFill>
                          <a:effectLst/>
                        </a:rPr>
                        <a:t>lip_lower</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tc>
                  <a:txBody>
                    <a:bodyPr/>
                    <a:lstStyle/>
                    <a:p>
                      <a:pPr algn="ctr" rtl="0" fontAlgn="b"/>
                      <a:r>
                        <a:rPr lang="en-US" sz="1600" dirty="0" err="1">
                          <a:solidFill>
                            <a:schemeClr val="bg1"/>
                          </a:solidFill>
                          <a:effectLst/>
                        </a:rPr>
                        <a:t>lip_inner</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tc>
                  <a:txBody>
                    <a:bodyPr/>
                    <a:lstStyle/>
                    <a:p>
                      <a:pPr algn="ctr" rtl="0" fontAlgn="b"/>
                      <a:r>
                        <a:rPr lang="en-US" sz="1600" dirty="0">
                          <a:solidFill>
                            <a:schemeClr val="bg1"/>
                          </a:solidFill>
                          <a:effectLst/>
                        </a:rPr>
                        <a:t>overall</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1">
                        <a:lumMod val="85000"/>
                      </a:schemeClr>
                    </a:solidFill>
                  </a:tcPr>
                </a:tc>
                <a:extLst>
                  <a:ext uri="{0D108BD9-81ED-4DB2-BD59-A6C34878D82A}">
                    <a16:rowId xmlns:a16="http://schemas.microsoft.com/office/drawing/2014/main" val="764267626"/>
                  </a:ext>
                </a:extLst>
              </a:tr>
              <a:tr h="268818">
                <a:tc>
                  <a:txBody>
                    <a:bodyPr/>
                    <a:lstStyle/>
                    <a:p>
                      <a:pPr algn="ctr" rtl="0" fontAlgn="b"/>
                      <a:r>
                        <a:rPr lang="en-US" sz="1600" dirty="0">
                          <a:solidFill>
                            <a:schemeClr val="bg1"/>
                          </a:solidFill>
                          <a:effectLst/>
                        </a:rPr>
                        <a:t>Multi-</a:t>
                      </a:r>
                      <a:r>
                        <a:rPr lang="en-US" sz="1600" dirty="0" err="1">
                          <a:solidFill>
                            <a:schemeClr val="bg1"/>
                          </a:solidFill>
                          <a:effectLst/>
                        </a:rPr>
                        <a:t>obj</a:t>
                      </a:r>
                      <a:r>
                        <a:rPr lang="en-US" sz="1600" dirty="0">
                          <a:solidFill>
                            <a:schemeClr val="bg1"/>
                          </a:solidFill>
                          <a:effectLst/>
                        </a:rPr>
                        <a:t> [1]</a:t>
                      </a:r>
                      <a:endParaRPr lang="en-US"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90.87</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69.89</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74.74</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90.23</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82.07</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59.22</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66.30</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81.70</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83.68</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extLst>
                  <a:ext uri="{0D108BD9-81ED-4DB2-BD59-A6C34878D82A}">
                    <a16:rowId xmlns:a16="http://schemas.microsoft.com/office/drawing/2014/main" val="1018328410"/>
                  </a:ext>
                </a:extLst>
              </a:tr>
              <a:tr h="268818">
                <a:tc>
                  <a:txBody>
                    <a:bodyPr/>
                    <a:lstStyle/>
                    <a:p>
                      <a:pPr algn="ctr" rtl="0" fontAlgn="b"/>
                      <a:r>
                        <a:rPr lang="en-US" sz="1600" dirty="0">
                          <a:solidFill>
                            <a:schemeClr val="bg1"/>
                          </a:solidFill>
                          <a:effectLst/>
                        </a:rPr>
                        <a:t>CNN base</a:t>
                      </a:r>
                      <a:endParaRPr lang="en-US"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90.53</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70.09</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74.86</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89.16</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83.83</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55.61</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64.88</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71.27</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82.89</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extLst>
                  <a:ext uri="{0D108BD9-81ED-4DB2-BD59-A6C34878D82A}">
                    <a16:rowId xmlns:a16="http://schemas.microsoft.com/office/drawing/2014/main" val="1923294901"/>
                  </a:ext>
                </a:extLst>
              </a:tr>
              <a:tr h="268818">
                <a:tc>
                  <a:txBody>
                    <a:bodyPr/>
                    <a:lstStyle/>
                    <a:p>
                      <a:pPr algn="ctr" rtl="0" fontAlgn="b"/>
                      <a:r>
                        <a:rPr lang="en-US" sz="1600" dirty="0">
                          <a:solidFill>
                            <a:schemeClr val="bg1"/>
                          </a:solidFill>
                          <a:effectLst/>
                        </a:rPr>
                        <a:t>CNN </a:t>
                      </a:r>
                      <a:r>
                        <a:rPr lang="en-US" sz="1600" dirty="0" err="1">
                          <a:solidFill>
                            <a:schemeClr val="bg1"/>
                          </a:solidFill>
                          <a:effectLst/>
                        </a:rPr>
                        <a:t>Highres</a:t>
                      </a:r>
                      <a:endParaRPr lang="en-US"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91.78</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a:solidFill>
                            <a:schemeClr val="bg1"/>
                          </a:solidFill>
                          <a:effectLst/>
                        </a:rPr>
                        <a:t>71.84</a:t>
                      </a:r>
                      <a:endParaRPr lang="en-US" altLang="zh-CN" sz="1600" b="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74.46</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89.42</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a:solidFill>
                            <a:schemeClr val="bg1"/>
                          </a:solidFill>
                          <a:effectLst/>
                        </a:rPr>
                        <a:t>81.83</a:t>
                      </a:r>
                      <a:endParaRPr lang="en-US" altLang="zh-CN" sz="1600" b="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a:solidFill>
                            <a:schemeClr val="bg1"/>
                          </a:solidFill>
                          <a:effectLst/>
                        </a:rPr>
                        <a:t>68.15</a:t>
                      </a:r>
                      <a:endParaRPr lang="en-US" altLang="zh-CN" sz="1600" b="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72</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a:solidFill>
                            <a:schemeClr val="bg1"/>
                          </a:solidFill>
                          <a:effectLst/>
                        </a:rPr>
                        <a:t>71.95</a:t>
                      </a:r>
                      <a:endParaRPr lang="en-US" altLang="zh-CN" sz="1600" b="0">
                        <a:solidFill>
                          <a:schemeClr val="bg1"/>
                        </a:solidFill>
                        <a:effectLst/>
                        <a:latin typeface="+mn-lt"/>
                        <a:cs typeface="Times New Roman" panose="02020603050405020304" pitchFamily="18" charset="0"/>
                      </a:endParaRPr>
                    </a:p>
                  </a:txBody>
                  <a:tcPr marL="23812" marR="23812" marT="15876" marB="15876" anchor="b"/>
                </a:tc>
                <a:tc>
                  <a:txBody>
                    <a:bodyPr/>
                    <a:lstStyle/>
                    <a:p>
                      <a:pPr algn="ctr" rtl="0" fontAlgn="b"/>
                      <a:r>
                        <a:rPr lang="en-US" altLang="zh-CN" sz="1600" dirty="0">
                          <a:solidFill>
                            <a:schemeClr val="bg1"/>
                          </a:solidFill>
                          <a:effectLst/>
                        </a:rPr>
                        <a:t>83.21</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tc>
                <a:extLst>
                  <a:ext uri="{0D108BD9-81ED-4DB2-BD59-A6C34878D82A}">
                    <a16:rowId xmlns:a16="http://schemas.microsoft.com/office/drawing/2014/main" val="340466408"/>
                  </a:ext>
                </a:extLst>
              </a:tr>
              <a:tr h="268818">
                <a:tc>
                  <a:txBody>
                    <a:bodyPr/>
                    <a:lstStyle/>
                    <a:p>
                      <a:pPr algn="ctr" rtl="0" fontAlgn="b"/>
                      <a:r>
                        <a:rPr lang="en-US" sz="1600" dirty="0">
                          <a:solidFill>
                            <a:schemeClr val="bg1"/>
                          </a:solidFill>
                          <a:effectLst/>
                        </a:rPr>
                        <a:t>CNN + 1D SPN</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dirty="0">
                          <a:solidFill>
                            <a:schemeClr val="bg1"/>
                          </a:solidFill>
                          <a:effectLst/>
                        </a:rPr>
                        <a:t>92.26</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dirty="0">
                          <a:solidFill>
                            <a:schemeClr val="bg1"/>
                          </a:solidFill>
                          <a:effectLst/>
                        </a:rPr>
                        <a:t>75.05</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dirty="0">
                          <a:solidFill>
                            <a:schemeClr val="bg1"/>
                          </a:solidFill>
                          <a:effectLst/>
                        </a:rPr>
                        <a:t>85.44</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a:solidFill>
                            <a:schemeClr val="bg1"/>
                          </a:solidFill>
                          <a:effectLst/>
                        </a:rPr>
                        <a:t>91.51</a:t>
                      </a:r>
                      <a:endParaRPr lang="en-US" altLang="zh-CN" sz="1600" b="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dirty="0">
                          <a:solidFill>
                            <a:schemeClr val="bg1"/>
                          </a:solidFill>
                          <a:effectLst/>
                        </a:rPr>
                        <a:t>88.13</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a:solidFill>
                            <a:schemeClr val="bg1"/>
                          </a:solidFill>
                          <a:effectLst/>
                        </a:rPr>
                        <a:t>77.61</a:t>
                      </a:r>
                      <a:endParaRPr lang="en-US" altLang="zh-CN" sz="1600" b="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dirty="0">
                          <a:solidFill>
                            <a:schemeClr val="bg1"/>
                          </a:solidFill>
                          <a:effectLst/>
                        </a:rPr>
                        <a:t>70.81</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a:solidFill>
                            <a:schemeClr val="bg1"/>
                          </a:solidFill>
                          <a:effectLst/>
                        </a:rPr>
                        <a:t>79.95</a:t>
                      </a:r>
                      <a:endParaRPr lang="en-US" altLang="zh-CN" sz="1600" b="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dirty="0">
                          <a:solidFill>
                            <a:schemeClr val="bg1"/>
                          </a:solidFill>
                          <a:effectLst/>
                        </a:rPr>
                        <a:t>87.09</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extLst>
                  <a:ext uri="{0D108BD9-81ED-4DB2-BD59-A6C34878D82A}">
                    <a16:rowId xmlns:a16="http://schemas.microsoft.com/office/drawing/2014/main" val="3957968817"/>
                  </a:ext>
                </a:extLst>
              </a:tr>
              <a:tr h="268818">
                <a:tc>
                  <a:txBody>
                    <a:bodyPr/>
                    <a:lstStyle/>
                    <a:p>
                      <a:pPr algn="ctr" rtl="0" fontAlgn="b"/>
                      <a:r>
                        <a:rPr lang="en-US" altLang="zh-CN" sz="1600" dirty="0">
                          <a:solidFill>
                            <a:schemeClr val="bg1"/>
                          </a:solidFill>
                          <a:effectLst/>
                        </a:rPr>
                        <a:t>CNN + 2D SPN</a:t>
                      </a:r>
                      <a:endParaRPr lang="en-US" sz="1600" b="0"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b="1" dirty="0">
                          <a:solidFill>
                            <a:schemeClr val="bg1"/>
                          </a:solidFill>
                          <a:effectLst/>
                        </a:rPr>
                        <a:t>93.1</a:t>
                      </a:r>
                      <a:endParaRPr lang="en-US" altLang="zh-CN" sz="1600" b="1"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b="1" dirty="0">
                          <a:solidFill>
                            <a:schemeClr val="bg1"/>
                          </a:solidFill>
                          <a:effectLst/>
                        </a:rPr>
                        <a:t>78.53</a:t>
                      </a:r>
                      <a:endParaRPr lang="en-US" altLang="zh-CN" sz="1600" b="1"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b="1" dirty="0">
                          <a:solidFill>
                            <a:schemeClr val="bg1"/>
                          </a:solidFill>
                          <a:effectLst/>
                        </a:rPr>
                        <a:t>87.71</a:t>
                      </a:r>
                      <a:endParaRPr lang="en-US" altLang="zh-CN" sz="1600" b="1"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b="1" dirty="0">
                          <a:solidFill>
                            <a:schemeClr val="bg1"/>
                          </a:solidFill>
                          <a:effectLst/>
                        </a:rPr>
                        <a:t>92.62</a:t>
                      </a:r>
                      <a:endParaRPr lang="en-US" altLang="zh-CN" sz="1600" b="1"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b="1" dirty="0">
                          <a:solidFill>
                            <a:schemeClr val="bg1"/>
                          </a:solidFill>
                          <a:effectLst/>
                        </a:rPr>
                        <a:t>91.08</a:t>
                      </a:r>
                      <a:endParaRPr lang="en-US" altLang="zh-CN" sz="1600" b="1"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b="1" dirty="0">
                          <a:solidFill>
                            <a:schemeClr val="bg1"/>
                          </a:solidFill>
                          <a:effectLst/>
                        </a:rPr>
                        <a:t>80.17</a:t>
                      </a:r>
                      <a:endParaRPr lang="en-US" altLang="zh-CN" sz="1600" b="1"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b="0" dirty="0">
                          <a:solidFill>
                            <a:schemeClr val="bg1"/>
                          </a:solidFill>
                          <a:effectLst/>
                        </a:rPr>
                        <a:t>71.53</a:t>
                      </a:r>
                      <a:endParaRPr lang="en-US" altLang="zh-CN" sz="1600" b="0"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b="1" dirty="0">
                          <a:solidFill>
                            <a:schemeClr val="bg1"/>
                          </a:solidFill>
                          <a:effectLst/>
                        </a:rPr>
                        <a:t>83.13</a:t>
                      </a:r>
                      <a:endParaRPr lang="en-US" altLang="zh-CN" sz="1600" b="1"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tc>
                  <a:txBody>
                    <a:bodyPr/>
                    <a:lstStyle/>
                    <a:p>
                      <a:pPr algn="ctr" rtl="0" fontAlgn="b"/>
                      <a:r>
                        <a:rPr lang="en-US" altLang="zh-CN" sz="1600" b="1" dirty="0">
                          <a:solidFill>
                            <a:schemeClr val="bg1"/>
                          </a:solidFill>
                          <a:effectLst/>
                        </a:rPr>
                        <a:t>89.3</a:t>
                      </a:r>
                      <a:endParaRPr lang="en-US" altLang="zh-CN" sz="1600" b="1" dirty="0">
                        <a:solidFill>
                          <a:schemeClr val="bg1"/>
                        </a:solidFill>
                        <a:effectLst/>
                        <a:latin typeface="+mn-lt"/>
                        <a:cs typeface="Times New Roman" panose="02020603050405020304" pitchFamily="18" charset="0"/>
                      </a:endParaRPr>
                    </a:p>
                  </a:txBody>
                  <a:tcPr marL="23812" marR="23812" marT="15876" marB="15876" anchor="b">
                    <a:solidFill>
                      <a:schemeClr val="tx2">
                        <a:lumMod val="20000"/>
                        <a:lumOff val="80000"/>
                      </a:schemeClr>
                    </a:solidFill>
                  </a:tcPr>
                </a:tc>
                <a:extLst>
                  <a:ext uri="{0D108BD9-81ED-4DB2-BD59-A6C34878D82A}">
                    <a16:rowId xmlns:a16="http://schemas.microsoft.com/office/drawing/2014/main" val="2434879851"/>
                  </a:ext>
                </a:extLst>
              </a:tr>
            </a:tbl>
          </a:graphicData>
        </a:graphic>
      </p:graphicFrame>
      <p:sp>
        <p:nvSpPr>
          <p:cNvPr id="39" name="矩形 7">
            <a:extLst>
              <a:ext uri="{FF2B5EF4-FFF2-40B4-BE49-F238E27FC236}">
                <a16:creationId xmlns:a16="http://schemas.microsoft.com/office/drawing/2014/main" id="{41C91E41-AE5F-420D-9541-3C0706E36272}"/>
              </a:ext>
            </a:extLst>
          </p:cNvPr>
          <p:cNvSpPr/>
          <p:nvPr/>
        </p:nvSpPr>
        <p:spPr>
          <a:xfrm>
            <a:off x="1403384" y="6018520"/>
            <a:ext cx="8265584" cy="400110"/>
          </a:xfrm>
          <a:prstGeom prst="rect">
            <a:avLst/>
          </a:prstGeom>
        </p:spPr>
        <p:txBody>
          <a:bodyPr wrap="square">
            <a:spAutoFit/>
          </a:bodyPr>
          <a:lstStyle/>
          <a:p>
            <a:pPr fontAlgn="b"/>
            <a:r>
              <a:rPr lang="en-US" altLang="zh-CN" sz="1000" dirty="0">
                <a:solidFill>
                  <a:srgbClr val="000000"/>
                </a:solidFill>
              </a:rPr>
              <a:t>[1] </a:t>
            </a:r>
            <a:r>
              <a:rPr lang="en-US" altLang="zh-CN" sz="1000" dirty="0" err="1">
                <a:solidFill>
                  <a:srgbClr val="000000"/>
                </a:solidFill>
              </a:rPr>
              <a:t>Sifei</a:t>
            </a:r>
            <a:r>
              <a:rPr lang="en-US" altLang="zh-CN" sz="1000" dirty="0">
                <a:solidFill>
                  <a:srgbClr val="000000"/>
                </a:solidFill>
              </a:rPr>
              <a:t> Liu, </a:t>
            </a:r>
            <a:r>
              <a:rPr lang="en-US" altLang="zh-CN" sz="1000" dirty="0" err="1">
                <a:solidFill>
                  <a:srgbClr val="000000"/>
                </a:solidFill>
              </a:rPr>
              <a:t>Jimei</a:t>
            </a:r>
            <a:r>
              <a:rPr lang="en-US" altLang="zh-CN" sz="1000" dirty="0">
                <a:solidFill>
                  <a:srgbClr val="000000"/>
                </a:solidFill>
              </a:rPr>
              <a:t> Yang, Chang Huang and Ming-Hsuan Yang. Multi-objective convolutional learning for face labeling. CVPR 2015.</a:t>
            </a:r>
          </a:p>
          <a:p>
            <a:pPr fontAlgn="b"/>
            <a:r>
              <a:rPr lang="en-US" altLang="zh-CN" sz="1000" dirty="0">
                <a:solidFill>
                  <a:srgbClr val="000000"/>
                </a:solidFill>
              </a:rPr>
              <a:t>[2] </a:t>
            </a:r>
            <a:r>
              <a:rPr lang="en-US" altLang="zh-CN" sz="1000" dirty="0" err="1">
                <a:solidFill>
                  <a:srgbClr val="000000"/>
                </a:solidFill>
              </a:rPr>
              <a:t>Sifei</a:t>
            </a:r>
            <a:r>
              <a:rPr lang="en-US" altLang="zh-CN" sz="1000" dirty="0">
                <a:solidFill>
                  <a:srgbClr val="000000"/>
                </a:solidFill>
              </a:rPr>
              <a:t> Liu, Jinshan Pan and Ming-</a:t>
            </a:r>
            <a:r>
              <a:rPr lang="en-US" altLang="zh-CN" sz="1000" dirty="0" err="1">
                <a:solidFill>
                  <a:srgbClr val="000000"/>
                </a:solidFill>
              </a:rPr>
              <a:t>Hsuan</a:t>
            </a:r>
            <a:r>
              <a:rPr lang="en-US" altLang="zh-CN" sz="1000" dirty="0">
                <a:solidFill>
                  <a:srgbClr val="000000"/>
                </a:solidFill>
              </a:rPr>
              <a:t> Yang. Learning recursive filters for low-level vision via a hybrid neural network. ECCV 2016</a:t>
            </a:r>
            <a:endParaRPr lang="zh-CN" altLang="en-US" sz="1000" dirty="0">
              <a:solidFill>
                <a:srgbClr val="000000"/>
              </a:solidFill>
            </a:endParaRPr>
          </a:p>
        </p:txBody>
      </p:sp>
      <p:pic>
        <p:nvPicPr>
          <p:cNvPr id="11" name="Picture 10" descr="A screenshot of a cell phone&#10;&#10;Description generated with high confidence">
            <a:extLst>
              <a:ext uri="{FF2B5EF4-FFF2-40B4-BE49-F238E27FC236}">
                <a16:creationId xmlns:a16="http://schemas.microsoft.com/office/drawing/2014/main" id="{23DF1B47-4FBA-465A-89CE-8CF7218AEC2E}"/>
              </a:ext>
            </a:extLst>
          </p:cNvPr>
          <p:cNvPicPr>
            <a:picLocks noChangeAspect="1"/>
          </p:cNvPicPr>
          <p:nvPr/>
        </p:nvPicPr>
        <p:blipFill>
          <a:blip r:embed="rId3"/>
          <a:stretch>
            <a:fillRect/>
          </a:stretch>
        </p:blipFill>
        <p:spPr>
          <a:xfrm>
            <a:off x="1067313" y="3856206"/>
            <a:ext cx="10149743" cy="1983813"/>
          </a:xfrm>
          <a:prstGeom prst="rect">
            <a:avLst/>
          </a:prstGeom>
        </p:spPr>
      </p:pic>
    </p:spTree>
    <p:extLst>
      <p:ext uri="{BB962C8B-B14F-4D97-AF65-F5344CB8AC3E}">
        <p14:creationId xmlns:p14="http://schemas.microsoft.com/office/powerpoint/2010/main" val="3938901758"/>
      </p:ext>
    </p:extLst>
  </p:cSld>
  <p:clrMapOvr>
    <a:masterClrMapping/>
  </p:clrMapOvr>
  <mc:AlternateContent xmlns:mc="http://schemas.openxmlformats.org/markup-compatibility/2006" xmlns:p14="http://schemas.microsoft.com/office/powerpoint/2010/main">
    <mc:Choice Requires="p14">
      <p:transition p14:dur="0" advTm="20194"/>
    </mc:Choice>
    <mc:Fallback xmlns="">
      <p:transition advTm="2019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VOC2012 object segmentation</a:t>
            </a:r>
            <a:endParaRPr lang="en-US" dirty="0"/>
          </a:p>
        </p:txBody>
      </p:sp>
      <p:sp>
        <p:nvSpPr>
          <p:cNvPr id="10" name="Text Placeholder 9"/>
          <p:cNvSpPr>
            <a:spLocks noGrp="1"/>
          </p:cNvSpPr>
          <p:nvPr>
            <p:ph type="body" sz="quarter" idx="10"/>
          </p:nvPr>
        </p:nvSpPr>
        <p:spPr/>
        <p:txBody>
          <a:bodyPr/>
          <a:lstStyle/>
          <a:p>
            <a:r>
              <a:rPr lang="en-US" altLang="zh-CN" dirty="0"/>
              <a:t>Quantitative results on the validation set</a:t>
            </a:r>
            <a:endParaRPr lang="en-US" dirty="0"/>
          </a:p>
        </p:txBody>
      </p:sp>
      <p:pic>
        <p:nvPicPr>
          <p:cNvPr id="8" name="图片 8" descr="图片包含 屏幕截图&#10;&#10;已生成极高可信度的说明">
            <a:extLst>
              <a:ext uri="{FF2B5EF4-FFF2-40B4-BE49-F238E27FC236}">
                <a16:creationId xmlns:a16="http://schemas.microsoft.com/office/drawing/2014/main" id="{6863515D-A011-4541-A45E-E262CF39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002" y="4068201"/>
            <a:ext cx="8657168" cy="2143961"/>
          </a:xfrm>
          <a:prstGeom prst="rect">
            <a:avLst/>
          </a:prstGeom>
        </p:spPr>
      </p:pic>
      <p:sp>
        <p:nvSpPr>
          <p:cNvPr id="9" name="矩形: 圆角 21">
            <a:extLst>
              <a:ext uri="{FF2B5EF4-FFF2-40B4-BE49-F238E27FC236}">
                <a16:creationId xmlns:a16="http://schemas.microsoft.com/office/drawing/2014/main" id="{5DF634DC-26C0-4B66-B291-20913F04FD0C}"/>
              </a:ext>
            </a:extLst>
          </p:cNvPr>
          <p:cNvSpPr/>
          <p:nvPr/>
        </p:nvSpPr>
        <p:spPr>
          <a:xfrm>
            <a:off x="5989168" y="4254244"/>
            <a:ext cx="624417" cy="1629833"/>
          </a:xfrm>
          <a:prstGeom prst="roundRect">
            <a:avLst/>
          </a:prstGeom>
          <a:noFill/>
          <a:ln>
            <a:solidFill>
              <a:srgbClr val="5B9E0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0000"/>
              </a:solidFill>
            </a:endParaRPr>
          </a:p>
        </p:txBody>
      </p:sp>
      <p:sp>
        <p:nvSpPr>
          <p:cNvPr id="11" name="矩形: 圆角 22">
            <a:extLst>
              <a:ext uri="{FF2B5EF4-FFF2-40B4-BE49-F238E27FC236}">
                <a16:creationId xmlns:a16="http://schemas.microsoft.com/office/drawing/2014/main" id="{AD26292A-2B1A-42B0-BDF1-3FE3FE74CE40}"/>
              </a:ext>
            </a:extLst>
          </p:cNvPr>
          <p:cNvSpPr/>
          <p:nvPr/>
        </p:nvSpPr>
        <p:spPr>
          <a:xfrm>
            <a:off x="8211668" y="4254244"/>
            <a:ext cx="624417" cy="1629833"/>
          </a:xfrm>
          <a:prstGeom prst="roundRect">
            <a:avLst/>
          </a:prstGeom>
          <a:noFill/>
          <a:ln>
            <a:solidFill>
              <a:srgbClr val="5B9E0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0000"/>
              </a:solidFill>
            </a:endParaRPr>
          </a:p>
        </p:txBody>
      </p:sp>
      <p:sp>
        <p:nvSpPr>
          <p:cNvPr id="12" name="矩形: 圆角 10">
            <a:extLst>
              <a:ext uri="{FF2B5EF4-FFF2-40B4-BE49-F238E27FC236}">
                <a16:creationId xmlns:a16="http://schemas.microsoft.com/office/drawing/2014/main" id="{7C7FBC8B-D0C9-4C48-825B-235A6032DDC6}"/>
              </a:ext>
            </a:extLst>
          </p:cNvPr>
          <p:cNvSpPr/>
          <p:nvPr/>
        </p:nvSpPr>
        <p:spPr>
          <a:xfrm>
            <a:off x="3777252" y="4254244"/>
            <a:ext cx="624417" cy="1629833"/>
          </a:xfrm>
          <a:prstGeom prst="roundRect">
            <a:avLst/>
          </a:prstGeom>
          <a:noFill/>
          <a:ln>
            <a:solidFill>
              <a:srgbClr val="5B9E0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0000"/>
              </a:solidFill>
            </a:endParaRPr>
          </a:p>
        </p:txBody>
      </p:sp>
      <p:graphicFrame>
        <p:nvGraphicFramePr>
          <p:cNvPr id="13" name="表格 14">
            <a:extLst>
              <a:ext uri="{FF2B5EF4-FFF2-40B4-BE49-F238E27FC236}">
                <a16:creationId xmlns:a16="http://schemas.microsoft.com/office/drawing/2014/main" id="{BCDA4F5D-140D-458C-BD47-76146116AC5D}"/>
              </a:ext>
            </a:extLst>
          </p:cNvPr>
          <p:cNvGraphicFramePr>
            <a:graphicFrameLocks noGrp="1"/>
          </p:cNvGraphicFramePr>
          <p:nvPr>
            <p:extLst>
              <p:ext uri="{D42A27DB-BD31-4B8C-83A1-F6EECF244321}">
                <p14:modId xmlns:p14="http://schemas.microsoft.com/office/powerpoint/2010/main" val="4275500710"/>
              </p:ext>
            </p:extLst>
          </p:nvPr>
        </p:nvGraphicFramePr>
        <p:xfrm>
          <a:off x="1382859" y="2101914"/>
          <a:ext cx="9467333" cy="1686560"/>
        </p:xfrm>
        <a:graphic>
          <a:graphicData uri="http://schemas.openxmlformats.org/drawingml/2006/table">
            <a:tbl>
              <a:tblPr firstRow="1" bandRow="1">
                <a:tableStyleId>{073A0DAA-6AF3-43AB-8588-CEC1D06C72B9}</a:tableStyleId>
              </a:tblPr>
              <a:tblGrid>
                <a:gridCol w="1134710">
                  <a:extLst>
                    <a:ext uri="{9D8B030D-6E8A-4147-A177-3AD203B41FA5}">
                      <a16:colId xmlns:a16="http://schemas.microsoft.com/office/drawing/2014/main" val="2711740388"/>
                    </a:ext>
                  </a:extLst>
                </a:gridCol>
                <a:gridCol w="925847">
                  <a:extLst>
                    <a:ext uri="{9D8B030D-6E8A-4147-A177-3AD203B41FA5}">
                      <a16:colId xmlns:a16="http://schemas.microsoft.com/office/drawing/2014/main" val="3236282656"/>
                    </a:ext>
                  </a:extLst>
                </a:gridCol>
                <a:gridCol w="925847">
                  <a:extLst>
                    <a:ext uri="{9D8B030D-6E8A-4147-A177-3AD203B41FA5}">
                      <a16:colId xmlns:a16="http://schemas.microsoft.com/office/drawing/2014/main" val="606880721"/>
                    </a:ext>
                  </a:extLst>
                </a:gridCol>
                <a:gridCol w="925847">
                  <a:extLst>
                    <a:ext uri="{9D8B030D-6E8A-4147-A177-3AD203B41FA5}">
                      <a16:colId xmlns:a16="http://schemas.microsoft.com/office/drawing/2014/main" val="3216999727"/>
                    </a:ext>
                  </a:extLst>
                </a:gridCol>
                <a:gridCol w="925847">
                  <a:extLst>
                    <a:ext uri="{9D8B030D-6E8A-4147-A177-3AD203B41FA5}">
                      <a16:colId xmlns:a16="http://schemas.microsoft.com/office/drawing/2014/main" val="2075088558"/>
                    </a:ext>
                  </a:extLst>
                </a:gridCol>
                <a:gridCol w="925847">
                  <a:extLst>
                    <a:ext uri="{9D8B030D-6E8A-4147-A177-3AD203B41FA5}">
                      <a16:colId xmlns:a16="http://schemas.microsoft.com/office/drawing/2014/main" val="1963513023"/>
                    </a:ext>
                  </a:extLst>
                </a:gridCol>
                <a:gridCol w="925847">
                  <a:extLst>
                    <a:ext uri="{9D8B030D-6E8A-4147-A177-3AD203B41FA5}">
                      <a16:colId xmlns:a16="http://schemas.microsoft.com/office/drawing/2014/main" val="3244487633"/>
                    </a:ext>
                  </a:extLst>
                </a:gridCol>
                <a:gridCol w="925847">
                  <a:extLst>
                    <a:ext uri="{9D8B030D-6E8A-4147-A177-3AD203B41FA5}">
                      <a16:colId xmlns:a16="http://schemas.microsoft.com/office/drawing/2014/main" val="1575826942"/>
                    </a:ext>
                  </a:extLst>
                </a:gridCol>
                <a:gridCol w="925847">
                  <a:extLst>
                    <a:ext uri="{9D8B030D-6E8A-4147-A177-3AD203B41FA5}">
                      <a16:colId xmlns:a16="http://schemas.microsoft.com/office/drawing/2014/main" val="3377901698"/>
                    </a:ext>
                  </a:extLst>
                </a:gridCol>
                <a:gridCol w="925847">
                  <a:extLst>
                    <a:ext uri="{9D8B030D-6E8A-4147-A177-3AD203B41FA5}">
                      <a16:colId xmlns:a16="http://schemas.microsoft.com/office/drawing/2014/main" val="1594188370"/>
                    </a:ext>
                  </a:extLst>
                </a:gridCol>
              </a:tblGrid>
              <a:tr h="313267">
                <a:tc>
                  <a:txBody>
                    <a:bodyPr/>
                    <a:lstStyle/>
                    <a:p>
                      <a:pPr algn="ctr"/>
                      <a:r>
                        <a:rPr lang="en-US" altLang="zh-CN" sz="1600" b="0" dirty="0">
                          <a:solidFill>
                            <a:schemeClr val="bg1"/>
                          </a:solidFill>
                          <a:latin typeface="+mn-lt"/>
                          <a:cs typeface="Times New Roman" panose="02020603050405020304" pitchFamily="18" charset="0"/>
                        </a:rPr>
                        <a:t>model</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F</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F+1D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F+2D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chemeClr val="bg1"/>
                          </a:solidFill>
                          <a:latin typeface="+mn-lt"/>
                          <a:cs typeface="Times New Roman" panose="02020603050405020304" pitchFamily="18" charset="0"/>
                        </a:rPr>
                        <a:t>V</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V+1D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V+2D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chemeClr val="bg1"/>
                          </a:solidFill>
                          <a:latin typeface="+mn-lt"/>
                          <a:cs typeface="Times New Roman" panose="02020603050405020304" pitchFamily="18" charset="0"/>
                        </a:rPr>
                        <a:t>R</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R+1D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1">
                        <a:lumMod val="90000"/>
                        <a:lumOff val="10000"/>
                      </a:schemeClr>
                    </a:solidFill>
                  </a:tcPr>
                </a:tc>
                <a:tc>
                  <a:txBody>
                    <a:bodyPr/>
                    <a:lstStyle/>
                    <a:p>
                      <a:pPr algn="ctr"/>
                      <a:r>
                        <a:rPr lang="en-US" altLang="zh-CN" sz="1600" b="0" dirty="0">
                          <a:solidFill>
                            <a:schemeClr val="bg1"/>
                          </a:solidFill>
                          <a:latin typeface="+mn-lt"/>
                          <a:cs typeface="Times New Roman" panose="02020603050405020304" pitchFamily="18" charset="0"/>
                        </a:rPr>
                        <a:t>R+2D SPN</a:t>
                      </a:r>
                      <a:endParaRPr lang="zh-CN" altLang="en-US" sz="1600" b="0" dirty="0">
                        <a:solidFill>
                          <a:schemeClr val="bg1"/>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extLst>
                  <a:ext uri="{0D108BD9-81ED-4DB2-BD59-A6C34878D82A}">
                    <a16:rowId xmlns:a16="http://schemas.microsoft.com/office/drawing/2014/main" val="2451718231"/>
                  </a:ext>
                </a:extLst>
              </a:tr>
              <a:tr h="482600">
                <a:tc>
                  <a:txBody>
                    <a:bodyPr/>
                    <a:lstStyle/>
                    <a:p>
                      <a:pPr algn="ctr"/>
                      <a:r>
                        <a:rPr lang="en-US" altLang="zh-CN" sz="1600" b="0" dirty="0">
                          <a:solidFill>
                            <a:srgbClr val="000000"/>
                          </a:solidFill>
                          <a:latin typeface="+mn-lt"/>
                          <a:cs typeface="Times New Roman" panose="02020603050405020304" pitchFamily="18" charset="0"/>
                        </a:rPr>
                        <a:t>overall AC</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91.22</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90.64</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92.90</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92.61</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92.16</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93.83</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94.63</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94.12</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95.49</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extLst>
                  <a:ext uri="{0D108BD9-81ED-4DB2-BD59-A6C34878D82A}">
                    <a16:rowId xmlns:a16="http://schemas.microsoft.com/office/drawing/2014/main" val="3943008291"/>
                  </a:ext>
                </a:extLst>
              </a:tr>
              <a:tr h="313267">
                <a:tc>
                  <a:txBody>
                    <a:bodyPr/>
                    <a:lstStyle/>
                    <a:p>
                      <a:pPr algn="ctr"/>
                      <a:r>
                        <a:rPr lang="en-US" altLang="zh-CN" sz="1600" b="0" dirty="0">
                          <a:solidFill>
                            <a:srgbClr val="000000"/>
                          </a:solidFill>
                          <a:latin typeface="+mn-lt"/>
                          <a:cs typeface="Times New Roman" panose="02020603050405020304" pitchFamily="18" charset="0"/>
                        </a:rPr>
                        <a:t>mean AC</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77.61</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70.64</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79.49</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80.97</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73.53</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83.15</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84.16</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77.46</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86.09</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extLst>
                  <a:ext uri="{0D108BD9-81ED-4DB2-BD59-A6C34878D82A}">
                    <a16:rowId xmlns:a16="http://schemas.microsoft.com/office/drawing/2014/main" val="3971321579"/>
                  </a:ext>
                </a:extLst>
              </a:tr>
              <a:tr h="313267">
                <a:tc>
                  <a:txBody>
                    <a:bodyPr/>
                    <a:lstStyle/>
                    <a:p>
                      <a:pPr algn="ctr"/>
                      <a:r>
                        <a:rPr lang="en-US" altLang="zh-CN" sz="1600" b="0" dirty="0">
                          <a:solidFill>
                            <a:srgbClr val="000000"/>
                          </a:solidFill>
                          <a:latin typeface="+mn-lt"/>
                          <a:cs typeface="Times New Roman" panose="02020603050405020304" pitchFamily="18" charset="0"/>
                        </a:rPr>
                        <a:t>mean </a:t>
                      </a:r>
                      <a:r>
                        <a:rPr lang="en-US" altLang="zh-CN" sz="1600" b="0" dirty="0" err="1">
                          <a:solidFill>
                            <a:srgbClr val="000000"/>
                          </a:solidFill>
                          <a:latin typeface="+mn-lt"/>
                          <a:cs typeface="Times New Roman" panose="02020603050405020304" pitchFamily="18" charset="0"/>
                        </a:rPr>
                        <a:t>IoU</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65.51</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60.95</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69.86</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68.97</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64.42</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73.12</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tc>
                  <a:txBody>
                    <a:bodyPr/>
                    <a:lstStyle/>
                    <a:p>
                      <a:pPr algn="ctr"/>
                      <a:r>
                        <a:rPr lang="en-US" altLang="zh-CN" sz="1600" b="0" dirty="0">
                          <a:solidFill>
                            <a:srgbClr val="000000"/>
                          </a:solidFill>
                          <a:latin typeface="+mn-lt"/>
                          <a:cs typeface="Times New Roman" panose="02020603050405020304" pitchFamily="18" charset="0"/>
                        </a:rPr>
                        <a:t>76.46</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0" dirty="0">
                          <a:solidFill>
                            <a:srgbClr val="000000"/>
                          </a:solidFill>
                          <a:latin typeface="+mn-lt"/>
                          <a:cs typeface="Times New Roman" panose="02020603050405020304" pitchFamily="18" charset="0"/>
                        </a:rPr>
                        <a:t>72.02</a:t>
                      </a:r>
                      <a:endParaRPr lang="zh-CN" altLang="en-US" sz="1600" b="0" dirty="0">
                        <a:solidFill>
                          <a:srgbClr val="000000"/>
                        </a:solidFill>
                        <a:latin typeface="+mn-lt"/>
                        <a:cs typeface="Times New Roman" panose="02020603050405020304" pitchFamily="18" charset="0"/>
                      </a:endParaRPr>
                    </a:p>
                  </a:txBody>
                  <a:tcPr marL="76200" marR="76200" marT="38100" marB="38100" anchor="ctr"/>
                </a:tc>
                <a:tc>
                  <a:txBody>
                    <a:bodyPr/>
                    <a:lstStyle/>
                    <a:p>
                      <a:pPr algn="ctr"/>
                      <a:r>
                        <a:rPr lang="en-US" altLang="zh-CN" sz="1600" b="1" dirty="0">
                          <a:solidFill>
                            <a:srgbClr val="000000"/>
                          </a:solidFill>
                          <a:latin typeface="+mn-lt"/>
                          <a:cs typeface="Times New Roman" panose="02020603050405020304" pitchFamily="18" charset="0"/>
                        </a:rPr>
                        <a:t>79.76</a:t>
                      </a:r>
                      <a:endParaRPr lang="zh-CN" altLang="en-US" sz="1600" b="1" dirty="0">
                        <a:solidFill>
                          <a:srgbClr val="000000"/>
                        </a:solidFill>
                        <a:latin typeface="+mn-lt"/>
                        <a:cs typeface="Times New Roman" panose="02020603050405020304" pitchFamily="18" charset="0"/>
                      </a:endParaRPr>
                    </a:p>
                  </a:txBody>
                  <a:tcPr marL="76200" marR="76200" marT="38100" marB="38100" anchor="ctr">
                    <a:solidFill>
                      <a:schemeClr val="tx2">
                        <a:lumMod val="20000"/>
                        <a:lumOff val="80000"/>
                      </a:schemeClr>
                    </a:solidFill>
                  </a:tcPr>
                </a:tc>
                <a:extLst>
                  <a:ext uri="{0D108BD9-81ED-4DB2-BD59-A6C34878D82A}">
                    <a16:rowId xmlns:a16="http://schemas.microsoft.com/office/drawing/2014/main" val="957654605"/>
                  </a:ext>
                </a:extLst>
              </a:tr>
            </a:tbl>
          </a:graphicData>
        </a:graphic>
      </p:graphicFrame>
      <p:sp>
        <p:nvSpPr>
          <p:cNvPr id="14" name="文本框 15">
            <a:extLst>
              <a:ext uri="{FF2B5EF4-FFF2-40B4-BE49-F238E27FC236}">
                <a16:creationId xmlns:a16="http://schemas.microsoft.com/office/drawing/2014/main" id="{AFFD471C-4607-4820-8701-3DCBA8A12A55}"/>
              </a:ext>
            </a:extLst>
          </p:cNvPr>
          <p:cNvSpPr txBox="1"/>
          <p:nvPr/>
        </p:nvSpPr>
        <p:spPr>
          <a:xfrm>
            <a:off x="9381546" y="4945325"/>
            <a:ext cx="1899676" cy="8309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38123" indent="-238123">
              <a:lnSpc>
                <a:spcPct val="90000"/>
              </a:lnSpc>
              <a:buFont typeface="Arial" panose="020B0604020202020204" pitchFamily="34" charset="0"/>
              <a:buChar char="•"/>
            </a:pPr>
            <a:r>
              <a:rPr lang="en-US" altLang="zh-CN" sz="1778" dirty="0">
                <a:solidFill>
                  <a:srgbClr val="000000"/>
                </a:solidFill>
                <a:cs typeface="Times New Roman" panose="02020603050405020304" pitchFamily="18" charset="0"/>
              </a:rPr>
              <a:t>F: FCN-8s</a:t>
            </a:r>
          </a:p>
          <a:p>
            <a:pPr marL="238123" indent="-238123">
              <a:lnSpc>
                <a:spcPct val="90000"/>
              </a:lnSpc>
              <a:buFont typeface="Arial" panose="020B0604020202020204" pitchFamily="34" charset="0"/>
              <a:buChar char="•"/>
            </a:pPr>
            <a:r>
              <a:rPr lang="en-US" altLang="zh-CN" sz="1778" dirty="0">
                <a:solidFill>
                  <a:srgbClr val="000000"/>
                </a:solidFill>
                <a:cs typeface="Times New Roman" panose="02020603050405020304" pitchFamily="18" charset="0"/>
              </a:rPr>
              <a:t>V: VGG-16</a:t>
            </a:r>
          </a:p>
          <a:p>
            <a:pPr marL="238123" indent="-238123">
              <a:lnSpc>
                <a:spcPct val="90000"/>
              </a:lnSpc>
              <a:buFont typeface="Arial" panose="020B0604020202020204" pitchFamily="34" charset="0"/>
              <a:buChar char="•"/>
            </a:pPr>
            <a:r>
              <a:rPr lang="en-US" altLang="zh-CN" sz="1778" dirty="0">
                <a:solidFill>
                  <a:srgbClr val="000000"/>
                </a:solidFill>
                <a:cs typeface="Times New Roman" panose="02020603050405020304" pitchFamily="18" charset="0"/>
              </a:rPr>
              <a:t>R: ResNet-101</a:t>
            </a:r>
            <a:endParaRPr lang="zh-CN" altLang="en-US" sz="1778" dirty="0">
              <a:solidFill>
                <a:srgbClr val="000000"/>
              </a:solidFill>
              <a:cs typeface="Times New Roman" panose="02020603050405020304" pitchFamily="18" charset="0"/>
            </a:endParaRPr>
          </a:p>
        </p:txBody>
      </p:sp>
      <p:sp>
        <p:nvSpPr>
          <p:cNvPr id="15" name="矩形 7">
            <a:extLst>
              <a:ext uri="{FF2B5EF4-FFF2-40B4-BE49-F238E27FC236}">
                <a16:creationId xmlns:a16="http://schemas.microsoft.com/office/drawing/2014/main" id="{34802554-825A-4BC5-B78A-F7A40BC8C399}"/>
              </a:ext>
            </a:extLst>
          </p:cNvPr>
          <p:cNvSpPr/>
          <p:nvPr/>
        </p:nvSpPr>
        <p:spPr>
          <a:xfrm>
            <a:off x="1396001" y="6141724"/>
            <a:ext cx="8265584" cy="246221"/>
          </a:xfrm>
          <a:prstGeom prst="rect">
            <a:avLst/>
          </a:prstGeom>
        </p:spPr>
        <p:txBody>
          <a:bodyPr wrap="square">
            <a:spAutoFit/>
          </a:bodyPr>
          <a:lstStyle/>
          <a:p>
            <a:pPr fontAlgn="b"/>
            <a:r>
              <a:rPr lang="en-US" altLang="zh-CN" sz="1000" dirty="0">
                <a:solidFill>
                  <a:srgbClr val="000000"/>
                </a:solidFill>
              </a:rPr>
              <a:t>[2] </a:t>
            </a:r>
            <a:r>
              <a:rPr lang="en-US" altLang="zh-CN" sz="1000" dirty="0" err="1">
                <a:solidFill>
                  <a:srgbClr val="000000"/>
                </a:solidFill>
              </a:rPr>
              <a:t>Sifei</a:t>
            </a:r>
            <a:r>
              <a:rPr lang="en-US" altLang="zh-CN" sz="1000" dirty="0">
                <a:solidFill>
                  <a:srgbClr val="000000"/>
                </a:solidFill>
              </a:rPr>
              <a:t> Liu, Jinshan Pan and Ming-</a:t>
            </a:r>
            <a:r>
              <a:rPr lang="en-US" altLang="zh-CN" sz="1000" dirty="0" err="1">
                <a:solidFill>
                  <a:srgbClr val="000000"/>
                </a:solidFill>
              </a:rPr>
              <a:t>Hsuan</a:t>
            </a:r>
            <a:r>
              <a:rPr lang="en-US" altLang="zh-CN" sz="1000" dirty="0">
                <a:solidFill>
                  <a:srgbClr val="000000"/>
                </a:solidFill>
              </a:rPr>
              <a:t> Yang. Learning recursive filters for low-level vision via a hybrid neural network. ECCV 2016</a:t>
            </a:r>
            <a:endParaRPr lang="zh-CN" altLang="en-US" sz="1000" dirty="0">
              <a:solidFill>
                <a:srgbClr val="000000"/>
              </a:solidFill>
            </a:endParaRPr>
          </a:p>
        </p:txBody>
      </p:sp>
      <p:sp>
        <p:nvSpPr>
          <p:cNvPr id="3" name="Rounded Rectangle 2">
            <a:extLst>
              <a:ext uri="{FF2B5EF4-FFF2-40B4-BE49-F238E27FC236}">
                <a16:creationId xmlns:a16="http://schemas.microsoft.com/office/drawing/2014/main" id="{29B39B80-2620-2E4F-99F6-C05870332976}"/>
              </a:ext>
            </a:extLst>
          </p:cNvPr>
          <p:cNvSpPr/>
          <p:nvPr/>
        </p:nvSpPr>
        <p:spPr>
          <a:xfrm>
            <a:off x="3063834" y="5320145"/>
            <a:ext cx="558140" cy="563932"/>
          </a:xfrm>
          <a:prstGeom prst="round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A347CE4-1FC5-2B4A-A3CE-C4018F833C1E}"/>
              </a:ext>
            </a:extLst>
          </p:cNvPr>
          <p:cNvSpPr/>
          <p:nvPr/>
        </p:nvSpPr>
        <p:spPr>
          <a:xfrm>
            <a:off x="5266055" y="5320145"/>
            <a:ext cx="558140" cy="563932"/>
          </a:xfrm>
          <a:prstGeom prst="round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826A5D8-B06D-4B4B-A2AC-5405ED178433}"/>
              </a:ext>
            </a:extLst>
          </p:cNvPr>
          <p:cNvSpPr/>
          <p:nvPr/>
        </p:nvSpPr>
        <p:spPr>
          <a:xfrm>
            <a:off x="7505284" y="4845132"/>
            <a:ext cx="558140" cy="1034532"/>
          </a:xfrm>
          <a:prstGeom prst="round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031116"/>
      </p:ext>
    </p:extLst>
  </p:cSld>
  <p:clrMapOvr>
    <a:masterClrMapping/>
  </p:clrMapOvr>
  <mc:AlternateContent xmlns:mc="http://schemas.openxmlformats.org/markup-compatibility/2006" xmlns:p14="http://schemas.microsoft.com/office/powerpoint/2010/main">
    <mc:Choice Requires="p14">
      <p:transition p14:dur="0" advTm="15132"/>
    </mc:Choice>
    <mc:Fallback xmlns="">
      <p:transition advTm="151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2000"/>
                                        <p:tgtEl>
                                          <p:spTgt spid="1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D10E245-57A3-409E-9D3B-09C1FDA7E8EE}"/>
              </a:ext>
            </a:extLst>
          </p:cNvPr>
          <p:cNvSpPr>
            <a:spLocks noGrp="1"/>
          </p:cNvSpPr>
          <p:nvPr>
            <p:ph type="ctrTitle"/>
          </p:nvPr>
        </p:nvSpPr>
        <p:spPr/>
        <p:txBody>
          <a:bodyPr/>
          <a:lstStyle/>
          <a:p>
            <a:r>
              <a:rPr lang="en-US" altLang="zh-CN" dirty="0"/>
              <a:t>1D SPN </a:t>
            </a:r>
            <a:r>
              <a:rPr lang="en-US" altLang="zh-Hans" dirty="0"/>
              <a:t>vs 2D SPN</a:t>
            </a:r>
            <a:endParaRPr lang="zh-CN" altLang="en-US" dirty="0"/>
          </a:p>
        </p:txBody>
      </p:sp>
      <mc:AlternateContent xmlns:mc="http://schemas.openxmlformats.org/markup-compatibility/2006" xmlns:a14="http://schemas.microsoft.com/office/drawing/2010/main">
        <mc:Choice Requires="a14">
          <p:sp>
            <p:nvSpPr>
              <p:cNvPr id="118" name="文本占位符 2">
                <a:extLst>
                  <a:ext uri="{FF2B5EF4-FFF2-40B4-BE49-F238E27FC236}">
                    <a16:creationId xmlns:a16="http://schemas.microsoft.com/office/drawing/2014/main" id="{6300634A-7E85-0742-A022-7122DCFA1E64}"/>
                  </a:ext>
                </a:extLst>
              </p:cNvPr>
              <p:cNvSpPr txBox="1">
                <a:spLocks/>
              </p:cNvSpPr>
              <p:nvPr/>
            </p:nvSpPr>
            <p:spPr bwMode="auto">
              <a:xfrm>
                <a:off x="1439333" y="1755070"/>
                <a:ext cx="4368800" cy="4416778"/>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normAutofit/>
              </a:bodyPr>
              <a:lstStyle>
                <a:lvl1pPr marL="228600" indent="-228600" algn="l" rtl="0" fontAlgn="base">
                  <a:lnSpc>
                    <a:spcPct val="90000"/>
                  </a:lnSpc>
                  <a:spcBef>
                    <a:spcPts val="900"/>
                  </a:spcBef>
                  <a:spcAft>
                    <a:spcPts val="900"/>
                  </a:spcAft>
                  <a:buClr>
                    <a:schemeClr val="bg2"/>
                  </a:buClr>
                  <a:buSzPct val="100000"/>
                  <a:buFont typeface="Arial" panose="020B0604020202020204" pitchFamily="34" charset="0"/>
                  <a:buChar char="•"/>
                  <a:defRPr sz="1800" b="0">
                    <a:solidFill>
                      <a:schemeClr val="bg1"/>
                    </a:solidFill>
                    <a:latin typeface="Trebuchet MS" pitchFamily="34" charset="0"/>
                    <a:ea typeface="+mn-ea"/>
                    <a:cs typeface="+mn-cs"/>
                  </a:defRPr>
                </a:lvl1pPr>
                <a:lvl2pPr marL="857250" indent="-285750" algn="l" rtl="0" fontAlgn="base">
                  <a:lnSpc>
                    <a:spcPct val="90000"/>
                  </a:lnSpc>
                  <a:spcBef>
                    <a:spcPts val="900"/>
                  </a:spcBef>
                  <a:spcAft>
                    <a:spcPts val="900"/>
                  </a:spcAft>
                  <a:buClr>
                    <a:schemeClr val="bg2"/>
                  </a:buClr>
                  <a:buSzPct val="100000"/>
                  <a:buFont typeface="Arial" panose="020B0604020202020204" pitchFamily="34" charset="0"/>
                  <a:buChar char="•"/>
                  <a:defRPr sz="1600" b="0">
                    <a:solidFill>
                      <a:schemeClr val="bg1"/>
                    </a:solidFill>
                    <a:latin typeface="Trebuchet MS" pitchFamily="34" charset="0"/>
                  </a:defRPr>
                </a:lvl2pPr>
                <a:lvl3pPr marL="1374775" indent="-285750" algn="l" rtl="0" fontAlgn="base">
                  <a:lnSpc>
                    <a:spcPct val="90000"/>
                  </a:lnSpc>
                  <a:spcBef>
                    <a:spcPts val="900"/>
                  </a:spcBef>
                  <a:spcAft>
                    <a:spcPts val="900"/>
                  </a:spcAft>
                  <a:buClr>
                    <a:schemeClr val="bg2"/>
                  </a:buClr>
                  <a:buSzPct val="100000"/>
                  <a:buFont typeface="Arial" panose="020B0604020202020204" pitchFamily="34" charset="0"/>
                  <a:buChar char="•"/>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38123" indent="-238123" defTabSz="1015990"/>
                <a:r>
                  <a:rPr lang="en-US" altLang="zh-CN" sz="2000" kern="0" dirty="0"/>
                  <a:t>One-way connections</a:t>
                </a:r>
              </a:p>
              <a:p>
                <a:pPr marL="238123" indent="-238123" defTabSz="1015990"/>
                <a:endParaRPr lang="en-US" altLang="zh-CN" sz="2000" kern="0" dirty="0"/>
              </a:p>
              <a:p>
                <a:pPr marL="238123" indent="-238123" defTabSz="1015990"/>
                <a:endParaRPr lang="en-US" altLang="zh-CN" sz="2000" kern="0" dirty="0"/>
              </a:p>
              <a:p>
                <a:pPr marL="238123" indent="-238123" defTabSz="1015990"/>
                <a:endParaRPr lang="en-US" altLang="zh-CN" sz="2000" kern="0" dirty="0"/>
              </a:p>
              <a:p>
                <a:pPr marL="238123" indent="-238123" defTabSz="1015990"/>
                <a:endParaRPr lang="en-US" altLang="zh-CN" sz="2000" kern="0" dirty="0"/>
              </a:p>
              <a:p>
                <a:pPr marL="238123" indent="-238123" defTabSz="1015990"/>
                <a:r>
                  <a:rPr lang="en-US" altLang="zh-CN" sz="2000" kern="0" dirty="0"/>
                  <a:t>Diagonal-transform matrix </a:t>
                </a:r>
                <a14:m>
                  <m:oMath xmlns:m="http://schemas.openxmlformats.org/officeDocument/2006/math">
                    <m:sSub>
                      <m:sSubPr>
                        <m:ctrlPr>
                          <a:rPr lang="en-US" altLang="zh-CN" sz="2000" i="1" kern="0">
                            <a:latin typeface="Cambria Math" panose="02040503050406030204" pitchFamily="18" charset="0"/>
                          </a:rPr>
                        </m:ctrlPr>
                      </m:sSubPr>
                      <m:e>
                        <m:r>
                          <a:rPr lang="en-US" altLang="zh-CN" sz="2000" i="1" kern="0">
                            <a:latin typeface="Cambria Math" panose="02040503050406030204" pitchFamily="18" charset="0"/>
                          </a:rPr>
                          <m:t>𝑤</m:t>
                        </m:r>
                      </m:e>
                      <m:sub>
                        <m:r>
                          <a:rPr lang="en-US" altLang="zh-CN" sz="2000" i="1" kern="0">
                            <a:latin typeface="Cambria Math" panose="02040503050406030204" pitchFamily="18" charset="0"/>
                          </a:rPr>
                          <m:t>𝑡</m:t>
                        </m:r>
                      </m:sub>
                    </m:sSub>
                  </m:oMath>
                </a14:m>
                <a:endParaRPr lang="en-US" altLang="zh-CN" sz="2000" kern="0" dirty="0"/>
              </a:p>
              <a:p>
                <a:pPr marL="238123" indent="-238123" defTabSz="1015990"/>
                <a:endParaRPr lang="en-US" altLang="zh-CN" sz="2000" kern="0" dirty="0"/>
              </a:p>
              <a:p>
                <a:pPr marL="238123" indent="-238123" defTabSz="1015990"/>
                <a:endParaRPr lang="en-US" altLang="zh-CN" sz="2000" kern="0" dirty="0"/>
              </a:p>
              <a:p>
                <a:pPr marL="238123" indent="-238123" defTabSz="1015990"/>
                <a:endParaRPr lang="en-US" altLang="zh-CN" sz="2000" kern="0" dirty="0"/>
              </a:p>
            </p:txBody>
          </p:sp>
        </mc:Choice>
        <mc:Fallback xmlns="">
          <p:sp>
            <p:nvSpPr>
              <p:cNvPr id="118" name="文本占位符 2">
                <a:extLst>
                  <a:ext uri="{FF2B5EF4-FFF2-40B4-BE49-F238E27FC236}">
                    <a16:creationId xmlns:a16="http://schemas.microsoft.com/office/drawing/2014/main" id="{6300634A-7E85-0742-A022-7122DCFA1E64}"/>
                  </a:ext>
                </a:extLst>
              </p:cNvPr>
              <p:cNvSpPr txBox="1">
                <a:spLocks noRot="1" noChangeAspect="1" noMove="1" noResize="1" noEditPoints="1" noAdjustHandles="1" noChangeArrowheads="1" noChangeShapeType="1" noTextEdit="1"/>
              </p:cNvSpPr>
              <p:nvPr/>
            </p:nvSpPr>
            <p:spPr bwMode="auto">
              <a:xfrm>
                <a:off x="1439333" y="1755070"/>
                <a:ext cx="4368800" cy="4416778"/>
              </a:xfrm>
              <a:prstGeom prst="rect">
                <a:avLst/>
              </a:prstGeom>
              <a:blipFill>
                <a:blip r:embed="rId3"/>
                <a:stretch>
                  <a:fillRect l="-870" t="-114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5">
                <a:extLst>
                  <a:ext uri="{FF2B5EF4-FFF2-40B4-BE49-F238E27FC236}">
                    <a16:creationId xmlns:a16="http://schemas.microsoft.com/office/drawing/2014/main" id="{44D69407-9AA0-594B-8B22-33EC4421FAA1}"/>
                  </a:ext>
                </a:extLst>
              </p:cNvPr>
              <p:cNvSpPr txBox="1">
                <a:spLocks/>
              </p:cNvSpPr>
              <p:nvPr/>
            </p:nvSpPr>
            <p:spPr bwMode="auto">
              <a:xfrm>
                <a:off x="6300196" y="1755070"/>
                <a:ext cx="4368800" cy="4416778"/>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228600" indent="-228600" algn="l" rtl="0" fontAlgn="base">
                  <a:lnSpc>
                    <a:spcPct val="90000"/>
                  </a:lnSpc>
                  <a:spcBef>
                    <a:spcPts val="900"/>
                  </a:spcBef>
                  <a:spcAft>
                    <a:spcPts val="900"/>
                  </a:spcAft>
                  <a:buClr>
                    <a:schemeClr val="bg2"/>
                  </a:buClr>
                  <a:buSzPct val="100000"/>
                  <a:buFont typeface="Arial" panose="020B0604020202020204" pitchFamily="34" charset="0"/>
                  <a:buChar char="•"/>
                  <a:defRPr sz="1800" b="0">
                    <a:solidFill>
                      <a:schemeClr val="bg1"/>
                    </a:solidFill>
                    <a:latin typeface="Trebuchet MS" pitchFamily="34" charset="0"/>
                    <a:ea typeface="+mn-ea"/>
                    <a:cs typeface="+mn-cs"/>
                  </a:defRPr>
                </a:lvl1pPr>
                <a:lvl2pPr marL="857250" indent="-285750" algn="l" rtl="0" fontAlgn="base">
                  <a:lnSpc>
                    <a:spcPct val="90000"/>
                  </a:lnSpc>
                  <a:spcBef>
                    <a:spcPts val="900"/>
                  </a:spcBef>
                  <a:spcAft>
                    <a:spcPts val="900"/>
                  </a:spcAft>
                  <a:buClr>
                    <a:schemeClr val="bg2"/>
                  </a:buClr>
                  <a:buSzPct val="100000"/>
                  <a:buFont typeface="Arial" panose="020B0604020202020204" pitchFamily="34" charset="0"/>
                  <a:buChar char="•"/>
                  <a:defRPr sz="1600" b="0">
                    <a:solidFill>
                      <a:schemeClr val="bg1"/>
                    </a:solidFill>
                    <a:latin typeface="Trebuchet MS" pitchFamily="34" charset="0"/>
                  </a:defRPr>
                </a:lvl2pPr>
                <a:lvl3pPr marL="1374775" indent="-285750" algn="l" rtl="0" fontAlgn="base">
                  <a:lnSpc>
                    <a:spcPct val="90000"/>
                  </a:lnSpc>
                  <a:spcBef>
                    <a:spcPts val="900"/>
                  </a:spcBef>
                  <a:spcAft>
                    <a:spcPts val="900"/>
                  </a:spcAft>
                  <a:buClr>
                    <a:schemeClr val="bg2"/>
                  </a:buClr>
                  <a:buSzPct val="100000"/>
                  <a:buFont typeface="Arial" panose="020B0604020202020204" pitchFamily="34" charset="0"/>
                  <a:buChar char="•"/>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38123" indent="-238123" defTabSz="1015990"/>
                <a:r>
                  <a:rPr lang="en-US" altLang="zh-CN" sz="2000" kern="0" dirty="0"/>
                  <a:t>Three-way connections</a:t>
                </a:r>
              </a:p>
              <a:p>
                <a:pPr defTabSz="1015990"/>
                <a:endParaRPr lang="en-US" altLang="zh-CN" sz="2000" b="1" kern="0" dirty="0"/>
              </a:p>
              <a:p>
                <a:pPr defTabSz="1015990"/>
                <a:endParaRPr lang="en-US" altLang="zh-CN" sz="2000" b="1" kern="0" dirty="0"/>
              </a:p>
              <a:p>
                <a:pPr defTabSz="1015990"/>
                <a:endParaRPr lang="en-US" altLang="zh-CN" sz="2000" b="1" kern="0" dirty="0"/>
              </a:p>
              <a:p>
                <a:pPr marL="238123" indent="-238123" defTabSz="1015990"/>
                <a:endParaRPr lang="en-US" altLang="zh-CN" sz="2000" kern="0" dirty="0"/>
              </a:p>
              <a:p>
                <a:pPr marL="238123" indent="-238123" defTabSz="1015990"/>
                <a:r>
                  <a:rPr lang="en-US" altLang="zh-CN" sz="2000" kern="0" dirty="0"/>
                  <a:t>Tridiagonal-transform matrix </a:t>
                </a:r>
                <a14:m>
                  <m:oMath xmlns:m="http://schemas.openxmlformats.org/officeDocument/2006/math">
                    <m:sSub>
                      <m:sSubPr>
                        <m:ctrlPr>
                          <a:rPr lang="en-US" altLang="zh-CN" sz="2000" i="1" kern="0">
                            <a:latin typeface="Cambria Math" panose="02040503050406030204" pitchFamily="18" charset="0"/>
                          </a:rPr>
                        </m:ctrlPr>
                      </m:sSubPr>
                      <m:e>
                        <m:r>
                          <a:rPr lang="en-US" altLang="zh-CN" sz="2000" kern="0">
                            <a:latin typeface="Cambria Math" panose="02040503050406030204" pitchFamily="18" charset="0"/>
                          </a:rPr>
                          <m:t>𝑤</m:t>
                        </m:r>
                      </m:e>
                      <m:sub>
                        <m:r>
                          <a:rPr lang="en-US" altLang="zh-CN" sz="2000" kern="0">
                            <a:latin typeface="Cambria Math" panose="02040503050406030204" pitchFamily="18" charset="0"/>
                          </a:rPr>
                          <m:t>𝑡</m:t>
                        </m:r>
                      </m:sub>
                    </m:sSub>
                  </m:oMath>
                </a14:m>
                <a:endParaRPr lang="en-US" altLang="zh-CN" sz="2000" kern="0" dirty="0"/>
              </a:p>
              <a:p>
                <a:pPr defTabSz="1015990"/>
                <a:endParaRPr lang="en-US" altLang="zh-CN" sz="2000" kern="0" dirty="0"/>
              </a:p>
              <a:p>
                <a:pPr defTabSz="1015990"/>
                <a:endParaRPr lang="zh-CN" altLang="en-US" sz="2000" kern="0" dirty="0"/>
              </a:p>
            </p:txBody>
          </p:sp>
        </mc:Choice>
        <mc:Fallback xmlns="">
          <p:sp>
            <p:nvSpPr>
              <p:cNvPr id="119" name="Content Placeholder 5">
                <a:extLst>
                  <a:ext uri="{FF2B5EF4-FFF2-40B4-BE49-F238E27FC236}">
                    <a16:creationId xmlns:a16="http://schemas.microsoft.com/office/drawing/2014/main" id="{44D69407-9AA0-594B-8B22-33EC4421FAA1}"/>
                  </a:ext>
                </a:extLst>
              </p:cNvPr>
              <p:cNvSpPr txBox="1">
                <a:spLocks noRot="1" noChangeAspect="1" noMove="1" noResize="1" noEditPoints="1" noAdjustHandles="1" noChangeArrowheads="1" noChangeShapeType="1" noTextEdit="1"/>
              </p:cNvSpPr>
              <p:nvPr/>
            </p:nvSpPr>
            <p:spPr bwMode="auto">
              <a:xfrm>
                <a:off x="6300196" y="1755070"/>
                <a:ext cx="4368800" cy="4416778"/>
              </a:xfrm>
              <a:prstGeom prst="rect">
                <a:avLst/>
              </a:prstGeom>
              <a:blipFill>
                <a:blip r:embed="rId4"/>
                <a:stretch>
                  <a:fillRect l="-870" t="-1146"/>
                </a:stretch>
              </a:blipFill>
              <a:ln w="9525">
                <a:noFill/>
                <a:miter lim="800000"/>
                <a:headEnd/>
                <a:tailEnd/>
              </a:ln>
            </p:spPr>
            <p:txBody>
              <a:bodyPr/>
              <a:lstStyle/>
              <a:p>
                <a:r>
                  <a:rPr lang="en-US">
                    <a:noFill/>
                  </a:rPr>
                  <a:t> </a:t>
                </a:r>
              </a:p>
            </p:txBody>
          </p:sp>
        </mc:Fallback>
      </mc:AlternateContent>
      <p:pic>
        <p:nvPicPr>
          <p:cNvPr id="120" name="图片 9">
            <a:extLst>
              <a:ext uri="{FF2B5EF4-FFF2-40B4-BE49-F238E27FC236}">
                <a16:creationId xmlns:a16="http://schemas.microsoft.com/office/drawing/2014/main" id="{FE666287-90B8-CD48-818D-41E711E91D20}"/>
              </a:ext>
            </a:extLst>
          </p:cNvPr>
          <p:cNvPicPr>
            <a:picLocks noChangeAspect="1"/>
          </p:cNvPicPr>
          <p:nvPr/>
        </p:nvPicPr>
        <p:blipFill>
          <a:blip r:embed="rId5"/>
          <a:stretch>
            <a:fillRect/>
          </a:stretch>
        </p:blipFill>
        <p:spPr>
          <a:xfrm>
            <a:off x="4459054" y="5055184"/>
            <a:ext cx="901252" cy="883009"/>
          </a:xfrm>
          <a:prstGeom prst="rect">
            <a:avLst/>
          </a:prstGeom>
        </p:spPr>
      </p:pic>
      <mc:AlternateContent xmlns:mc="http://schemas.openxmlformats.org/markup-compatibility/2006" xmlns:a14="http://schemas.microsoft.com/office/drawing/2010/main">
        <mc:Choice Requires="a14">
          <p:sp>
            <p:nvSpPr>
              <p:cNvPr id="121" name="文本框 3">
                <a:extLst>
                  <a:ext uri="{FF2B5EF4-FFF2-40B4-BE49-F238E27FC236}">
                    <a16:creationId xmlns:a16="http://schemas.microsoft.com/office/drawing/2014/main" id="{56F5023D-581E-4546-BCCD-FC671424D692}"/>
                  </a:ext>
                </a:extLst>
              </p:cNvPr>
              <p:cNvSpPr txBox="1"/>
              <p:nvPr/>
            </p:nvSpPr>
            <p:spPr>
              <a:xfrm>
                <a:off x="1942229" y="2529745"/>
                <a:ext cx="2977610" cy="21679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h</m:t>
                          </m:r>
                        </m:e>
                        <m:sub>
                          <m:r>
                            <a:rPr lang="en-US" altLang="zh-CN" sz="1500" i="1">
                              <a:solidFill>
                                <a:schemeClr val="bg1"/>
                              </a:solidFill>
                              <a:latin typeface="Cambria Math" panose="02040503050406030204" pitchFamily="18" charset="0"/>
                            </a:rPr>
                            <m:t>𝑘</m:t>
                          </m:r>
                          <m:r>
                            <a:rPr lang="en-US" altLang="zh-CN" sz="1500" i="1">
                              <a:solidFill>
                                <a:schemeClr val="bg1"/>
                              </a:solidFill>
                              <a:latin typeface="Cambria Math" panose="02040503050406030204" pitchFamily="18" charset="0"/>
                            </a:rPr>
                            <m:t>,</m:t>
                          </m:r>
                          <m:r>
                            <a:rPr lang="en-US" altLang="zh-CN" sz="1500" i="1">
                              <a:solidFill>
                                <a:schemeClr val="bg1"/>
                              </a:solidFill>
                              <a:latin typeface="Cambria Math" panose="02040503050406030204" pitchFamily="18" charset="0"/>
                            </a:rPr>
                            <m:t>𝑡</m:t>
                          </m:r>
                        </m:sub>
                      </m:sSub>
                      <m:r>
                        <a:rPr lang="en-US" altLang="zh-CN" sz="1500" i="1">
                          <a:solidFill>
                            <a:schemeClr val="bg1"/>
                          </a:solidFill>
                          <a:latin typeface="Cambria Math" panose="02040503050406030204" pitchFamily="18" charset="0"/>
                        </a:rPr>
                        <m:t>=</m:t>
                      </m:r>
                      <m:d>
                        <m:dPr>
                          <m:ctrlPr>
                            <a:rPr lang="en-US" altLang="zh-CN" sz="1500" i="1">
                              <a:solidFill>
                                <a:schemeClr val="bg1"/>
                              </a:solidFill>
                              <a:latin typeface="Cambria Math" panose="02040503050406030204" pitchFamily="18" charset="0"/>
                            </a:rPr>
                          </m:ctrlPr>
                        </m:dPr>
                        <m:e>
                          <m:r>
                            <a:rPr lang="en-US" altLang="zh-CN" sz="1500" i="1">
                              <a:solidFill>
                                <a:schemeClr val="bg1"/>
                              </a:solidFill>
                              <a:latin typeface="Cambria Math" panose="02040503050406030204" pitchFamily="18" charset="0"/>
                            </a:rPr>
                            <m:t>1−</m:t>
                          </m:r>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𝑝</m:t>
                              </m:r>
                            </m:e>
                            <m:sub>
                              <m:r>
                                <a:rPr lang="en-US" altLang="zh-CN" sz="1500" i="1">
                                  <a:solidFill>
                                    <a:schemeClr val="bg1"/>
                                  </a:solidFill>
                                  <a:latin typeface="Cambria Math" panose="02040503050406030204" pitchFamily="18" charset="0"/>
                                </a:rPr>
                                <m:t>𝑘</m:t>
                              </m:r>
                              <m:r>
                                <a:rPr lang="en-US" altLang="zh-CN" sz="1500" i="1">
                                  <a:solidFill>
                                    <a:schemeClr val="bg1"/>
                                  </a:solidFill>
                                  <a:latin typeface="Cambria Math" panose="02040503050406030204" pitchFamily="18" charset="0"/>
                                </a:rPr>
                                <m:t>.</m:t>
                              </m:r>
                              <m:r>
                                <a:rPr lang="en-US" altLang="zh-CN" sz="1500" i="1">
                                  <a:solidFill>
                                    <a:schemeClr val="bg1"/>
                                  </a:solidFill>
                                  <a:latin typeface="Cambria Math" panose="02040503050406030204" pitchFamily="18" charset="0"/>
                                </a:rPr>
                                <m:t>𝑡</m:t>
                              </m:r>
                            </m:sub>
                          </m:sSub>
                        </m:e>
                      </m:d>
                      <m:r>
                        <a:rPr lang="en-US" altLang="zh-CN" sz="1500" i="1">
                          <a:solidFill>
                            <a:schemeClr val="bg1"/>
                          </a:solidFill>
                          <a:latin typeface="Cambria Math" panose="02040503050406030204" pitchFamily="18" charset="0"/>
                          <a:ea typeface="Cambria Math" panose="02040503050406030204" pitchFamily="18" charset="0"/>
                        </a:rPr>
                        <m:t>∙</m:t>
                      </m:r>
                      <m:sSub>
                        <m:sSubPr>
                          <m:ctrlPr>
                            <a:rPr lang="en-US" altLang="zh-CN" sz="1500" i="1">
                              <a:solidFill>
                                <a:schemeClr val="bg1"/>
                              </a:solidFill>
                              <a:latin typeface="Cambria Math" panose="02040503050406030204" pitchFamily="18" charset="0"/>
                              <a:ea typeface="Cambria Math" panose="02040503050406030204" pitchFamily="18" charset="0"/>
                            </a:rPr>
                          </m:ctrlPr>
                        </m:sSubPr>
                        <m:e>
                          <m:r>
                            <a:rPr lang="en-US" altLang="zh-CN" sz="1500" i="1">
                              <a:solidFill>
                                <a:schemeClr val="bg1"/>
                              </a:solidFill>
                              <a:latin typeface="Cambria Math" panose="02040503050406030204" pitchFamily="18" charset="0"/>
                              <a:ea typeface="Cambria Math" panose="02040503050406030204" pitchFamily="18" charset="0"/>
                            </a:rPr>
                            <m:t>𝑥</m:t>
                          </m:r>
                        </m:e>
                        <m:sub>
                          <m:r>
                            <a:rPr lang="en-US" altLang="zh-CN" sz="1500" i="1">
                              <a:solidFill>
                                <a:schemeClr val="bg1"/>
                              </a:solidFill>
                              <a:latin typeface="Cambria Math" panose="02040503050406030204" pitchFamily="18" charset="0"/>
                              <a:ea typeface="Cambria Math" panose="02040503050406030204" pitchFamily="18" charset="0"/>
                            </a:rPr>
                            <m:t>𝑘</m:t>
                          </m:r>
                          <m:r>
                            <a:rPr lang="en-US" altLang="zh-CN" sz="1500" i="1">
                              <a:solidFill>
                                <a:schemeClr val="bg1"/>
                              </a:solidFill>
                              <a:latin typeface="Cambria Math" panose="02040503050406030204" pitchFamily="18" charset="0"/>
                              <a:ea typeface="Cambria Math" panose="02040503050406030204" pitchFamily="18" charset="0"/>
                            </a:rPr>
                            <m:t>.</m:t>
                          </m:r>
                          <m:r>
                            <a:rPr lang="en-US" altLang="zh-CN" sz="1500" i="1">
                              <a:solidFill>
                                <a:schemeClr val="bg1"/>
                              </a:solidFill>
                              <a:latin typeface="Cambria Math" panose="02040503050406030204" pitchFamily="18" charset="0"/>
                              <a:ea typeface="Cambria Math" panose="02040503050406030204" pitchFamily="18" charset="0"/>
                            </a:rPr>
                            <m:t>𝑡</m:t>
                          </m:r>
                        </m:sub>
                      </m:sSub>
                      <m:r>
                        <a:rPr lang="en-US" altLang="zh-CN" sz="1500" i="1">
                          <a:solidFill>
                            <a:schemeClr val="bg1"/>
                          </a:solidFill>
                          <a:latin typeface="Cambria Math" panose="02040503050406030204" pitchFamily="18" charset="0"/>
                          <a:ea typeface="Cambria Math" panose="02040503050406030204" pitchFamily="18" charset="0"/>
                        </a:rPr>
                        <m:t>+</m:t>
                      </m:r>
                      <m:sSub>
                        <m:sSubPr>
                          <m:ctrlPr>
                            <a:rPr lang="en-US" altLang="zh-CN" sz="1500" i="1">
                              <a:solidFill>
                                <a:schemeClr val="bg1"/>
                              </a:solidFill>
                              <a:latin typeface="Cambria Math" panose="02040503050406030204" pitchFamily="18" charset="0"/>
                              <a:ea typeface="Cambria Math" panose="02040503050406030204" pitchFamily="18" charset="0"/>
                            </a:rPr>
                          </m:ctrlPr>
                        </m:sSubPr>
                        <m:e>
                          <m:r>
                            <a:rPr lang="en-US" altLang="zh-CN" sz="1500" i="1">
                              <a:solidFill>
                                <a:schemeClr val="bg1"/>
                              </a:solidFill>
                              <a:latin typeface="Cambria Math" panose="02040503050406030204" pitchFamily="18" charset="0"/>
                              <a:ea typeface="Cambria Math" panose="02040503050406030204" pitchFamily="18" charset="0"/>
                            </a:rPr>
                            <m:t>𝑝</m:t>
                          </m:r>
                        </m:e>
                        <m:sub>
                          <m:r>
                            <a:rPr lang="en-US" altLang="zh-CN" sz="1500" i="1">
                              <a:solidFill>
                                <a:schemeClr val="bg1"/>
                              </a:solidFill>
                              <a:latin typeface="Cambria Math" panose="02040503050406030204" pitchFamily="18" charset="0"/>
                              <a:ea typeface="Cambria Math" panose="02040503050406030204" pitchFamily="18" charset="0"/>
                            </a:rPr>
                            <m:t>𝑘</m:t>
                          </m:r>
                          <m:r>
                            <a:rPr lang="en-US" altLang="zh-CN" sz="1500" i="1">
                              <a:solidFill>
                                <a:schemeClr val="bg1"/>
                              </a:solidFill>
                              <a:latin typeface="Cambria Math" panose="02040503050406030204" pitchFamily="18" charset="0"/>
                              <a:ea typeface="Cambria Math" panose="02040503050406030204" pitchFamily="18" charset="0"/>
                            </a:rPr>
                            <m:t>,</m:t>
                          </m:r>
                          <m:r>
                            <a:rPr lang="en-US" altLang="zh-CN" sz="1500" i="1">
                              <a:solidFill>
                                <a:schemeClr val="bg1"/>
                              </a:solidFill>
                              <a:latin typeface="Cambria Math" panose="02040503050406030204" pitchFamily="18" charset="0"/>
                              <a:ea typeface="Cambria Math" panose="02040503050406030204" pitchFamily="18" charset="0"/>
                            </a:rPr>
                            <m:t>𝑡</m:t>
                          </m:r>
                        </m:sub>
                      </m:sSub>
                      <m:r>
                        <a:rPr lang="en-US" altLang="zh-CN" sz="1500" i="1">
                          <a:solidFill>
                            <a:schemeClr val="bg1"/>
                          </a:solidFill>
                          <a:latin typeface="Cambria Math" panose="02040503050406030204" pitchFamily="18" charset="0"/>
                          <a:ea typeface="Cambria Math" panose="02040503050406030204" pitchFamily="18" charset="0"/>
                        </a:rPr>
                        <m:t>∙</m:t>
                      </m:r>
                      <m:sSub>
                        <m:sSubPr>
                          <m:ctrlPr>
                            <a:rPr lang="en-US" altLang="zh-CN" sz="1500" i="1">
                              <a:solidFill>
                                <a:schemeClr val="bg1"/>
                              </a:solidFill>
                              <a:latin typeface="Cambria Math" panose="02040503050406030204" pitchFamily="18" charset="0"/>
                              <a:ea typeface="Cambria Math" panose="02040503050406030204" pitchFamily="18" charset="0"/>
                            </a:rPr>
                          </m:ctrlPr>
                        </m:sSubPr>
                        <m:e>
                          <m:r>
                            <a:rPr lang="en-US" altLang="zh-CN" sz="1500" i="1">
                              <a:solidFill>
                                <a:schemeClr val="bg1"/>
                              </a:solidFill>
                              <a:latin typeface="Cambria Math" panose="02040503050406030204" pitchFamily="18" charset="0"/>
                              <a:ea typeface="Cambria Math" panose="02040503050406030204" pitchFamily="18" charset="0"/>
                            </a:rPr>
                            <m:t>h</m:t>
                          </m:r>
                        </m:e>
                        <m:sub>
                          <m:r>
                            <a:rPr lang="en-US" altLang="zh-CN" sz="1500" i="1">
                              <a:solidFill>
                                <a:schemeClr val="bg1"/>
                              </a:solidFill>
                              <a:latin typeface="Cambria Math" panose="02040503050406030204" pitchFamily="18" charset="0"/>
                              <a:ea typeface="Cambria Math" panose="02040503050406030204" pitchFamily="18" charset="0"/>
                            </a:rPr>
                            <m:t>𝑘</m:t>
                          </m:r>
                          <m:r>
                            <a:rPr lang="en-US" altLang="zh-CN" sz="1500" i="1">
                              <a:solidFill>
                                <a:schemeClr val="bg1"/>
                              </a:solidFill>
                              <a:latin typeface="Cambria Math" panose="02040503050406030204" pitchFamily="18" charset="0"/>
                              <a:ea typeface="Cambria Math" panose="02040503050406030204" pitchFamily="18" charset="0"/>
                            </a:rPr>
                            <m:t>,</m:t>
                          </m:r>
                          <m:r>
                            <a:rPr lang="en-US" altLang="zh-CN" sz="1500" i="1">
                              <a:solidFill>
                                <a:schemeClr val="bg1"/>
                              </a:solidFill>
                              <a:latin typeface="Cambria Math" panose="02040503050406030204" pitchFamily="18" charset="0"/>
                              <a:ea typeface="Cambria Math" panose="02040503050406030204" pitchFamily="18" charset="0"/>
                            </a:rPr>
                            <m:t>𝑡</m:t>
                          </m:r>
                          <m:r>
                            <a:rPr lang="en-US" altLang="zh-CN" sz="1500" i="1">
                              <a:solidFill>
                                <a:schemeClr val="bg1"/>
                              </a:solidFill>
                              <a:latin typeface="Cambria Math" panose="02040503050406030204" pitchFamily="18" charset="0"/>
                              <a:ea typeface="Cambria Math" panose="02040503050406030204" pitchFamily="18" charset="0"/>
                            </a:rPr>
                            <m:t>−1</m:t>
                          </m:r>
                        </m:sub>
                      </m:sSub>
                    </m:oMath>
                  </m:oMathPara>
                </a14:m>
                <a:endParaRPr lang="zh-CN" altLang="en-US" sz="1500" dirty="0">
                  <a:solidFill>
                    <a:schemeClr val="bg1"/>
                  </a:solidFill>
                </a:endParaRPr>
              </a:p>
            </p:txBody>
          </p:sp>
        </mc:Choice>
        <mc:Fallback xmlns="">
          <p:sp>
            <p:nvSpPr>
              <p:cNvPr id="121" name="文本框 3">
                <a:extLst>
                  <a:ext uri="{FF2B5EF4-FFF2-40B4-BE49-F238E27FC236}">
                    <a16:creationId xmlns:a16="http://schemas.microsoft.com/office/drawing/2014/main" id="{56F5023D-581E-4546-BCCD-FC671424D692}"/>
                  </a:ext>
                </a:extLst>
              </p:cNvPr>
              <p:cNvSpPr txBox="1">
                <a:spLocks noRot="1" noChangeAspect="1" noMove="1" noResize="1" noEditPoints="1" noAdjustHandles="1" noChangeArrowheads="1" noChangeShapeType="1" noTextEdit="1"/>
              </p:cNvSpPr>
              <p:nvPr/>
            </p:nvSpPr>
            <p:spPr>
              <a:xfrm>
                <a:off x="1942229" y="2529745"/>
                <a:ext cx="2977610" cy="216791"/>
              </a:xfrm>
              <a:prstGeom prst="rect">
                <a:avLst/>
              </a:prstGeom>
              <a:blipFill>
                <a:blip r:embed="rId6"/>
                <a:stretch>
                  <a:fillRect l="-1702" b="-22222"/>
                </a:stretch>
              </a:blipFill>
              <a:ln w="6350">
                <a:noFill/>
              </a:ln>
            </p:spPr>
            <p:txBody>
              <a:bodyPr/>
              <a:lstStyle/>
              <a:p>
                <a:r>
                  <a:rPr lang="en-US">
                    <a:noFill/>
                  </a:rPr>
                  <a:t> </a:t>
                </a:r>
              </a:p>
            </p:txBody>
          </p:sp>
        </mc:Fallback>
      </mc:AlternateContent>
      <p:pic>
        <p:nvPicPr>
          <p:cNvPr id="122" name="图片 7">
            <a:extLst>
              <a:ext uri="{FF2B5EF4-FFF2-40B4-BE49-F238E27FC236}">
                <a16:creationId xmlns:a16="http://schemas.microsoft.com/office/drawing/2014/main" id="{CFAE9319-2E3A-6A4D-B1AC-AC83050699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3887" r="55259" b="30563"/>
          <a:stretch/>
        </p:blipFill>
        <p:spPr>
          <a:xfrm>
            <a:off x="2817667" y="2923882"/>
            <a:ext cx="1226728" cy="1095214"/>
          </a:xfrm>
          <a:prstGeom prst="rect">
            <a:avLst/>
          </a:prstGeom>
        </p:spPr>
      </p:pic>
      <mc:AlternateContent xmlns:mc="http://schemas.openxmlformats.org/markup-compatibility/2006" xmlns:a14="http://schemas.microsoft.com/office/drawing/2010/main">
        <mc:Choice Requires="a14">
          <p:sp>
            <p:nvSpPr>
              <p:cNvPr id="123" name="文本框 8">
                <a:extLst>
                  <a:ext uri="{FF2B5EF4-FFF2-40B4-BE49-F238E27FC236}">
                    <a16:creationId xmlns:a16="http://schemas.microsoft.com/office/drawing/2014/main" id="{00A913C6-BF20-F448-B443-87E7AF0E0B38}"/>
                  </a:ext>
                </a:extLst>
              </p:cNvPr>
              <p:cNvSpPr txBox="1"/>
              <p:nvPr/>
            </p:nvSpPr>
            <p:spPr>
              <a:xfrm>
                <a:off x="1871136" y="5368808"/>
                <a:ext cx="2193870" cy="4154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h</m:t>
                          </m:r>
                        </m:e>
                        <m:sub>
                          <m:r>
                            <a:rPr lang="en-US" altLang="zh-CN" sz="1500" i="1">
                              <a:solidFill>
                                <a:schemeClr val="bg1"/>
                              </a:solidFill>
                              <a:latin typeface="Cambria Math" panose="02040503050406030204" pitchFamily="18" charset="0"/>
                            </a:rPr>
                            <m:t>𝑡</m:t>
                          </m:r>
                        </m:sub>
                      </m:sSub>
                      <m:r>
                        <a:rPr lang="en-US" altLang="zh-CN" sz="1500" i="1">
                          <a:solidFill>
                            <a:schemeClr val="bg1"/>
                          </a:solidFill>
                          <a:latin typeface="Cambria Math" panose="02040503050406030204" pitchFamily="18" charset="0"/>
                        </a:rPr>
                        <m:t>=</m:t>
                      </m:r>
                      <m:d>
                        <m:dPr>
                          <m:ctrlPr>
                            <a:rPr lang="en-US" altLang="zh-CN" sz="1500" i="1">
                              <a:solidFill>
                                <a:schemeClr val="bg1"/>
                              </a:solidFill>
                              <a:latin typeface="Cambria Math" panose="02040503050406030204" pitchFamily="18" charset="0"/>
                            </a:rPr>
                          </m:ctrlPr>
                        </m:dPr>
                        <m:e>
                          <m:r>
                            <a:rPr lang="en-US" altLang="zh-CN" sz="1500" i="1">
                              <a:solidFill>
                                <a:schemeClr val="bg1"/>
                              </a:solidFill>
                              <a:latin typeface="Cambria Math" panose="02040503050406030204" pitchFamily="18" charset="0"/>
                            </a:rPr>
                            <m:t>1−</m:t>
                          </m:r>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𝑑</m:t>
                              </m:r>
                            </m:e>
                            <m:sub>
                              <m:r>
                                <a:rPr lang="en-US" altLang="zh-CN" sz="1500" i="1">
                                  <a:solidFill>
                                    <a:schemeClr val="bg1"/>
                                  </a:solidFill>
                                  <a:latin typeface="Cambria Math" panose="02040503050406030204" pitchFamily="18" charset="0"/>
                                </a:rPr>
                                <m:t>𝑡</m:t>
                              </m:r>
                            </m:sub>
                          </m:sSub>
                        </m:e>
                      </m:d>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𝑥</m:t>
                          </m:r>
                        </m:e>
                        <m:sub>
                          <m:r>
                            <a:rPr lang="en-US" altLang="zh-CN" sz="1500" i="1">
                              <a:solidFill>
                                <a:schemeClr val="bg1"/>
                              </a:solidFill>
                              <a:latin typeface="Cambria Math" panose="02040503050406030204" pitchFamily="18" charset="0"/>
                            </a:rPr>
                            <m:t>𝑡</m:t>
                          </m:r>
                        </m:sub>
                      </m:sSub>
                      <m:r>
                        <a:rPr lang="en-US" altLang="zh-CN" sz="1500" i="1">
                          <a:solidFill>
                            <a:schemeClr val="bg1"/>
                          </a:solidFill>
                          <a:latin typeface="Cambria Math" panose="02040503050406030204" pitchFamily="18" charset="0"/>
                        </a:rPr>
                        <m:t>+</m:t>
                      </m:r>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𝑤</m:t>
                          </m:r>
                        </m:e>
                        <m:sub>
                          <m:r>
                            <a:rPr lang="en-US" altLang="zh-CN" sz="1500" i="1">
                              <a:solidFill>
                                <a:schemeClr val="bg1"/>
                              </a:solidFill>
                              <a:latin typeface="Cambria Math" panose="02040503050406030204" pitchFamily="18" charset="0"/>
                            </a:rPr>
                            <m:t>𝑡</m:t>
                          </m:r>
                        </m:sub>
                      </m:sSub>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h</m:t>
                          </m:r>
                        </m:e>
                        <m:sub>
                          <m:r>
                            <a:rPr lang="en-US" altLang="zh-CN" sz="1500" i="1">
                              <a:solidFill>
                                <a:schemeClr val="bg1"/>
                              </a:solidFill>
                              <a:latin typeface="Cambria Math" panose="02040503050406030204" pitchFamily="18" charset="0"/>
                            </a:rPr>
                            <m:t>𝑡</m:t>
                          </m:r>
                          <m:r>
                            <a:rPr lang="en-US" altLang="zh-CN" sz="1500" i="1">
                              <a:solidFill>
                                <a:schemeClr val="bg1"/>
                              </a:solidFill>
                              <a:latin typeface="Cambria Math" panose="02040503050406030204" pitchFamily="18" charset="0"/>
                            </a:rPr>
                            <m:t>−1</m:t>
                          </m:r>
                        </m:sub>
                      </m:sSub>
                      <m:r>
                        <a:rPr lang="en-US" altLang="zh-CN" sz="1500" i="1">
                          <a:solidFill>
                            <a:schemeClr val="bg1"/>
                          </a:solidFill>
                          <a:latin typeface="Cambria Math" panose="02040503050406030204" pitchFamily="18" charset="0"/>
                        </a:rPr>
                        <m:t>,</m:t>
                      </m:r>
                    </m:oMath>
                  </m:oMathPara>
                </a14:m>
                <a:endParaRPr lang="en-US" altLang="zh-CN" sz="1500" dirty="0">
                  <a:solidFill>
                    <a:schemeClr val="bg1"/>
                  </a:solidFill>
                </a:endParaRPr>
              </a:p>
              <a:p>
                <a:pPr algn="ctr">
                  <a:lnSpc>
                    <a:spcPct val="90000"/>
                  </a:lnSpc>
                </a:pPr>
                <a14:m>
                  <m:oMathPara xmlns:m="http://schemas.openxmlformats.org/officeDocument/2006/math">
                    <m:oMathParaPr>
                      <m:jc m:val="centerGroup"/>
                    </m:oMathParaPr>
                    <m:oMath xmlns:m="http://schemas.openxmlformats.org/officeDocument/2006/math">
                      <m:r>
                        <a:rPr lang="en-US" altLang="zh-CN" sz="1500" i="1">
                          <a:solidFill>
                            <a:schemeClr val="bg1"/>
                          </a:solidFill>
                          <a:latin typeface="Cambria Math" panose="02040503050406030204" pitchFamily="18" charset="0"/>
                        </a:rPr>
                        <m:t>𝑡</m:t>
                      </m:r>
                      <m:r>
                        <a:rPr lang="en-US" altLang="zh-CN" sz="1500" i="1">
                          <a:solidFill>
                            <a:schemeClr val="bg1"/>
                          </a:solidFill>
                          <a:latin typeface="Cambria Math" panose="02040503050406030204" pitchFamily="18" charset="0"/>
                          <a:ea typeface="Cambria Math" panose="02040503050406030204" pitchFamily="18" charset="0"/>
                        </a:rPr>
                        <m:t>∈</m:t>
                      </m:r>
                      <m:d>
                        <m:dPr>
                          <m:begChr m:val="["/>
                          <m:endChr m:val="]"/>
                          <m:ctrlPr>
                            <a:rPr lang="en-US" altLang="zh-CN" sz="1500" i="1">
                              <a:solidFill>
                                <a:schemeClr val="bg1"/>
                              </a:solidFill>
                              <a:latin typeface="Cambria Math" panose="02040503050406030204" pitchFamily="18" charset="0"/>
                              <a:ea typeface="Cambria Math" panose="02040503050406030204" pitchFamily="18" charset="0"/>
                            </a:rPr>
                          </m:ctrlPr>
                        </m:dPr>
                        <m:e>
                          <m:r>
                            <a:rPr lang="en-US" altLang="zh-CN" sz="1500" i="1">
                              <a:solidFill>
                                <a:schemeClr val="bg1"/>
                              </a:solidFill>
                              <a:latin typeface="Cambria Math" panose="02040503050406030204" pitchFamily="18" charset="0"/>
                              <a:ea typeface="Cambria Math" panose="02040503050406030204" pitchFamily="18" charset="0"/>
                            </a:rPr>
                            <m:t>2,</m:t>
                          </m:r>
                          <m:r>
                            <a:rPr lang="en-US" altLang="zh-CN" sz="1500" i="1">
                              <a:solidFill>
                                <a:schemeClr val="bg1"/>
                              </a:solidFill>
                              <a:latin typeface="Cambria Math" panose="02040503050406030204" pitchFamily="18" charset="0"/>
                              <a:ea typeface="Cambria Math" panose="02040503050406030204" pitchFamily="18" charset="0"/>
                            </a:rPr>
                            <m:t>𝑛</m:t>
                          </m:r>
                        </m:e>
                      </m:d>
                    </m:oMath>
                  </m:oMathPara>
                </a14:m>
                <a:endParaRPr lang="en-US" altLang="zh-CN" sz="1500" dirty="0">
                  <a:solidFill>
                    <a:schemeClr val="bg1"/>
                  </a:solidFill>
                </a:endParaRPr>
              </a:p>
            </p:txBody>
          </p:sp>
        </mc:Choice>
        <mc:Fallback xmlns="">
          <p:sp>
            <p:nvSpPr>
              <p:cNvPr id="123" name="文本框 8">
                <a:extLst>
                  <a:ext uri="{FF2B5EF4-FFF2-40B4-BE49-F238E27FC236}">
                    <a16:creationId xmlns:a16="http://schemas.microsoft.com/office/drawing/2014/main" id="{00A913C6-BF20-F448-B443-87E7AF0E0B38}"/>
                  </a:ext>
                </a:extLst>
              </p:cNvPr>
              <p:cNvSpPr txBox="1">
                <a:spLocks noRot="1" noChangeAspect="1" noMove="1" noResize="1" noEditPoints="1" noAdjustHandles="1" noChangeArrowheads="1" noChangeShapeType="1" noTextEdit="1"/>
              </p:cNvSpPr>
              <p:nvPr/>
            </p:nvSpPr>
            <p:spPr>
              <a:xfrm>
                <a:off x="1871136" y="5368808"/>
                <a:ext cx="2193870" cy="415498"/>
              </a:xfrm>
              <a:prstGeom prst="rect">
                <a:avLst/>
              </a:prstGeom>
              <a:blipFill>
                <a:blip r:embed="rId8"/>
                <a:stretch>
                  <a:fillRect l="-1724" b="-3030"/>
                </a:stretch>
              </a:blipFill>
              <a:ln w="6350">
                <a:noFill/>
              </a:ln>
            </p:spPr>
            <p:txBody>
              <a:bodyPr/>
              <a:lstStyle/>
              <a:p>
                <a:r>
                  <a:rPr lang="en-US">
                    <a:noFill/>
                  </a:rPr>
                  <a:t> </a:t>
                </a:r>
              </a:p>
            </p:txBody>
          </p:sp>
        </mc:Fallback>
      </mc:AlternateContent>
      <p:pic>
        <p:nvPicPr>
          <p:cNvPr id="124" name="图片 11">
            <a:extLst>
              <a:ext uri="{FF2B5EF4-FFF2-40B4-BE49-F238E27FC236}">
                <a16:creationId xmlns:a16="http://schemas.microsoft.com/office/drawing/2014/main" id="{6C6DDBF5-D830-3746-8398-CB588F4C27AF}"/>
              </a:ext>
            </a:extLst>
          </p:cNvPr>
          <p:cNvPicPr>
            <a:picLocks noChangeAspect="1"/>
          </p:cNvPicPr>
          <p:nvPr/>
        </p:nvPicPr>
        <p:blipFill>
          <a:blip r:embed="rId9"/>
          <a:stretch>
            <a:fillRect/>
          </a:stretch>
        </p:blipFill>
        <p:spPr>
          <a:xfrm>
            <a:off x="9329985" y="5061648"/>
            <a:ext cx="894656" cy="876546"/>
          </a:xfrm>
          <a:prstGeom prst="rect">
            <a:avLst/>
          </a:prstGeom>
        </p:spPr>
      </p:pic>
      <mc:AlternateContent xmlns:mc="http://schemas.openxmlformats.org/markup-compatibility/2006" xmlns:a14="http://schemas.microsoft.com/office/drawing/2010/main">
        <mc:Choice Requires="a14">
          <p:sp>
            <p:nvSpPr>
              <p:cNvPr id="125" name="文本框 2">
                <a:extLst>
                  <a:ext uri="{FF2B5EF4-FFF2-40B4-BE49-F238E27FC236}">
                    <a16:creationId xmlns:a16="http://schemas.microsoft.com/office/drawing/2014/main" id="{CB6F947E-93E9-D148-BE62-C2953F3DE9E8}"/>
                  </a:ext>
                </a:extLst>
              </p:cNvPr>
              <p:cNvSpPr txBox="1"/>
              <p:nvPr/>
            </p:nvSpPr>
            <p:spPr>
              <a:xfrm>
                <a:off x="6288014" y="2371533"/>
                <a:ext cx="4287928" cy="55226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h</m:t>
                          </m:r>
                        </m:e>
                        <m:sub>
                          <m:r>
                            <a:rPr lang="en-US" altLang="zh-CN" sz="1500" i="1">
                              <a:solidFill>
                                <a:schemeClr val="bg1"/>
                              </a:solidFill>
                              <a:latin typeface="Cambria Math" panose="02040503050406030204" pitchFamily="18" charset="0"/>
                            </a:rPr>
                            <m:t>𝑘</m:t>
                          </m:r>
                          <m:r>
                            <a:rPr lang="en-US" altLang="zh-CN" sz="1500" i="1">
                              <a:solidFill>
                                <a:schemeClr val="bg1"/>
                              </a:solidFill>
                              <a:latin typeface="Cambria Math" panose="02040503050406030204" pitchFamily="18" charset="0"/>
                            </a:rPr>
                            <m:t>.</m:t>
                          </m:r>
                          <m:r>
                            <a:rPr lang="en-US" altLang="zh-CN" sz="1500" i="1">
                              <a:solidFill>
                                <a:schemeClr val="bg1"/>
                              </a:solidFill>
                              <a:latin typeface="Cambria Math" panose="02040503050406030204" pitchFamily="18" charset="0"/>
                            </a:rPr>
                            <m:t>𝑡</m:t>
                          </m:r>
                        </m:sub>
                      </m:sSub>
                      <m:r>
                        <a:rPr lang="en-US" altLang="zh-CN" sz="1500" i="1">
                          <a:solidFill>
                            <a:schemeClr val="bg1"/>
                          </a:solidFill>
                          <a:latin typeface="Cambria Math" panose="02040503050406030204" pitchFamily="18" charset="0"/>
                        </a:rPr>
                        <m:t>=</m:t>
                      </m:r>
                      <m:d>
                        <m:dPr>
                          <m:ctrlPr>
                            <a:rPr lang="en-US" altLang="zh-CN" sz="1500" i="1">
                              <a:solidFill>
                                <a:schemeClr val="bg1"/>
                              </a:solidFill>
                              <a:latin typeface="Cambria Math" panose="02040503050406030204" pitchFamily="18" charset="0"/>
                            </a:rPr>
                          </m:ctrlPr>
                        </m:dPr>
                        <m:e>
                          <m:r>
                            <a:rPr lang="en-US" altLang="zh-CN" sz="1500" i="1">
                              <a:solidFill>
                                <a:schemeClr val="bg1"/>
                              </a:solidFill>
                              <a:latin typeface="Cambria Math" panose="02040503050406030204" pitchFamily="18" charset="0"/>
                            </a:rPr>
                            <m:t>1−</m:t>
                          </m:r>
                          <m:nary>
                            <m:naryPr>
                              <m:chr m:val="∑"/>
                              <m:supHide m:val="on"/>
                              <m:ctrlPr>
                                <a:rPr lang="en-US" altLang="zh-CN" sz="1500" i="1">
                                  <a:solidFill>
                                    <a:schemeClr val="bg1"/>
                                  </a:solidFill>
                                  <a:latin typeface="Cambria Math" panose="02040503050406030204" pitchFamily="18" charset="0"/>
                                </a:rPr>
                              </m:ctrlPr>
                            </m:naryPr>
                            <m:sub>
                              <m:r>
                                <m:rPr>
                                  <m:brk m:alnAt="7"/>
                                </m:rPr>
                                <a:rPr lang="en-US" altLang="zh-CN" sz="1500" i="1">
                                  <a:solidFill>
                                    <a:schemeClr val="bg1"/>
                                  </a:solidFill>
                                  <a:latin typeface="Cambria Math" panose="02040503050406030204" pitchFamily="18" charset="0"/>
                                </a:rPr>
                                <m:t>𝑘</m:t>
                              </m:r>
                              <m:r>
                                <a:rPr lang="en-US" altLang="zh-CN" sz="1500" i="1">
                                  <a:solidFill>
                                    <a:schemeClr val="bg1"/>
                                  </a:solidFill>
                                  <a:latin typeface="Cambria Math" panose="02040503050406030204" pitchFamily="18" charset="0"/>
                                  <a:ea typeface="Cambria Math" panose="02040503050406030204" pitchFamily="18" charset="0"/>
                                </a:rPr>
                                <m:t>∈</m:t>
                              </m:r>
                              <m:r>
                                <a:rPr lang="en-US" altLang="zh-CN" sz="1500" i="1">
                                  <a:solidFill>
                                    <a:schemeClr val="bg1"/>
                                  </a:solidFill>
                                  <a:latin typeface="Cambria Math" panose="02040503050406030204" pitchFamily="18" charset="0"/>
                                  <a:ea typeface="Cambria Math" panose="02040503050406030204" pitchFamily="18" charset="0"/>
                                </a:rPr>
                                <m:t>𝑁</m:t>
                              </m:r>
                            </m:sub>
                            <m:sup/>
                            <m:e>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𝑝</m:t>
                                  </m:r>
                                </m:e>
                                <m:sub>
                                  <m:r>
                                    <a:rPr lang="en-US" altLang="zh-CN" sz="1500" i="1">
                                      <a:solidFill>
                                        <a:schemeClr val="bg1"/>
                                      </a:solidFill>
                                      <a:latin typeface="Cambria Math" panose="02040503050406030204" pitchFamily="18" charset="0"/>
                                    </a:rPr>
                                    <m:t>𝑘</m:t>
                                  </m:r>
                                  <m:r>
                                    <a:rPr lang="en-US" altLang="zh-CN" sz="1500" i="1">
                                      <a:solidFill>
                                        <a:schemeClr val="bg1"/>
                                      </a:solidFill>
                                      <a:latin typeface="Cambria Math" panose="02040503050406030204" pitchFamily="18" charset="0"/>
                                    </a:rPr>
                                    <m:t>,</m:t>
                                  </m:r>
                                  <m:r>
                                    <a:rPr lang="en-US" altLang="zh-CN" sz="1500" i="1">
                                      <a:solidFill>
                                        <a:schemeClr val="bg1"/>
                                      </a:solidFill>
                                      <a:latin typeface="Cambria Math" panose="02040503050406030204" pitchFamily="18" charset="0"/>
                                    </a:rPr>
                                    <m:t>𝑡</m:t>
                                  </m:r>
                                </m:sub>
                              </m:sSub>
                            </m:e>
                          </m:nary>
                        </m:e>
                      </m:d>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𝑥</m:t>
                          </m:r>
                        </m:e>
                        <m:sub>
                          <m:r>
                            <a:rPr lang="en-US" altLang="zh-CN" sz="1500" i="1">
                              <a:solidFill>
                                <a:schemeClr val="bg1"/>
                              </a:solidFill>
                              <a:latin typeface="Cambria Math" panose="02040503050406030204" pitchFamily="18" charset="0"/>
                            </a:rPr>
                            <m:t>𝑘</m:t>
                          </m:r>
                          <m:r>
                            <a:rPr lang="en-US" altLang="zh-CN" sz="1500" i="1">
                              <a:solidFill>
                                <a:schemeClr val="bg1"/>
                              </a:solidFill>
                              <a:latin typeface="Cambria Math" panose="02040503050406030204" pitchFamily="18" charset="0"/>
                            </a:rPr>
                            <m:t>,</m:t>
                          </m:r>
                          <m:r>
                            <a:rPr lang="en-US" altLang="zh-CN" sz="1500" i="1">
                              <a:solidFill>
                                <a:schemeClr val="bg1"/>
                              </a:solidFill>
                              <a:latin typeface="Cambria Math" panose="02040503050406030204" pitchFamily="18" charset="0"/>
                            </a:rPr>
                            <m:t>𝑡</m:t>
                          </m:r>
                        </m:sub>
                      </m:sSub>
                      <m:r>
                        <a:rPr lang="en-US" altLang="zh-CN" sz="1500" i="1">
                          <a:solidFill>
                            <a:schemeClr val="bg1"/>
                          </a:solidFill>
                          <a:latin typeface="Cambria Math" panose="02040503050406030204" pitchFamily="18" charset="0"/>
                        </a:rPr>
                        <m:t>+</m:t>
                      </m:r>
                      <m:nary>
                        <m:naryPr>
                          <m:chr m:val="∑"/>
                          <m:supHide m:val="on"/>
                          <m:ctrlPr>
                            <a:rPr lang="en-US" altLang="zh-CN" sz="1500" i="1">
                              <a:solidFill>
                                <a:schemeClr val="bg1"/>
                              </a:solidFill>
                              <a:latin typeface="Cambria Math" panose="02040503050406030204" pitchFamily="18" charset="0"/>
                            </a:rPr>
                          </m:ctrlPr>
                        </m:naryPr>
                        <m:sub>
                          <m:r>
                            <m:rPr>
                              <m:brk m:alnAt="7"/>
                            </m:rPr>
                            <a:rPr lang="en-US" altLang="zh-CN" sz="1500" i="1">
                              <a:solidFill>
                                <a:schemeClr val="bg1"/>
                              </a:solidFill>
                              <a:latin typeface="Cambria Math" panose="02040503050406030204" pitchFamily="18" charset="0"/>
                            </a:rPr>
                            <m:t>𝑘</m:t>
                          </m:r>
                          <m:r>
                            <a:rPr lang="en-US" altLang="zh-CN" sz="1500" i="1">
                              <a:solidFill>
                                <a:schemeClr val="bg1"/>
                              </a:solidFill>
                              <a:latin typeface="Cambria Math" panose="02040503050406030204" pitchFamily="18" charset="0"/>
                              <a:ea typeface="Cambria Math" panose="02040503050406030204" pitchFamily="18" charset="0"/>
                            </a:rPr>
                            <m:t>∈</m:t>
                          </m:r>
                          <m:r>
                            <a:rPr lang="en-US" altLang="zh-CN" sz="1500" i="1">
                              <a:solidFill>
                                <a:schemeClr val="bg1"/>
                              </a:solidFill>
                              <a:latin typeface="Cambria Math" panose="02040503050406030204" pitchFamily="18" charset="0"/>
                              <a:ea typeface="Cambria Math" panose="02040503050406030204" pitchFamily="18" charset="0"/>
                            </a:rPr>
                            <m:t>𝑁</m:t>
                          </m:r>
                        </m:sub>
                        <m:sup/>
                        <m:e>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𝑝</m:t>
                              </m:r>
                            </m:e>
                            <m:sub>
                              <m:r>
                                <a:rPr lang="en-US" altLang="zh-CN" sz="1500" i="1">
                                  <a:solidFill>
                                    <a:schemeClr val="bg1"/>
                                  </a:solidFill>
                                  <a:latin typeface="Cambria Math" panose="02040503050406030204" pitchFamily="18" charset="0"/>
                                </a:rPr>
                                <m:t>𝑘</m:t>
                              </m:r>
                              <m:r>
                                <a:rPr lang="en-US" altLang="zh-CN" sz="1500" i="1">
                                  <a:solidFill>
                                    <a:schemeClr val="bg1"/>
                                  </a:solidFill>
                                  <a:latin typeface="Cambria Math" panose="02040503050406030204" pitchFamily="18" charset="0"/>
                                </a:rPr>
                                <m:t>,</m:t>
                              </m:r>
                              <m:r>
                                <a:rPr lang="en-US" altLang="zh-CN" sz="1500" i="1">
                                  <a:solidFill>
                                    <a:schemeClr val="bg1"/>
                                  </a:solidFill>
                                  <a:latin typeface="Cambria Math" panose="02040503050406030204" pitchFamily="18" charset="0"/>
                                </a:rPr>
                                <m:t>𝑡</m:t>
                              </m:r>
                            </m:sub>
                          </m:sSub>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h</m:t>
                              </m:r>
                            </m:e>
                            <m:sub>
                              <m:r>
                                <a:rPr lang="en-US" altLang="zh-CN" sz="1500" i="1">
                                  <a:solidFill>
                                    <a:schemeClr val="bg1"/>
                                  </a:solidFill>
                                  <a:latin typeface="Cambria Math" panose="02040503050406030204" pitchFamily="18" charset="0"/>
                                </a:rPr>
                                <m:t>𝑘</m:t>
                              </m:r>
                              <m:r>
                                <a:rPr lang="en-US" altLang="zh-CN" sz="1500" i="1">
                                  <a:solidFill>
                                    <a:schemeClr val="bg1"/>
                                  </a:solidFill>
                                  <a:latin typeface="Cambria Math" panose="02040503050406030204" pitchFamily="18" charset="0"/>
                                </a:rPr>
                                <m:t>,</m:t>
                              </m:r>
                              <m:r>
                                <a:rPr lang="en-US" altLang="zh-CN" sz="1500" i="1">
                                  <a:solidFill>
                                    <a:schemeClr val="bg1"/>
                                  </a:solidFill>
                                  <a:latin typeface="Cambria Math" panose="02040503050406030204" pitchFamily="18" charset="0"/>
                                </a:rPr>
                                <m:t>𝑡</m:t>
                              </m:r>
                              <m:r>
                                <a:rPr lang="en-US" altLang="zh-CN" sz="1500" i="1">
                                  <a:solidFill>
                                    <a:schemeClr val="bg1"/>
                                  </a:solidFill>
                                  <a:latin typeface="Cambria Math" panose="02040503050406030204" pitchFamily="18" charset="0"/>
                                </a:rPr>
                                <m:t>−1</m:t>
                              </m:r>
                            </m:sub>
                          </m:sSub>
                        </m:e>
                      </m:nary>
                    </m:oMath>
                  </m:oMathPara>
                </a14:m>
                <a:endParaRPr lang="zh-CN" altLang="en-US" sz="1500" dirty="0">
                  <a:solidFill>
                    <a:schemeClr val="bg1"/>
                  </a:solidFill>
                </a:endParaRPr>
              </a:p>
            </p:txBody>
          </p:sp>
        </mc:Choice>
        <mc:Fallback xmlns="">
          <p:sp>
            <p:nvSpPr>
              <p:cNvPr id="125" name="文本框 2">
                <a:extLst>
                  <a:ext uri="{FF2B5EF4-FFF2-40B4-BE49-F238E27FC236}">
                    <a16:creationId xmlns:a16="http://schemas.microsoft.com/office/drawing/2014/main" id="{CB6F947E-93E9-D148-BE62-C2953F3DE9E8}"/>
                  </a:ext>
                </a:extLst>
              </p:cNvPr>
              <p:cNvSpPr txBox="1">
                <a:spLocks noRot="1" noChangeAspect="1" noMove="1" noResize="1" noEditPoints="1" noAdjustHandles="1" noChangeArrowheads="1" noChangeShapeType="1" noTextEdit="1"/>
              </p:cNvSpPr>
              <p:nvPr/>
            </p:nvSpPr>
            <p:spPr>
              <a:xfrm>
                <a:off x="6288014" y="2371533"/>
                <a:ext cx="4287928" cy="552267"/>
              </a:xfrm>
              <a:prstGeom prst="rect">
                <a:avLst/>
              </a:prstGeom>
              <a:blipFill>
                <a:blip r:embed="rId10"/>
                <a:stretch>
                  <a:fillRect t="-150000" b="-213636"/>
                </a:stretch>
              </a:blipFill>
              <a:ln w="6350">
                <a:noFill/>
              </a:ln>
            </p:spPr>
            <p:txBody>
              <a:bodyPr/>
              <a:lstStyle/>
              <a:p>
                <a:r>
                  <a:rPr lang="en-US">
                    <a:noFill/>
                  </a:rPr>
                  <a:t> </a:t>
                </a:r>
              </a:p>
            </p:txBody>
          </p:sp>
        </mc:Fallback>
      </mc:AlternateContent>
      <p:pic>
        <p:nvPicPr>
          <p:cNvPr id="126" name="图片 6">
            <a:extLst>
              <a:ext uri="{FF2B5EF4-FFF2-40B4-BE49-F238E27FC236}">
                <a16:creationId xmlns:a16="http://schemas.microsoft.com/office/drawing/2014/main" id="{B36973A2-170F-664E-864B-15A0BC5DDBB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0003" b="14853"/>
          <a:stretch/>
        </p:blipFill>
        <p:spPr>
          <a:xfrm>
            <a:off x="8125489" y="3053597"/>
            <a:ext cx="718214" cy="1092101"/>
          </a:xfrm>
          <a:prstGeom prst="rect">
            <a:avLst/>
          </a:prstGeom>
        </p:spPr>
      </p:pic>
      <mc:AlternateContent xmlns:mc="http://schemas.openxmlformats.org/markup-compatibility/2006" xmlns:a14="http://schemas.microsoft.com/office/drawing/2010/main">
        <mc:Choice Requires="a14">
          <p:sp>
            <p:nvSpPr>
              <p:cNvPr id="127" name="文本框 32">
                <a:extLst>
                  <a:ext uri="{FF2B5EF4-FFF2-40B4-BE49-F238E27FC236}">
                    <a16:creationId xmlns:a16="http://schemas.microsoft.com/office/drawing/2014/main" id="{1C25B1F2-A1E8-1847-A7F7-865AEBA475C3}"/>
                  </a:ext>
                </a:extLst>
              </p:cNvPr>
              <p:cNvSpPr txBox="1"/>
              <p:nvPr/>
            </p:nvSpPr>
            <p:spPr>
              <a:xfrm>
                <a:off x="6424682" y="5367518"/>
                <a:ext cx="3228144" cy="4154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h</m:t>
                          </m:r>
                        </m:e>
                        <m:sub>
                          <m:r>
                            <a:rPr lang="en-US" altLang="zh-CN" sz="1500" i="1">
                              <a:solidFill>
                                <a:schemeClr val="bg1"/>
                              </a:solidFill>
                              <a:latin typeface="Cambria Math" panose="02040503050406030204" pitchFamily="18" charset="0"/>
                            </a:rPr>
                            <m:t>𝑡</m:t>
                          </m:r>
                        </m:sub>
                      </m:sSub>
                      <m:r>
                        <a:rPr lang="en-US" altLang="zh-CN" sz="1500" i="1">
                          <a:solidFill>
                            <a:schemeClr val="bg1"/>
                          </a:solidFill>
                          <a:latin typeface="Cambria Math" panose="02040503050406030204" pitchFamily="18" charset="0"/>
                        </a:rPr>
                        <m:t>=</m:t>
                      </m:r>
                      <m:d>
                        <m:dPr>
                          <m:ctrlPr>
                            <a:rPr lang="en-US" altLang="zh-CN" sz="1500" i="1">
                              <a:solidFill>
                                <a:schemeClr val="bg1"/>
                              </a:solidFill>
                              <a:latin typeface="Cambria Math" panose="02040503050406030204" pitchFamily="18" charset="0"/>
                            </a:rPr>
                          </m:ctrlPr>
                        </m:dPr>
                        <m:e>
                          <m:r>
                            <a:rPr lang="en-US" altLang="zh-CN" sz="1500" i="1">
                              <a:solidFill>
                                <a:schemeClr val="bg1"/>
                              </a:solidFill>
                              <a:latin typeface="Cambria Math" panose="02040503050406030204" pitchFamily="18" charset="0"/>
                            </a:rPr>
                            <m:t>1−</m:t>
                          </m:r>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𝑑</m:t>
                              </m:r>
                            </m:e>
                            <m:sub>
                              <m:r>
                                <a:rPr lang="en-US" altLang="zh-CN" sz="1500" i="1">
                                  <a:solidFill>
                                    <a:schemeClr val="bg1"/>
                                  </a:solidFill>
                                  <a:latin typeface="Cambria Math" panose="02040503050406030204" pitchFamily="18" charset="0"/>
                                </a:rPr>
                                <m:t>𝑡</m:t>
                              </m:r>
                            </m:sub>
                          </m:sSub>
                        </m:e>
                      </m:d>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𝑥</m:t>
                          </m:r>
                        </m:e>
                        <m:sub>
                          <m:r>
                            <a:rPr lang="en-US" altLang="zh-CN" sz="1500" i="1">
                              <a:solidFill>
                                <a:schemeClr val="bg1"/>
                              </a:solidFill>
                              <a:latin typeface="Cambria Math" panose="02040503050406030204" pitchFamily="18" charset="0"/>
                            </a:rPr>
                            <m:t>𝑡</m:t>
                          </m:r>
                        </m:sub>
                      </m:sSub>
                      <m:r>
                        <a:rPr lang="en-US" altLang="zh-CN" sz="1500" i="1">
                          <a:solidFill>
                            <a:schemeClr val="bg1"/>
                          </a:solidFill>
                          <a:latin typeface="Cambria Math" panose="02040503050406030204" pitchFamily="18" charset="0"/>
                        </a:rPr>
                        <m:t>+</m:t>
                      </m:r>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𝑤</m:t>
                          </m:r>
                        </m:e>
                        <m:sub>
                          <m:r>
                            <a:rPr lang="en-US" altLang="zh-CN" sz="1500" i="1">
                              <a:solidFill>
                                <a:schemeClr val="bg1"/>
                              </a:solidFill>
                              <a:latin typeface="Cambria Math" panose="02040503050406030204" pitchFamily="18" charset="0"/>
                            </a:rPr>
                            <m:t>𝑡</m:t>
                          </m:r>
                        </m:sub>
                      </m:sSub>
                      <m:sSub>
                        <m:sSubPr>
                          <m:ctrlPr>
                            <a:rPr lang="en-US" altLang="zh-CN" sz="1500" i="1">
                              <a:solidFill>
                                <a:schemeClr val="bg1"/>
                              </a:solidFill>
                              <a:latin typeface="Cambria Math" panose="02040503050406030204" pitchFamily="18" charset="0"/>
                            </a:rPr>
                          </m:ctrlPr>
                        </m:sSubPr>
                        <m:e>
                          <m:r>
                            <a:rPr lang="en-US" altLang="zh-CN" sz="1500" i="1">
                              <a:solidFill>
                                <a:schemeClr val="bg1"/>
                              </a:solidFill>
                              <a:latin typeface="Cambria Math" panose="02040503050406030204" pitchFamily="18" charset="0"/>
                            </a:rPr>
                            <m:t>h</m:t>
                          </m:r>
                        </m:e>
                        <m:sub>
                          <m:r>
                            <a:rPr lang="en-US" altLang="zh-CN" sz="1500" i="1">
                              <a:solidFill>
                                <a:schemeClr val="bg1"/>
                              </a:solidFill>
                              <a:latin typeface="Cambria Math" panose="02040503050406030204" pitchFamily="18" charset="0"/>
                            </a:rPr>
                            <m:t>𝑡</m:t>
                          </m:r>
                          <m:r>
                            <a:rPr lang="en-US" altLang="zh-CN" sz="1500" i="1">
                              <a:solidFill>
                                <a:schemeClr val="bg1"/>
                              </a:solidFill>
                              <a:latin typeface="Cambria Math" panose="02040503050406030204" pitchFamily="18" charset="0"/>
                            </a:rPr>
                            <m:t>−1</m:t>
                          </m:r>
                        </m:sub>
                      </m:sSub>
                      <m:r>
                        <a:rPr lang="en-US" altLang="zh-CN" sz="1500" i="1">
                          <a:solidFill>
                            <a:schemeClr val="bg1"/>
                          </a:solidFill>
                          <a:latin typeface="Cambria Math" panose="02040503050406030204" pitchFamily="18" charset="0"/>
                        </a:rPr>
                        <m:t>,</m:t>
                      </m:r>
                    </m:oMath>
                  </m:oMathPara>
                </a14:m>
                <a:endParaRPr lang="en-US" altLang="zh-CN" sz="1500" dirty="0">
                  <a:solidFill>
                    <a:schemeClr val="bg1"/>
                  </a:solidFill>
                </a:endParaRPr>
              </a:p>
              <a:p>
                <a:pPr algn="ctr">
                  <a:lnSpc>
                    <a:spcPct val="90000"/>
                  </a:lnSpc>
                </a:pPr>
                <a14:m>
                  <m:oMathPara xmlns:m="http://schemas.openxmlformats.org/officeDocument/2006/math">
                    <m:oMathParaPr>
                      <m:jc m:val="centerGroup"/>
                    </m:oMathParaPr>
                    <m:oMath xmlns:m="http://schemas.openxmlformats.org/officeDocument/2006/math">
                      <m:r>
                        <a:rPr lang="en-US" altLang="zh-CN" sz="1500" i="1">
                          <a:solidFill>
                            <a:schemeClr val="bg1"/>
                          </a:solidFill>
                          <a:latin typeface="Cambria Math" panose="02040503050406030204" pitchFamily="18" charset="0"/>
                        </a:rPr>
                        <m:t>𝑡</m:t>
                      </m:r>
                      <m:r>
                        <a:rPr lang="en-US" altLang="zh-CN" sz="1500" i="1">
                          <a:solidFill>
                            <a:schemeClr val="bg1"/>
                          </a:solidFill>
                          <a:latin typeface="Cambria Math" panose="02040503050406030204" pitchFamily="18" charset="0"/>
                          <a:ea typeface="Cambria Math" panose="02040503050406030204" pitchFamily="18" charset="0"/>
                        </a:rPr>
                        <m:t>∈</m:t>
                      </m:r>
                      <m:d>
                        <m:dPr>
                          <m:begChr m:val="["/>
                          <m:endChr m:val="]"/>
                          <m:ctrlPr>
                            <a:rPr lang="en-US" altLang="zh-CN" sz="1500" i="1">
                              <a:solidFill>
                                <a:schemeClr val="bg1"/>
                              </a:solidFill>
                              <a:latin typeface="Cambria Math" panose="02040503050406030204" pitchFamily="18" charset="0"/>
                              <a:ea typeface="Cambria Math" panose="02040503050406030204" pitchFamily="18" charset="0"/>
                            </a:rPr>
                          </m:ctrlPr>
                        </m:dPr>
                        <m:e>
                          <m:r>
                            <a:rPr lang="en-US" altLang="zh-CN" sz="1500" i="1">
                              <a:solidFill>
                                <a:schemeClr val="bg1"/>
                              </a:solidFill>
                              <a:latin typeface="Cambria Math" panose="02040503050406030204" pitchFamily="18" charset="0"/>
                              <a:ea typeface="Cambria Math" panose="02040503050406030204" pitchFamily="18" charset="0"/>
                            </a:rPr>
                            <m:t>2,</m:t>
                          </m:r>
                          <m:r>
                            <a:rPr lang="en-US" altLang="zh-CN" sz="1500" i="1">
                              <a:solidFill>
                                <a:schemeClr val="bg1"/>
                              </a:solidFill>
                              <a:latin typeface="Cambria Math" panose="02040503050406030204" pitchFamily="18" charset="0"/>
                              <a:ea typeface="Cambria Math" panose="02040503050406030204" pitchFamily="18" charset="0"/>
                            </a:rPr>
                            <m:t>𝑛</m:t>
                          </m:r>
                        </m:e>
                      </m:d>
                    </m:oMath>
                  </m:oMathPara>
                </a14:m>
                <a:endParaRPr lang="en-US" altLang="zh-CN" sz="1500" dirty="0">
                  <a:solidFill>
                    <a:schemeClr val="bg1"/>
                  </a:solidFill>
                </a:endParaRPr>
              </a:p>
            </p:txBody>
          </p:sp>
        </mc:Choice>
        <mc:Fallback xmlns="">
          <p:sp>
            <p:nvSpPr>
              <p:cNvPr id="127" name="文本框 32">
                <a:extLst>
                  <a:ext uri="{FF2B5EF4-FFF2-40B4-BE49-F238E27FC236}">
                    <a16:creationId xmlns:a16="http://schemas.microsoft.com/office/drawing/2014/main" id="{1C25B1F2-A1E8-1847-A7F7-865AEBA475C3}"/>
                  </a:ext>
                </a:extLst>
              </p:cNvPr>
              <p:cNvSpPr txBox="1">
                <a:spLocks noRot="1" noChangeAspect="1" noMove="1" noResize="1" noEditPoints="1" noAdjustHandles="1" noChangeArrowheads="1" noChangeShapeType="1" noTextEdit="1"/>
              </p:cNvSpPr>
              <p:nvPr/>
            </p:nvSpPr>
            <p:spPr>
              <a:xfrm>
                <a:off x="6424682" y="5367518"/>
                <a:ext cx="3228144" cy="415498"/>
              </a:xfrm>
              <a:prstGeom prst="rect">
                <a:avLst/>
              </a:prstGeom>
              <a:blipFill>
                <a:blip r:embed="rId12"/>
                <a:stretch>
                  <a:fillRect b="-3030"/>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589899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D10E245-57A3-409E-9D3B-09C1FDA7E8EE}"/>
              </a:ext>
            </a:extLst>
          </p:cNvPr>
          <p:cNvSpPr>
            <a:spLocks noGrp="1"/>
          </p:cNvSpPr>
          <p:nvPr>
            <p:ph type="ctrTitle"/>
          </p:nvPr>
        </p:nvSpPr>
        <p:spPr/>
        <p:txBody>
          <a:bodyPr/>
          <a:lstStyle/>
          <a:p>
            <a:r>
              <a:rPr lang="en-US" altLang="zh-CN" dirty="0"/>
              <a:t>One-way </a:t>
            </a:r>
            <a:r>
              <a:rPr lang="en-US" altLang="zh-Hans" dirty="0"/>
              <a:t>vs three-way connections</a:t>
            </a:r>
            <a:endParaRPr lang="zh-CN" altLang="en-US" dirty="0"/>
          </a:p>
        </p:txBody>
      </p:sp>
      <p:sp>
        <p:nvSpPr>
          <p:cNvPr id="82" name="文本占位符 2">
            <a:extLst>
              <a:ext uri="{FF2B5EF4-FFF2-40B4-BE49-F238E27FC236}">
                <a16:creationId xmlns:a16="http://schemas.microsoft.com/office/drawing/2014/main" id="{D5CED37E-914F-1E4C-A09A-741A9A89623B}"/>
              </a:ext>
            </a:extLst>
          </p:cNvPr>
          <p:cNvSpPr>
            <a:spLocks noGrp="1"/>
          </p:cNvSpPr>
          <p:nvPr>
            <p:ph sz="half" idx="1"/>
          </p:nvPr>
        </p:nvSpPr>
        <p:spPr>
          <a:xfrm>
            <a:off x="1478347" y="1740959"/>
            <a:ext cx="4368800" cy="4416778"/>
          </a:xfrm>
        </p:spPr>
        <p:txBody>
          <a:bodyPr>
            <a:normAutofit/>
          </a:bodyPr>
          <a:lstStyle/>
          <a:p>
            <a:pPr marL="238123" indent="-238123"/>
            <a:r>
              <a:rPr lang="en-US" altLang="zh-CN" dirty="0"/>
              <a:t>One-way connections</a:t>
            </a:r>
          </a:p>
          <a:p>
            <a:pPr marL="238123" indent="-238123"/>
            <a:endParaRPr lang="en-US" altLang="zh-CN" dirty="0"/>
          </a:p>
        </p:txBody>
      </p:sp>
      <p:sp>
        <p:nvSpPr>
          <p:cNvPr id="83" name="Content Placeholder 5">
            <a:extLst>
              <a:ext uri="{FF2B5EF4-FFF2-40B4-BE49-F238E27FC236}">
                <a16:creationId xmlns:a16="http://schemas.microsoft.com/office/drawing/2014/main" id="{5DD536B3-E551-F040-8318-A27302504349}"/>
              </a:ext>
            </a:extLst>
          </p:cNvPr>
          <p:cNvSpPr>
            <a:spLocks noGrp="1"/>
          </p:cNvSpPr>
          <p:nvPr>
            <p:ph sz="half" idx="2"/>
          </p:nvPr>
        </p:nvSpPr>
        <p:spPr>
          <a:xfrm>
            <a:off x="6339209" y="1740959"/>
            <a:ext cx="4368800" cy="4416778"/>
          </a:xfrm>
        </p:spPr>
        <p:txBody>
          <a:bodyPr/>
          <a:lstStyle/>
          <a:p>
            <a:pPr marL="238123" indent="-238123"/>
            <a:r>
              <a:rPr lang="en-US" altLang="zh-CN" dirty="0"/>
              <a:t>Three-way connections</a:t>
            </a:r>
          </a:p>
          <a:p>
            <a:endParaRPr lang="en-US" altLang="zh-CN" dirty="0"/>
          </a:p>
          <a:p>
            <a:endParaRPr lang="zh-CN" altLang="en-US" dirty="0"/>
          </a:p>
        </p:txBody>
      </p:sp>
      <mc:AlternateContent xmlns:mc="http://schemas.openxmlformats.org/markup-compatibility/2006" xmlns:a14="http://schemas.microsoft.com/office/drawing/2010/main">
        <mc:Choice Requires="a14">
          <p:sp>
            <p:nvSpPr>
              <p:cNvPr id="84" name="文本框 14">
                <a:extLst>
                  <a:ext uri="{FF2B5EF4-FFF2-40B4-BE49-F238E27FC236}">
                    <a16:creationId xmlns:a16="http://schemas.microsoft.com/office/drawing/2014/main" id="{E672E154-B807-BC42-86A2-70416B213730}"/>
                  </a:ext>
                </a:extLst>
              </p:cNvPr>
              <p:cNvSpPr txBox="1"/>
              <p:nvPr/>
            </p:nvSpPr>
            <p:spPr>
              <a:xfrm>
                <a:off x="1620895" y="3896069"/>
                <a:ext cx="508188" cy="2394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𝐺</m:t>
                      </m:r>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84" name="文本框 14">
                <a:extLst>
                  <a:ext uri="{FF2B5EF4-FFF2-40B4-BE49-F238E27FC236}">
                    <a16:creationId xmlns:a16="http://schemas.microsoft.com/office/drawing/2014/main" id="{E672E154-B807-BC42-86A2-70416B213730}"/>
                  </a:ext>
                </a:extLst>
              </p:cNvPr>
              <p:cNvSpPr txBox="1">
                <a:spLocks noRot="1" noChangeAspect="1" noMove="1" noResize="1" noEditPoints="1" noAdjustHandles="1" noChangeArrowheads="1" noChangeShapeType="1" noTextEdit="1"/>
              </p:cNvSpPr>
              <p:nvPr/>
            </p:nvSpPr>
            <p:spPr>
              <a:xfrm>
                <a:off x="1620895" y="3896069"/>
                <a:ext cx="508188" cy="239425"/>
              </a:xfrm>
              <a:prstGeom prst="rect">
                <a:avLst/>
              </a:prstGeom>
              <a:blipFill>
                <a:blip r:embed="rId3"/>
                <a:stretch>
                  <a:fillRect/>
                </a:stretch>
              </a:blipFill>
            </p:spPr>
            <p:txBody>
              <a:bodyPr/>
              <a:lstStyle/>
              <a:p>
                <a:r>
                  <a:rPr lang="en-US">
                    <a:noFill/>
                  </a:rPr>
                  <a:t> </a:t>
                </a:r>
              </a:p>
            </p:txBody>
          </p:sp>
        </mc:Fallback>
      </mc:AlternateContent>
      <p:sp>
        <p:nvSpPr>
          <p:cNvPr id="85" name="矩形 43">
            <a:extLst>
              <a:ext uri="{FF2B5EF4-FFF2-40B4-BE49-F238E27FC236}">
                <a16:creationId xmlns:a16="http://schemas.microsoft.com/office/drawing/2014/main" id="{258A3111-7224-BB47-BF42-5FEB0DB96449}"/>
              </a:ext>
            </a:extLst>
          </p:cNvPr>
          <p:cNvSpPr/>
          <p:nvPr/>
        </p:nvSpPr>
        <p:spPr>
          <a:xfrm>
            <a:off x="1498268" y="5607193"/>
            <a:ext cx="4767850" cy="331757"/>
          </a:xfrm>
          <a:prstGeom prst="rect">
            <a:avLst/>
          </a:prstGeom>
        </p:spPr>
        <p:txBody>
          <a:bodyPr wrap="square">
            <a:spAutoFit/>
          </a:bodyPr>
          <a:lstStyle/>
          <a:p>
            <a:pPr algn="ctr"/>
            <a:r>
              <a:rPr lang="en-US" altLang="zh-CN" sz="1556" dirty="0">
                <a:solidFill>
                  <a:schemeClr val="bg1"/>
                </a:solidFill>
                <a:cs typeface="Times New Roman" panose="02020603050405020304" pitchFamily="18" charset="0"/>
              </a:rPr>
              <a:t>Both G and the affinity A result in sparse matrices</a:t>
            </a:r>
          </a:p>
        </p:txBody>
      </p:sp>
      <mc:AlternateContent xmlns:mc="http://schemas.openxmlformats.org/markup-compatibility/2006" xmlns:a14="http://schemas.microsoft.com/office/drawing/2010/main">
        <mc:Choice Requires="a14">
          <p:sp>
            <p:nvSpPr>
              <p:cNvPr id="86" name="文本框 11">
                <a:extLst>
                  <a:ext uri="{FF2B5EF4-FFF2-40B4-BE49-F238E27FC236}">
                    <a16:creationId xmlns:a16="http://schemas.microsoft.com/office/drawing/2014/main" id="{44F0F9E9-11D3-A54F-8491-9F0709DB39C2}"/>
                  </a:ext>
                </a:extLst>
              </p:cNvPr>
              <p:cNvSpPr txBox="1"/>
              <p:nvPr/>
            </p:nvSpPr>
            <p:spPr>
              <a:xfrm>
                <a:off x="3234135" y="2378396"/>
                <a:ext cx="1152096" cy="2155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altLang="zh-CN" sz="1556" i="1">
                              <a:solidFill>
                                <a:schemeClr val="bg1"/>
                              </a:solidFill>
                              <a:latin typeface="Cambria Math" panose="02040503050406030204" pitchFamily="18" charset="0"/>
                            </a:rPr>
                          </m:ctrlPr>
                        </m:sSubPr>
                        <m:e>
                          <m:r>
                            <a:rPr lang="en-US" altLang="zh-CN" sz="1556" i="1">
                              <a:solidFill>
                                <a:schemeClr val="bg1"/>
                              </a:solidFill>
                              <a:latin typeface="Cambria Math" panose="02040503050406030204" pitchFamily="18" charset="0"/>
                            </a:rPr>
                            <m:t>𝐻</m:t>
                          </m:r>
                        </m:e>
                        <m:sub>
                          <m:r>
                            <a:rPr lang="en-US" altLang="zh-CN" sz="1556" i="1">
                              <a:solidFill>
                                <a:schemeClr val="bg1"/>
                              </a:solidFill>
                              <a:latin typeface="Cambria Math" panose="02040503050406030204" pitchFamily="18" charset="0"/>
                            </a:rPr>
                            <m:t>𝑣</m:t>
                          </m:r>
                        </m:sub>
                      </m:sSub>
                      <m:r>
                        <a:rPr lang="en-US" altLang="zh-CN" sz="1556" i="1">
                          <a:solidFill>
                            <a:schemeClr val="bg1"/>
                          </a:solidFill>
                          <a:latin typeface="Cambria Math" panose="02040503050406030204" pitchFamily="18" charset="0"/>
                        </a:rPr>
                        <m:t>=</m:t>
                      </m:r>
                      <m:r>
                        <a:rPr lang="en-US" altLang="zh-CN" sz="1556" i="1">
                          <a:solidFill>
                            <a:schemeClr val="bg1"/>
                          </a:solidFill>
                          <a:latin typeface="Cambria Math" panose="02040503050406030204" pitchFamily="18" charset="0"/>
                        </a:rPr>
                        <m:t>𝐺</m:t>
                      </m:r>
                      <m:sSub>
                        <m:sSubPr>
                          <m:ctrlPr>
                            <a:rPr lang="en-US" altLang="zh-CN" sz="1556" i="1">
                              <a:solidFill>
                                <a:schemeClr val="bg1"/>
                              </a:solidFill>
                              <a:latin typeface="Cambria Math" panose="02040503050406030204" pitchFamily="18" charset="0"/>
                            </a:rPr>
                          </m:ctrlPr>
                        </m:sSubPr>
                        <m:e>
                          <m:r>
                            <a:rPr lang="en-US" altLang="zh-CN" sz="1556" i="1">
                              <a:solidFill>
                                <a:schemeClr val="bg1"/>
                              </a:solidFill>
                              <a:latin typeface="Cambria Math" panose="02040503050406030204" pitchFamily="18" charset="0"/>
                            </a:rPr>
                            <m:t>𝑋</m:t>
                          </m:r>
                        </m:e>
                        <m:sub>
                          <m:r>
                            <a:rPr lang="en-US" altLang="zh-CN" sz="1556" i="1">
                              <a:solidFill>
                                <a:schemeClr val="bg1"/>
                              </a:solidFill>
                              <a:latin typeface="Cambria Math" panose="02040503050406030204" pitchFamily="18" charset="0"/>
                            </a:rPr>
                            <m:t>𝑣</m:t>
                          </m:r>
                        </m:sub>
                      </m:sSub>
                    </m:oMath>
                  </m:oMathPara>
                </a14:m>
                <a:endParaRPr lang="zh-CN" altLang="en-US" sz="1556" dirty="0">
                  <a:solidFill>
                    <a:schemeClr val="bg1"/>
                  </a:solidFill>
                </a:endParaRPr>
              </a:p>
            </p:txBody>
          </p:sp>
        </mc:Choice>
        <mc:Fallback xmlns="">
          <p:sp>
            <p:nvSpPr>
              <p:cNvPr id="86" name="文本框 11">
                <a:extLst>
                  <a:ext uri="{FF2B5EF4-FFF2-40B4-BE49-F238E27FC236}">
                    <a16:creationId xmlns:a16="http://schemas.microsoft.com/office/drawing/2014/main" id="{44F0F9E9-11D3-A54F-8491-9F0709DB39C2}"/>
                  </a:ext>
                </a:extLst>
              </p:cNvPr>
              <p:cNvSpPr txBox="1">
                <a:spLocks noRot="1" noChangeAspect="1" noMove="1" noResize="1" noEditPoints="1" noAdjustHandles="1" noChangeArrowheads="1" noChangeShapeType="1" noTextEdit="1"/>
              </p:cNvSpPr>
              <p:nvPr/>
            </p:nvSpPr>
            <p:spPr>
              <a:xfrm>
                <a:off x="3234135" y="2378396"/>
                <a:ext cx="1152096" cy="215508"/>
              </a:xfrm>
              <a:prstGeom prst="rect">
                <a:avLst/>
              </a:prstGeom>
              <a:blipFill>
                <a:blip r:embed="rId4"/>
                <a:stretch>
                  <a:fillRect b="-11111"/>
                </a:stretch>
              </a:blipFill>
              <a:ln w="6350">
                <a:noFill/>
              </a:ln>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4B8474B0-09BC-9F4B-8ED9-0A1C73848AA1}"/>
              </a:ext>
            </a:extLst>
          </p:cNvPr>
          <p:cNvGrpSpPr/>
          <p:nvPr/>
        </p:nvGrpSpPr>
        <p:grpSpPr>
          <a:xfrm>
            <a:off x="2269685" y="2855699"/>
            <a:ext cx="3095950" cy="2320122"/>
            <a:chOff x="777533" y="3001567"/>
            <a:chExt cx="3722914" cy="2789972"/>
          </a:xfrm>
        </p:grpSpPr>
        <p:grpSp>
          <p:nvGrpSpPr>
            <p:cNvPr id="88" name="组合 12">
              <a:extLst>
                <a:ext uri="{FF2B5EF4-FFF2-40B4-BE49-F238E27FC236}">
                  <a16:creationId xmlns:a16="http://schemas.microsoft.com/office/drawing/2014/main" id="{F665E3E7-5CD3-1044-9304-31FD419A2365}"/>
                </a:ext>
              </a:extLst>
            </p:cNvPr>
            <p:cNvGrpSpPr/>
            <p:nvPr/>
          </p:nvGrpSpPr>
          <p:grpSpPr>
            <a:xfrm>
              <a:off x="1547664" y="3140968"/>
              <a:ext cx="2403534" cy="2492401"/>
              <a:chOff x="7242339" y="2184781"/>
              <a:chExt cx="2632572" cy="2950522"/>
            </a:xfrm>
          </p:grpSpPr>
          <p:pic>
            <p:nvPicPr>
              <p:cNvPr id="93" name="图片 10">
                <a:extLst>
                  <a:ext uri="{FF2B5EF4-FFF2-40B4-BE49-F238E27FC236}">
                    <a16:creationId xmlns:a16="http://schemas.microsoft.com/office/drawing/2014/main" id="{C9BCF197-7939-F546-A822-1B992D47DBA4}"/>
                  </a:ext>
                </a:extLst>
              </p:cNvPr>
              <p:cNvPicPr>
                <a:picLocks noChangeAspect="1"/>
              </p:cNvPicPr>
              <p:nvPr/>
            </p:nvPicPr>
            <p:blipFill>
              <a:blip r:embed="rId5"/>
              <a:stretch>
                <a:fillRect/>
              </a:stretch>
            </p:blipFill>
            <p:spPr>
              <a:xfrm>
                <a:off x="7242339" y="2184781"/>
                <a:ext cx="754066" cy="737309"/>
              </a:xfrm>
              <a:prstGeom prst="rect">
                <a:avLst/>
              </a:prstGeom>
            </p:spPr>
          </p:pic>
          <p:pic>
            <p:nvPicPr>
              <p:cNvPr id="94" name="图片 35">
                <a:extLst>
                  <a:ext uri="{FF2B5EF4-FFF2-40B4-BE49-F238E27FC236}">
                    <a16:creationId xmlns:a16="http://schemas.microsoft.com/office/drawing/2014/main" id="{54589EC7-965E-8048-8B95-6502CCCCEFD0}"/>
                  </a:ext>
                </a:extLst>
              </p:cNvPr>
              <p:cNvPicPr>
                <a:picLocks noChangeAspect="1"/>
              </p:cNvPicPr>
              <p:nvPr/>
            </p:nvPicPr>
            <p:blipFill>
              <a:blip r:embed="rId5"/>
              <a:stretch>
                <a:fillRect/>
              </a:stretch>
            </p:blipFill>
            <p:spPr>
              <a:xfrm>
                <a:off x="7242339" y="3120160"/>
                <a:ext cx="754066" cy="737309"/>
              </a:xfrm>
              <a:prstGeom prst="rect">
                <a:avLst/>
              </a:prstGeom>
            </p:spPr>
          </p:pic>
          <p:pic>
            <p:nvPicPr>
              <p:cNvPr id="95" name="图片 36">
                <a:extLst>
                  <a:ext uri="{FF2B5EF4-FFF2-40B4-BE49-F238E27FC236}">
                    <a16:creationId xmlns:a16="http://schemas.microsoft.com/office/drawing/2014/main" id="{528E08B2-BBE2-964B-B4FD-E6CE696E1E4A}"/>
                  </a:ext>
                </a:extLst>
              </p:cNvPr>
              <p:cNvPicPr>
                <a:picLocks noChangeAspect="1"/>
              </p:cNvPicPr>
              <p:nvPr/>
            </p:nvPicPr>
            <p:blipFill>
              <a:blip r:embed="rId5"/>
              <a:stretch>
                <a:fillRect/>
              </a:stretch>
            </p:blipFill>
            <p:spPr>
              <a:xfrm>
                <a:off x="8181592" y="3120160"/>
                <a:ext cx="754066" cy="737309"/>
              </a:xfrm>
              <a:prstGeom prst="rect">
                <a:avLst/>
              </a:prstGeom>
            </p:spPr>
          </p:pic>
          <p:pic>
            <p:nvPicPr>
              <p:cNvPr id="96" name="图片 37">
                <a:extLst>
                  <a:ext uri="{FF2B5EF4-FFF2-40B4-BE49-F238E27FC236}">
                    <a16:creationId xmlns:a16="http://schemas.microsoft.com/office/drawing/2014/main" id="{1FF5522D-3B76-6242-863F-D09AD7EAAD6A}"/>
                  </a:ext>
                </a:extLst>
              </p:cNvPr>
              <p:cNvPicPr>
                <a:picLocks noChangeAspect="1"/>
              </p:cNvPicPr>
              <p:nvPr/>
            </p:nvPicPr>
            <p:blipFill>
              <a:blip r:embed="rId5"/>
              <a:stretch>
                <a:fillRect/>
              </a:stretch>
            </p:blipFill>
            <p:spPr>
              <a:xfrm>
                <a:off x="9120845" y="4035787"/>
                <a:ext cx="754066" cy="737309"/>
              </a:xfrm>
              <a:prstGeom prst="rect">
                <a:avLst/>
              </a:prstGeom>
            </p:spPr>
          </p:pic>
          <mc:AlternateContent xmlns:mc="http://schemas.openxmlformats.org/markup-compatibility/2006" xmlns:a14="http://schemas.microsoft.com/office/drawing/2010/main">
            <mc:Choice Requires="a14">
              <p:sp>
                <p:nvSpPr>
                  <p:cNvPr id="97" name="文本框 38">
                    <a:extLst>
                      <a:ext uri="{FF2B5EF4-FFF2-40B4-BE49-F238E27FC236}">
                        <a16:creationId xmlns:a16="http://schemas.microsoft.com/office/drawing/2014/main" id="{8684912E-12DD-A54D-9A5A-24EDD8EEDD30}"/>
                      </a:ext>
                    </a:extLst>
                  </p:cNvPr>
                  <p:cNvSpPr txBox="1"/>
                  <p:nvPr/>
                </p:nvSpPr>
                <p:spPr>
                  <a:xfrm rot="16200000">
                    <a:off x="7337953" y="4827021"/>
                    <a:ext cx="301216" cy="315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97" name="文本框 38">
                    <a:extLst>
                      <a:ext uri="{FF2B5EF4-FFF2-40B4-BE49-F238E27FC236}">
                        <a16:creationId xmlns:a16="http://schemas.microsoft.com/office/drawing/2014/main" id="{8684912E-12DD-A54D-9A5A-24EDD8EEDD30}"/>
                      </a:ext>
                    </a:extLst>
                  </p:cNvPr>
                  <p:cNvSpPr txBox="1">
                    <a:spLocks noRot="1" noChangeAspect="1" noMove="1" noResize="1" noEditPoints="1" noAdjustHandles="1" noChangeArrowheads="1" noChangeShapeType="1" noTextEdit="1"/>
                  </p:cNvSpPr>
                  <p:nvPr/>
                </p:nvSpPr>
                <p:spPr>
                  <a:xfrm rot="16200000">
                    <a:off x="7337953" y="4827021"/>
                    <a:ext cx="301216" cy="315347"/>
                  </a:xfrm>
                  <a:prstGeom prst="rect">
                    <a:avLst/>
                  </a:prstGeom>
                  <a:blipFill>
                    <a:blip r:embed="rId6"/>
                    <a:stretch>
                      <a:fillRect/>
                    </a:stretch>
                  </a:blipFill>
                </p:spPr>
                <p:txBody>
                  <a:bodyPr/>
                  <a:lstStyle/>
                  <a:p>
                    <a:r>
                      <a:rPr lang="en-US">
                        <a:noFill/>
                      </a:rPr>
                      <a:t> </a:t>
                    </a:r>
                  </a:p>
                </p:txBody>
              </p:sp>
            </mc:Fallback>
          </mc:AlternateContent>
          <p:pic>
            <p:nvPicPr>
              <p:cNvPr id="98" name="图片 39">
                <a:extLst>
                  <a:ext uri="{FF2B5EF4-FFF2-40B4-BE49-F238E27FC236}">
                    <a16:creationId xmlns:a16="http://schemas.microsoft.com/office/drawing/2014/main" id="{A47BB6E4-4DF8-D64C-810D-96851EA92EEB}"/>
                  </a:ext>
                </a:extLst>
              </p:cNvPr>
              <p:cNvPicPr>
                <a:picLocks noChangeAspect="1"/>
              </p:cNvPicPr>
              <p:nvPr/>
            </p:nvPicPr>
            <p:blipFill>
              <a:blip r:embed="rId5"/>
              <a:stretch>
                <a:fillRect/>
              </a:stretch>
            </p:blipFill>
            <p:spPr>
              <a:xfrm>
                <a:off x="7242339" y="4017382"/>
                <a:ext cx="754066" cy="737309"/>
              </a:xfrm>
              <a:prstGeom prst="rect">
                <a:avLst/>
              </a:prstGeom>
            </p:spPr>
          </p:pic>
          <p:pic>
            <p:nvPicPr>
              <p:cNvPr id="99" name="图片 40">
                <a:extLst>
                  <a:ext uri="{FF2B5EF4-FFF2-40B4-BE49-F238E27FC236}">
                    <a16:creationId xmlns:a16="http://schemas.microsoft.com/office/drawing/2014/main" id="{16FB5062-1768-EB42-BED0-75AF6504CBE0}"/>
                  </a:ext>
                </a:extLst>
              </p:cNvPr>
              <p:cNvPicPr>
                <a:picLocks noChangeAspect="1"/>
              </p:cNvPicPr>
              <p:nvPr/>
            </p:nvPicPr>
            <p:blipFill>
              <a:blip r:embed="rId5"/>
              <a:stretch>
                <a:fillRect/>
              </a:stretch>
            </p:blipFill>
            <p:spPr>
              <a:xfrm>
                <a:off x="8181592" y="4017382"/>
                <a:ext cx="754066" cy="737309"/>
              </a:xfrm>
              <a:prstGeom prst="rect">
                <a:avLst/>
              </a:prstGeom>
            </p:spPr>
          </p:pic>
          <mc:AlternateContent xmlns:mc="http://schemas.openxmlformats.org/markup-compatibility/2006" xmlns:a14="http://schemas.microsoft.com/office/drawing/2010/main">
            <mc:Choice Requires="a14">
              <p:sp>
                <p:nvSpPr>
                  <p:cNvPr id="100" name="文本框 41">
                    <a:extLst>
                      <a:ext uri="{FF2B5EF4-FFF2-40B4-BE49-F238E27FC236}">
                        <a16:creationId xmlns:a16="http://schemas.microsoft.com/office/drawing/2014/main" id="{39AD0EE4-195C-2A4D-9C11-BA458BE0FC90}"/>
                      </a:ext>
                    </a:extLst>
                  </p:cNvPr>
                  <p:cNvSpPr txBox="1"/>
                  <p:nvPr/>
                </p:nvSpPr>
                <p:spPr>
                  <a:xfrm rot="16200000">
                    <a:off x="8277206" y="4808616"/>
                    <a:ext cx="301216" cy="315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100" name="文本框 41">
                    <a:extLst>
                      <a:ext uri="{FF2B5EF4-FFF2-40B4-BE49-F238E27FC236}">
                        <a16:creationId xmlns:a16="http://schemas.microsoft.com/office/drawing/2014/main" id="{39AD0EE4-195C-2A4D-9C11-BA458BE0FC90}"/>
                      </a:ext>
                    </a:extLst>
                  </p:cNvPr>
                  <p:cNvSpPr txBox="1">
                    <a:spLocks noRot="1" noChangeAspect="1" noMove="1" noResize="1" noEditPoints="1" noAdjustHandles="1" noChangeArrowheads="1" noChangeShapeType="1" noTextEdit="1"/>
                  </p:cNvSpPr>
                  <p:nvPr/>
                </p:nvSpPr>
                <p:spPr>
                  <a:xfrm rot="16200000">
                    <a:off x="8277206" y="4808616"/>
                    <a:ext cx="301216" cy="31534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本框 42">
                    <a:extLst>
                      <a:ext uri="{FF2B5EF4-FFF2-40B4-BE49-F238E27FC236}">
                        <a16:creationId xmlns:a16="http://schemas.microsoft.com/office/drawing/2014/main" id="{C18749DB-2A1E-F545-A108-6997C4CC3EFB}"/>
                      </a:ext>
                    </a:extLst>
                  </p:cNvPr>
                  <p:cNvSpPr txBox="1"/>
                  <p:nvPr/>
                </p:nvSpPr>
                <p:spPr>
                  <a:xfrm rot="16200000">
                    <a:off x="9216460" y="4808616"/>
                    <a:ext cx="301216" cy="315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101" name="文本框 42">
                    <a:extLst>
                      <a:ext uri="{FF2B5EF4-FFF2-40B4-BE49-F238E27FC236}">
                        <a16:creationId xmlns:a16="http://schemas.microsoft.com/office/drawing/2014/main" id="{C18749DB-2A1E-F545-A108-6997C4CC3EFB}"/>
                      </a:ext>
                    </a:extLst>
                  </p:cNvPr>
                  <p:cNvSpPr txBox="1">
                    <a:spLocks noRot="1" noChangeAspect="1" noMove="1" noResize="1" noEditPoints="1" noAdjustHandles="1" noChangeArrowheads="1" noChangeShapeType="1" noTextEdit="1"/>
                  </p:cNvSpPr>
                  <p:nvPr/>
                </p:nvSpPr>
                <p:spPr>
                  <a:xfrm rot="16200000">
                    <a:off x="9216460" y="4808616"/>
                    <a:ext cx="301216" cy="315347"/>
                  </a:xfrm>
                  <a:prstGeom prst="rect">
                    <a:avLst/>
                  </a:prstGeom>
                  <a:blipFill>
                    <a:blip r:embed="rId8"/>
                    <a:stretch>
                      <a:fillRect/>
                    </a:stretch>
                  </a:blipFill>
                </p:spPr>
                <p:txBody>
                  <a:bodyPr/>
                  <a:lstStyle/>
                  <a:p>
                    <a:r>
                      <a:rPr lang="en-US">
                        <a:noFill/>
                      </a:rPr>
                      <a:t> </a:t>
                    </a:r>
                  </a:p>
                </p:txBody>
              </p:sp>
            </mc:Fallback>
          </mc:AlternateContent>
        </p:grpSp>
        <p:sp>
          <p:nvSpPr>
            <p:cNvPr id="89" name="双大括号 13">
              <a:extLst>
                <a:ext uri="{FF2B5EF4-FFF2-40B4-BE49-F238E27FC236}">
                  <a16:creationId xmlns:a16="http://schemas.microsoft.com/office/drawing/2014/main" id="{AD41205C-7B6B-3A41-A0E4-C6A94586CB68}"/>
                </a:ext>
              </a:extLst>
            </p:cNvPr>
            <p:cNvSpPr/>
            <p:nvPr/>
          </p:nvSpPr>
          <p:spPr>
            <a:xfrm>
              <a:off x="777533" y="3001567"/>
              <a:ext cx="3722914" cy="2789972"/>
            </a:xfrm>
            <a:prstGeom prst="bracePair">
              <a:avLst/>
            </a:prstGeom>
            <a:ln>
              <a:solidFill>
                <a:srgbClr val="5B9E02"/>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sz="1556">
                <a:solidFill>
                  <a:schemeClr val="bg1"/>
                </a:solidFill>
              </a:endParaRPr>
            </a:p>
          </p:txBody>
        </p:sp>
        <mc:AlternateContent xmlns:mc="http://schemas.openxmlformats.org/markup-compatibility/2006" xmlns:a14="http://schemas.microsoft.com/office/drawing/2010/main">
          <mc:Choice Requires="a14">
            <p:sp>
              <p:nvSpPr>
                <p:cNvPr id="90" name="文本框 26">
                  <a:extLst>
                    <a:ext uri="{FF2B5EF4-FFF2-40B4-BE49-F238E27FC236}">
                      <a16:creationId xmlns:a16="http://schemas.microsoft.com/office/drawing/2014/main" id="{12B77B8D-0200-D746-9539-09E04FDAC755}"/>
                    </a:ext>
                  </a:extLst>
                </p:cNvPr>
                <p:cNvSpPr txBox="1"/>
                <p:nvPr/>
              </p:nvSpPr>
              <p:spPr>
                <a:xfrm>
                  <a:off x="977450" y="3074427"/>
                  <a:ext cx="402354" cy="2879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90" name="文本框 26">
                  <a:extLst>
                    <a:ext uri="{FF2B5EF4-FFF2-40B4-BE49-F238E27FC236}">
                      <a16:creationId xmlns:a16="http://schemas.microsoft.com/office/drawing/2014/main" id="{12B77B8D-0200-D746-9539-09E04FDAC755}"/>
                    </a:ext>
                  </a:extLst>
                </p:cNvPr>
                <p:cNvSpPr txBox="1">
                  <a:spLocks noRot="1" noChangeAspect="1" noMove="1" noResize="1" noEditPoints="1" noAdjustHandles="1" noChangeArrowheads="1" noChangeShapeType="1" noTextEdit="1"/>
                </p:cNvSpPr>
                <p:nvPr/>
              </p:nvSpPr>
              <p:spPr>
                <a:xfrm>
                  <a:off x="977450" y="3074427"/>
                  <a:ext cx="402354" cy="28791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文本框 27">
                  <a:extLst>
                    <a:ext uri="{FF2B5EF4-FFF2-40B4-BE49-F238E27FC236}">
                      <a16:creationId xmlns:a16="http://schemas.microsoft.com/office/drawing/2014/main" id="{917C5ABF-2F37-8943-8BA8-EAFC4149E76F}"/>
                    </a:ext>
                  </a:extLst>
                </p:cNvPr>
                <p:cNvSpPr txBox="1"/>
                <p:nvPr/>
              </p:nvSpPr>
              <p:spPr>
                <a:xfrm>
                  <a:off x="977450" y="3808600"/>
                  <a:ext cx="402354" cy="2879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91" name="文本框 27">
                  <a:extLst>
                    <a:ext uri="{FF2B5EF4-FFF2-40B4-BE49-F238E27FC236}">
                      <a16:creationId xmlns:a16="http://schemas.microsoft.com/office/drawing/2014/main" id="{917C5ABF-2F37-8943-8BA8-EAFC4149E76F}"/>
                    </a:ext>
                  </a:extLst>
                </p:cNvPr>
                <p:cNvSpPr txBox="1">
                  <a:spLocks noRot="1" noChangeAspect="1" noMove="1" noResize="1" noEditPoints="1" noAdjustHandles="1" noChangeArrowheads="1" noChangeShapeType="1" noTextEdit="1"/>
                </p:cNvSpPr>
                <p:nvPr/>
              </p:nvSpPr>
              <p:spPr>
                <a:xfrm>
                  <a:off x="977450" y="3808600"/>
                  <a:ext cx="402354" cy="28791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28">
                  <a:extLst>
                    <a:ext uri="{FF2B5EF4-FFF2-40B4-BE49-F238E27FC236}">
                      <a16:creationId xmlns:a16="http://schemas.microsoft.com/office/drawing/2014/main" id="{06AF66A1-AD22-D54E-BD12-528D18E921F6}"/>
                    </a:ext>
                  </a:extLst>
                </p:cNvPr>
                <p:cNvSpPr txBox="1"/>
                <p:nvPr/>
              </p:nvSpPr>
              <p:spPr>
                <a:xfrm>
                  <a:off x="980644" y="4621338"/>
                  <a:ext cx="402354" cy="2879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92" name="文本框 28">
                  <a:extLst>
                    <a:ext uri="{FF2B5EF4-FFF2-40B4-BE49-F238E27FC236}">
                      <a16:creationId xmlns:a16="http://schemas.microsoft.com/office/drawing/2014/main" id="{06AF66A1-AD22-D54E-BD12-528D18E921F6}"/>
                    </a:ext>
                  </a:extLst>
                </p:cNvPr>
                <p:cNvSpPr txBox="1">
                  <a:spLocks noRot="1" noChangeAspect="1" noMove="1" noResize="1" noEditPoints="1" noAdjustHandles="1" noChangeArrowheads="1" noChangeShapeType="1" noTextEdit="1"/>
                </p:cNvSpPr>
                <p:nvPr/>
              </p:nvSpPr>
              <p:spPr>
                <a:xfrm>
                  <a:off x="980644" y="4621338"/>
                  <a:ext cx="402354" cy="287911"/>
                </a:xfrm>
                <a:prstGeom prst="rect">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2" name="文本框 51">
                <a:extLst>
                  <a:ext uri="{FF2B5EF4-FFF2-40B4-BE49-F238E27FC236}">
                    <a16:creationId xmlns:a16="http://schemas.microsoft.com/office/drawing/2014/main" id="{1A5A08A7-7DDD-4D4C-A656-57FCBD2E2561}"/>
                  </a:ext>
                </a:extLst>
              </p:cNvPr>
              <p:cNvSpPr txBox="1"/>
              <p:nvPr/>
            </p:nvSpPr>
            <p:spPr>
              <a:xfrm>
                <a:off x="6266119" y="3858598"/>
                <a:ext cx="399212" cy="239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𝐺</m:t>
                      </m:r>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102" name="文本框 51">
                <a:extLst>
                  <a:ext uri="{FF2B5EF4-FFF2-40B4-BE49-F238E27FC236}">
                    <a16:creationId xmlns:a16="http://schemas.microsoft.com/office/drawing/2014/main" id="{1A5A08A7-7DDD-4D4C-A656-57FCBD2E2561}"/>
                  </a:ext>
                </a:extLst>
              </p:cNvPr>
              <p:cNvSpPr txBox="1">
                <a:spLocks noRot="1" noChangeAspect="1" noMove="1" noResize="1" noEditPoints="1" noAdjustHandles="1" noChangeArrowheads="1" noChangeShapeType="1" noTextEdit="1"/>
              </p:cNvSpPr>
              <p:nvPr/>
            </p:nvSpPr>
            <p:spPr>
              <a:xfrm>
                <a:off x="6266119" y="3858598"/>
                <a:ext cx="399212" cy="239425"/>
              </a:xfrm>
              <a:prstGeom prst="rect">
                <a:avLst/>
              </a:prstGeom>
              <a:blipFill>
                <a:blip r:embed="rId12"/>
                <a:stretch>
                  <a:fillRect l="-6061" r="-3030" b="-5000"/>
                </a:stretch>
              </a:blipFill>
            </p:spPr>
            <p:txBody>
              <a:bodyPr/>
              <a:lstStyle/>
              <a:p>
                <a:r>
                  <a:rPr lang="en-US">
                    <a:noFill/>
                  </a:rPr>
                  <a:t> </a:t>
                </a:r>
              </a:p>
            </p:txBody>
          </p:sp>
        </mc:Fallback>
      </mc:AlternateContent>
      <p:sp>
        <p:nvSpPr>
          <p:cNvPr id="103" name="矩形 31">
            <a:extLst>
              <a:ext uri="{FF2B5EF4-FFF2-40B4-BE49-F238E27FC236}">
                <a16:creationId xmlns:a16="http://schemas.microsoft.com/office/drawing/2014/main" id="{6112C4AB-DC7D-C045-A4CD-D8A503524981}"/>
              </a:ext>
            </a:extLst>
          </p:cNvPr>
          <p:cNvSpPr/>
          <p:nvPr/>
        </p:nvSpPr>
        <p:spPr>
          <a:xfrm>
            <a:off x="6266119" y="5607193"/>
            <a:ext cx="4804543" cy="331757"/>
          </a:xfrm>
          <a:prstGeom prst="rect">
            <a:avLst/>
          </a:prstGeom>
        </p:spPr>
        <p:txBody>
          <a:bodyPr wrap="square">
            <a:spAutoFit/>
          </a:bodyPr>
          <a:lstStyle/>
          <a:p>
            <a:pPr algn="ctr"/>
            <a:r>
              <a:rPr lang="en-US" altLang="zh-CN" sz="1556" dirty="0">
                <a:solidFill>
                  <a:schemeClr val="bg1"/>
                </a:solidFill>
                <a:cs typeface="Times New Roman" panose="02020603050405020304" pitchFamily="18" charset="0"/>
              </a:rPr>
              <a:t>Both G and A result in relatively dense matrices</a:t>
            </a:r>
          </a:p>
        </p:txBody>
      </p:sp>
      <p:sp>
        <p:nvSpPr>
          <p:cNvPr id="104" name="双大括号 50">
            <a:extLst>
              <a:ext uri="{FF2B5EF4-FFF2-40B4-BE49-F238E27FC236}">
                <a16:creationId xmlns:a16="http://schemas.microsoft.com/office/drawing/2014/main" id="{B02AFDD6-E044-DB4A-AB2F-D2C696B29C6B}"/>
              </a:ext>
            </a:extLst>
          </p:cNvPr>
          <p:cNvSpPr/>
          <p:nvPr/>
        </p:nvSpPr>
        <p:spPr>
          <a:xfrm>
            <a:off x="6880217" y="2855699"/>
            <a:ext cx="3070321" cy="2320122"/>
          </a:xfrm>
          <a:prstGeom prst="bracePair">
            <a:avLst/>
          </a:prstGeom>
          <a:ln>
            <a:solidFill>
              <a:srgbClr val="5B9E02"/>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sz="1556">
              <a:solidFill>
                <a:schemeClr val="bg1"/>
              </a:solidFill>
            </a:endParaRPr>
          </a:p>
        </p:txBody>
      </p:sp>
      <mc:AlternateContent xmlns:mc="http://schemas.openxmlformats.org/markup-compatibility/2006" xmlns:a14="http://schemas.microsoft.com/office/drawing/2010/main">
        <mc:Choice Requires="a14">
          <p:sp>
            <p:nvSpPr>
              <p:cNvPr id="105" name="文本框 52">
                <a:extLst>
                  <a:ext uri="{FF2B5EF4-FFF2-40B4-BE49-F238E27FC236}">
                    <a16:creationId xmlns:a16="http://schemas.microsoft.com/office/drawing/2014/main" id="{FB41FB88-ACAA-A646-8ADB-387CF15359BB}"/>
                  </a:ext>
                </a:extLst>
              </p:cNvPr>
              <p:cNvSpPr txBox="1"/>
              <p:nvPr/>
            </p:nvSpPr>
            <p:spPr>
              <a:xfrm>
                <a:off x="7222212" y="3005870"/>
                <a:ext cx="211596" cy="239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105" name="文本框 52">
                <a:extLst>
                  <a:ext uri="{FF2B5EF4-FFF2-40B4-BE49-F238E27FC236}">
                    <a16:creationId xmlns:a16="http://schemas.microsoft.com/office/drawing/2014/main" id="{FB41FB88-ACAA-A646-8ADB-387CF15359BB}"/>
                  </a:ext>
                </a:extLst>
              </p:cNvPr>
              <p:cNvSpPr txBox="1">
                <a:spLocks noRot="1" noChangeAspect="1" noMove="1" noResize="1" noEditPoints="1" noAdjustHandles="1" noChangeArrowheads="1" noChangeShapeType="1" noTextEdit="1"/>
              </p:cNvSpPr>
              <p:nvPr/>
            </p:nvSpPr>
            <p:spPr>
              <a:xfrm>
                <a:off x="7222212" y="3005870"/>
                <a:ext cx="211596" cy="23942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文本框 53">
                <a:extLst>
                  <a:ext uri="{FF2B5EF4-FFF2-40B4-BE49-F238E27FC236}">
                    <a16:creationId xmlns:a16="http://schemas.microsoft.com/office/drawing/2014/main" id="{5DEC56C0-B89D-CE48-82ED-2DC1A7A4B103}"/>
                  </a:ext>
                </a:extLst>
              </p:cNvPr>
              <p:cNvSpPr txBox="1"/>
              <p:nvPr/>
            </p:nvSpPr>
            <p:spPr>
              <a:xfrm>
                <a:off x="7222212" y="3616404"/>
                <a:ext cx="211596" cy="239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106" name="文本框 53">
                <a:extLst>
                  <a:ext uri="{FF2B5EF4-FFF2-40B4-BE49-F238E27FC236}">
                    <a16:creationId xmlns:a16="http://schemas.microsoft.com/office/drawing/2014/main" id="{5DEC56C0-B89D-CE48-82ED-2DC1A7A4B103}"/>
                  </a:ext>
                </a:extLst>
              </p:cNvPr>
              <p:cNvSpPr txBox="1">
                <a:spLocks noRot="1" noChangeAspect="1" noMove="1" noResize="1" noEditPoints="1" noAdjustHandles="1" noChangeArrowheads="1" noChangeShapeType="1" noTextEdit="1"/>
              </p:cNvSpPr>
              <p:nvPr/>
            </p:nvSpPr>
            <p:spPr>
              <a:xfrm>
                <a:off x="7222212" y="3616404"/>
                <a:ext cx="211596" cy="23942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本框 54">
                <a:extLst>
                  <a:ext uri="{FF2B5EF4-FFF2-40B4-BE49-F238E27FC236}">
                    <a16:creationId xmlns:a16="http://schemas.microsoft.com/office/drawing/2014/main" id="{4857ADF0-1DAF-E444-BE27-3BB9C58C0FF8}"/>
                  </a:ext>
                </a:extLst>
              </p:cNvPr>
              <p:cNvSpPr txBox="1"/>
              <p:nvPr/>
            </p:nvSpPr>
            <p:spPr>
              <a:xfrm>
                <a:off x="7224913" y="4292272"/>
                <a:ext cx="211596" cy="239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107" name="文本框 54">
                <a:extLst>
                  <a:ext uri="{FF2B5EF4-FFF2-40B4-BE49-F238E27FC236}">
                    <a16:creationId xmlns:a16="http://schemas.microsoft.com/office/drawing/2014/main" id="{4857ADF0-1DAF-E444-BE27-3BB9C58C0FF8}"/>
                  </a:ext>
                </a:extLst>
              </p:cNvPr>
              <p:cNvSpPr txBox="1">
                <a:spLocks noRot="1" noChangeAspect="1" noMove="1" noResize="1" noEditPoints="1" noAdjustHandles="1" noChangeArrowheads="1" noChangeShapeType="1" noTextEdit="1"/>
              </p:cNvSpPr>
              <p:nvPr/>
            </p:nvSpPr>
            <p:spPr>
              <a:xfrm>
                <a:off x="7224913" y="4292272"/>
                <a:ext cx="211596" cy="23942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文本框 24">
                <a:extLst>
                  <a:ext uri="{FF2B5EF4-FFF2-40B4-BE49-F238E27FC236}">
                    <a16:creationId xmlns:a16="http://schemas.microsoft.com/office/drawing/2014/main" id="{EA1A0439-A66F-B341-A775-E4CA2CE9EF63}"/>
                  </a:ext>
                </a:extLst>
              </p:cNvPr>
              <p:cNvSpPr txBox="1"/>
              <p:nvPr/>
            </p:nvSpPr>
            <p:spPr>
              <a:xfrm rot="16200000">
                <a:off x="7600875" y="4811625"/>
                <a:ext cx="211596" cy="239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108" name="文本框 24">
                <a:extLst>
                  <a:ext uri="{FF2B5EF4-FFF2-40B4-BE49-F238E27FC236}">
                    <a16:creationId xmlns:a16="http://schemas.microsoft.com/office/drawing/2014/main" id="{EA1A0439-A66F-B341-A775-E4CA2CE9EF63}"/>
                  </a:ext>
                </a:extLst>
              </p:cNvPr>
              <p:cNvSpPr txBox="1">
                <a:spLocks noRot="1" noChangeAspect="1" noMove="1" noResize="1" noEditPoints="1" noAdjustHandles="1" noChangeArrowheads="1" noChangeShapeType="1" noTextEdit="1"/>
              </p:cNvSpPr>
              <p:nvPr/>
            </p:nvSpPr>
            <p:spPr>
              <a:xfrm rot="16200000">
                <a:off x="7600875" y="4811625"/>
                <a:ext cx="211596" cy="239425"/>
              </a:xfrm>
              <a:prstGeom prst="rect">
                <a:avLst/>
              </a:prstGeom>
              <a:blipFill>
                <a:blip r:embed="rId15"/>
                <a:stretch>
                  <a:fillRect/>
                </a:stretch>
              </a:blipFill>
            </p:spPr>
            <p:txBody>
              <a:bodyPr/>
              <a:lstStyle/>
              <a:p>
                <a:r>
                  <a:rPr lang="en-US">
                    <a:noFill/>
                  </a:rPr>
                  <a:t> </a:t>
                </a:r>
              </a:p>
            </p:txBody>
          </p:sp>
        </mc:Fallback>
      </mc:AlternateContent>
      <p:pic>
        <p:nvPicPr>
          <p:cNvPr id="109" name="图片 25">
            <a:extLst>
              <a:ext uri="{FF2B5EF4-FFF2-40B4-BE49-F238E27FC236}">
                <a16:creationId xmlns:a16="http://schemas.microsoft.com/office/drawing/2014/main" id="{798EF638-D204-AA4F-85E0-FC7C95DCF0D4}"/>
              </a:ext>
            </a:extLst>
          </p:cNvPr>
          <p:cNvPicPr>
            <a:picLocks noChangeAspect="1"/>
          </p:cNvPicPr>
          <p:nvPr/>
        </p:nvPicPr>
        <p:blipFill>
          <a:blip r:embed="rId5"/>
          <a:stretch>
            <a:fillRect/>
          </a:stretch>
        </p:blipFill>
        <p:spPr>
          <a:xfrm>
            <a:off x="8909073" y="4232963"/>
            <a:ext cx="576908" cy="531418"/>
          </a:xfrm>
          <a:prstGeom prst="rect">
            <a:avLst/>
          </a:prstGeom>
        </p:spPr>
      </p:pic>
      <p:pic>
        <p:nvPicPr>
          <p:cNvPr id="110" name="图片 26">
            <a:extLst>
              <a:ext uri="{FF2B5EF4-FFF2-40B4-BE49-F238E27FC236}">
                <a16:creationId xmlns:a16="http://schemas.microsoft.com/office/drawing/2014/main" id="{EB722C2A-F26E-3B40-B9FE-FB95D80BD10D}"/>
              </a:ext>
            </a:extLst>
          </p:cNvPr>
          <p:cNvPicPr>
            <a:picLocks noChangeAspect="1"/>
          </p:cNvPicPr>
          <p:nvPr/>
        </p:nvPicPr>
        <p:blipFill>
          <a:blip r:embed="rId5"/>
          <a:stretch>
            <a:fillRect/>
          </a:stretch>
        </p:blipFill>
        <p:spPr>
          <a:xfrm>
            <a:off x="8188567" y="3586393"/>
            <a:ext cx="576908" cy="531418"/>
          </a:xfrm>
          <a:prstGeom prst="rect">
            <a:avLst/>
          </a:prstGeom>
        </p:spPr>
      </p:pic>
      <mc:AlternateContent xmlns:mc="http://schemas.openxmlformats.org/markup-compatibility/2006" xmlns:a14="http://schemas.microsoft.com/office/drawing/2010/main">
        <mc:Choice Requires="a14">
          <p:sp>
            <p:nvSpPr>
              <p:cNvPr id="111" name="文本框 27">
                <a:extLst>
                  <a:ext uri="{FF2B5EF4-FFF2-40B4-BE49-F238E27FC236}">
                    <a16:creationId xmlns:a16="http://schemas.microsoft.com/office/drawing/2014/main" id="{906DE042-34D1-B64C-998B-12EB0D09885F}"/>
                  </a:ext>
                </a:extLst>
              </p:cNvPr>
              <p:cNvSpPr txBox="1"/>
              <p:nvPr/>
            </p:nvSpPr>
            <p:spPr>
              <a:xfrm rot="16200000">
                <a:off x="8319463" y="4798359"/>
                <a:ext cx="211596" cy="239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111" name="文本框 27">
                <a:extLst>
                  <a:ext uri="{FF2B5EF4-FFF2-40B4-BE49-F238E27FC236}">
                    <a16:creationId xmlns:a16="http://schemas.microsoft.com/office/drawing/2014/main" id="{906DE042-34D1-B64C-998B-12EB0D09885F}"/>
                  </a:ext>
                </a:extLst>
              </p:cNvPr>
              <p:cNvSpPr txBox="1">
                <a:spLocks noRot="1" noChangeAspect="1" noMove="1" noResize="1" noEditPoints="1" noAdjustHandles="1" noChangeArrowheads="1" noChangeShapeType="1" noTextEdit="1"/>
              </p:cNvSpPr>
              <p:nvPr/>
            </p:nvSpPr>
            <p:spPr>
              <a:xfrm rot="16200000">
                <a:off x="8319463" y="4798359"/>
                <a:ext cx="211596" cy="23942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文本框 28">
                <a:extLst>
                  <a:ext uri="{FF2B5EF4-FFF2-40B4-BE49-F238E27FC236}">
                    <a16:creationId xmlns:a16="http://schemas.microsoft.com/office/drawing/2014/main" id="{695C896B-7FD5-C848-9794-3C3ADE0E207A}"/>
                  </a:ext>
                </a:extLst>
              </p:cNvPr>
              <p:cNvSpPr txBox="1"/>
              <p:nvPr/>
            </p:nvSpPr>
            <p:spPr>
              <a:xfrm rot="16200000">
                <a:off x="9038050" y="4798359"/>
                <a:ext cx="211596" cy="239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56" i="1">
                          <a:solidFill>
                            <a:schemeClr val="bg1"/>
                          </a:solidFill>
                          <a:latin typeface="Cambria Math" panose="02040503050406030204" pitchFamily="18" charset="0"/>
                        </a:rPr>
                        <m:t>…</m:t>
                      </m:r>
                    </m:oMath>
                  </m:oMathPara>
                </a14:m>
                <a:endParaRPr lang="zh-CN" altLang="en-US" sz="1556" dirty="0">
                  <a:solidFill>
                    <a:schemeClr val="bg1"/>
                  </a:solidFill>
                </a:endParaRPr>
              </a:p>
            </p:txBody>
          </p:sp>
        </mc:Choice>
        <mc:Fallback xmlns="">
          <p:sp>
            <p:nvSpPr>
              <p:cNvPr id="112" name="文本框 28">
                <a:extLst>
                  <a:ext uri="{FF2B5EF4-FFF2-40B4-BE49-F238E27FC236}">
                    <a16:creationId xmlns:a16="http://schemas.microsoft.com/office/drawing/2014/main" id="{695C896B-7FD5-C848-9794-3C3ADE0E207A}"/>
                  </a:ext>
                </a:extLst>
              </p:cNvPr>
              <p:cNvSpPr txBox="1">
                <a:spLocks noRot="1" noChangeAspect="1" noMove="1" noResize="1" noEditPoints="1" noAdjustHandles="1" noChangeArrowheads="1" noChangeShapeType="1" noTextEdit="1"/>
              </p:cNvSpPr>
              <p:nvPr/>
            </p:nvSpPr>
            <p:spPr>
              <a:xfrm rot="16200000">
                <a:off x="9038050" y="4798359"/>
                <a:ext cx="211596" cy="239425"/>
              </a:xfrm>
              <a:prstGeom prst="rect">
                <a:avLst/>
              </a:prstGeom>
              <a:blipFill>
                <a:blip r:embed="rId17"/>
                <a:stretch>
                  <a:fillRect/>
                </a:stretch>
              </a:blipFill>
            </p:spPr>
            <p:txBody>
              <a:bodyPr/>
              <a:lstStyle/>
              <a:p>
                <a:r>
                  <a:rPr lang="en-US">
                    <a:noFill/>
                  </a:rPr>
                  <a:t> </a:t>
                </a:r>
              </a:p>
            </p:txBody>
          </p:sp>
        </mc:Fallback>
      </mc:AlternateContent>
      <p:pic>
        <p:nvPicPr>
          <p:cNvPr id="113" name="图片 10">
            <a:extLst>
              <a:ext uri="{FF2B5EF4-FFF2-40B4-BE49-F238E27FC236}">
                <a16:creationId xmlns:a16="http://schemas.microsoft.com/office/drawing/2014/main" id="{DECE2E21-C5DD-F44E-B422-7E64197E274B}"/>
              </a:ext>
            </a:extLst>
          </p:cNvPr>
          <p:cNvPicPr>
            <a:picLocks noChangeAspect="1"/>
          </p:cNvPicPr>
          <p:nvPr/>
        </p:nvPicPr>
        <p:blipFill>
          <a:blip r:embed="rId18"/>
          <a:stretch>
            <a:fillRect/>
          </a:stretch>
        </p:blipFill>
        <p:spPr>
          <a:xfrm>
            <a:off x="7508005" y="3586394"/>
            <a:ext cx="576908" cy="532493"/>
          </a:xfrm>
          <a:prstGeom prst="rect">
            <a:avLst/>
          </a:prstGeom>
        </p:spPr>
      </p:pic>
      <p:pic>
        <p:nvPicPr>
          <p:cNvPr id="114" name="图片 33">
            <a:extLst>
              <a:ext uri="{FF2B5EF4-FFF2-40B4-BE49-F238E27FC236}">
                <a16:creationId xmlns:a16="http://schemas.microsoft.com/office/drawing/2014/main" id="{0DE8D308-01DC-D349-8B93-808AEA43998D}"/>
              </a:ext>
            </a:extLst>
          </p:cNvPr>
          <p:cNvPicPr>
            <a:picLocks noChangeAspect="1"/>
          </p:cNvPicPr>
          <p:nvPr/>
        </p:nvPicPr>
        <p:blipFill>
          <a:blip r:embed="rId18"/>
          <a:stretch>
            <a:fillRect/>
          </a:stretch>
        </p:blipFill>
        <p:spPr>
          <a:xfrm>
            <a:off x="8207468" y="4231887"/>
            <a:ext cx="576908" cy="532493"/>
          </a:xfrm>
          <a:prstGeom prst="rect">
            <a:avLst/>
          </a:prstGeom>
        </p:spPr>
      </p:pic>
      <p:pic>
        <p:nvPicPr>
          <p:cNvPr id="115" name="图片 35">
            <a:extLst>
              <a:ext uri="{FF2B5EF4-FFF2-40B4-BE49-F238E27FC236}">
                <a16:creationId xmlns:a16="http://schemas.microsoft.com/office/drawing/2014/main" id="{CAA7024A-F9D9-884C-871C-AF1CA6014A29}"/>
              </a:ext>
            </a:extLst>
          </p:cNvPr>
          <p:cNvPicPr>
            <a:picLocks noChangeAspect="1"/>
          </p:cNvPicPr>
          <p:nvPr/>
        </p:nvPicPr>
        <p:blipFill>
          <a:blip r:embed="rId5"/>
          <a:stretch>
            <a:fillRect/>
          </a:stretch>
        </p:blipFill>
        <p:spPr>
          <a:xfrm>
            <a:off x="7508005" y="2954493"/>
            <a:ext cx="576908" cy="531418"/>
          </a:xfrm>
          <a:prstGeom prst="rect">
            <a:avLst/>
          </a:prstGeom>
        </p:spPr>
      </p:pic>
      <p:pic>
        <p:nvPicPr>
          <p:cNvPr id="116" name="图片 12">
            <a:extLst>
              <a:ext uri="{FF2B5EF4-FFF2-40B4-BE49-F238E27FC236}">
                <a16:creationId xmlns:a16="http://schemas.microsoft.com/office/drawing/2014/main" id="{B1474D8D-8125-C144-84BA-E7715AA29339}"/>
              </a:ext>
            </a:extLst>
          </p:cNvPr>
          <p:cNvPicPr>
            <a:picLocks noChangeAspect="1"/>
          </p:cNvPicPr>
          <p:nvPr/>
        </p:nvPicPr>
        <p:blipFill>
          <a:blip r:embed="rId19"/>
          <a:stretch>
            <a:fillRect/>
          </a:stretch>
        </p:blipFill>
        <p:spPr>
          <a:xfrm>
            <a:off x="7528147" y="4248410"/>
            <a:ext cx="574659" cy="530417"/>
          </a:xfrm>
          <a:prstGeom prst="rect">
            <a:avLst/>
          </a:prstGeom>
        </p:spPr>
      </p:pic>
      <mc:AlternateContent xmlns:mc="http://schemas.openxmlformats.org/markup-compatibility/2006" xmlns:a14="http://schemas.microsoft.com/office/drawing/2010/main">
        <mc:Choice Requires="a14">
          <p:sp>
            <p:nvSpPr>
              <p:cNvPr id="117" name="文本框 36">
                <a:extLst>
                  <a:ext uri="{FF2B5EF4-FFF2-40B4-BE49-F238E27FC236}">
                    <a16:creationId xmlns:a16="http://schemas.microsoft.com/office/drawing/2014/main" id="{30F474DA-89B2-C844-BC69-82EFF3D904FA}"/>
                  </a:ext>
                </a:extLst>
              </p:cNvPr>
              <p:cNvSpPr txBox="1"/>
              <p:nvPr/>
            </p:nvSpPr>
            <p:spPr>
              <a:xfrm>
                <a:off x="7977382" y="2378396"/>
                <a:ext cx="895758" cy="2155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altLang="zh-CN" sz="1556" i="1">
                              <a:solidFill>
                                <a:schemeClr val="bg1"/>
                              </a:solidFill>
                              <a:latin typeface="Cambria Math" panose="02040503050406030204" pitchFamily="18" charset="0"/>
                            </a:rPr>
                          </m:ctrlPr>
                        </m:sSubPr>
                        <m:e>
                          <m:r>
                            <a:rPr lang="en-US" altLang="zh-CN" sz="1556" i="1">
                              <a:solidFill>
                                <a:schemeClr val="bg1"/>
                              </a:solidFill>
                              <a:latin typeface="Cambria Math" panose="02040503050406030204" pitchFamily="18" charset="0"/>
                            </a:rPr>
                            <m:t>𝐻</m:t>
                          </m:r>
                        </m:e>
                        <m:sub>
                          <m:r>
                            <a:rPr lang="en-US" altLang="zh-CN" sz="1556" i="1">
                              <a:solidFill>
                                <a:schemeClr val="bg1"/>
                              </a:solidFill>
                              <a:latin typeface="Cambria Math" panose="02040503050406030204" pitchFamily="18" charset="0"/>
                            </a:rPr>
                            <m:t>𝑣</m:t>
                          </m:r>
                        </m:sub>
                      </m:sSub>
                      <m:r>
                        <a:rPr lang="en-US" altLang="zh-CN" sz="1556" i="1">
                          <a:solidFill>
                            <a:schemeClr val="bg1"/>
                          </a:solidFill>
                          <a:latin typeface="Cambria Math" panose="02040503050406030204" pitchFamily="18" charset="0"/>
                        </a:rPr>
                        <m:t>=</m:t>
                      </m:r>
                      <m:r>
                        <a:rPr lang="en-US" altLang="zh-CN" sz="1556" i="1">
                          <a:solidFill>
                            <a:schemeClr val="bg1"/>
                          </a:solidFill>
                          <a:latin typeface="Cambria Math" panose="02040503050406030204" pitchFamily="18" charset="0"/>
                        </a:rPr>
                        <m:t>𝐺</m:t>
                      </m:r>
                      <m:sSub>
                        <m:sSubPr>
                          <m:ctrlPr>
                            <a:rPr lang="en-US" altLang="zh-CN" sz="1556" i="1">
                              <a:solidFill>
                                <a:schemeClr val="bg1"/>
                              </a:solidFill>
                              <a:latin typeface="Cambria Math" panose="02040503050406030204" pitchFamily="18" charset="0"/>
                            </a:rPr>
                          </m:ctrlPr>
                        </m:sSubPr>
                        <m:e>
                          <m:r>
                            <a:rPr lang="en-US" altLang="zh-CN" sz="1556" i="1">
                              <a:solidFill>
                                <a:schemeClr val="bg1"/>
                              </a:solidFill>
                              <a:latin typeface="Cambria Math" panose="02040503050406030204" pitchFamily="18" charset="0"/>
                            </a:rPr>
                            <m:t>𝑋</m:t>
                          </m:r>
                        </m:e>
                        <m:sub>
                          <m:r>
                            <a:rPr lang="en-US" altLang="zh-CN" sz="1556" i="1">
                              <a:solidFill>
                                <a:schemeClr val="bg1"/>
                              </a:solidFill>
                              <a:latin typeface="Cambria Math" panose="02040503050406030204" pitchFamily="18" charset="0"/>
                            </a:rPr>
                            <m:t>𝑣</m:t>
                          </m:r>
                        </m:sub>
                      </m:sSub>
                    </m:oMath>
                  </m:oMathPara>
                </a14:m>
                <a:endParaRPr lang="zh-CN" altLang="en-US" sz="1556" dirty="0">
                  <a:solidFill>
                    <a:schemeClr val="bg1"/>
                  </a:solidFill>
                </a:endParaRPr>
              </a:p>
            </p:txBody>
          </p:sp>
        </mc:Choice>
        <mc:Fallback xmlns="">
          <p:sp>
            <p:nvSpPr>
              <p:cNvPr id="117" name="文本框 36">
                <a:extLst>
                  <a:ext uri="{FF2B5EF4-FFF2-40B4-BE49-F238E27FC236}">
                    <a16:creationId xmlns:a16="http://schemas.microsoft.com/office/drawing/2014/main" id="{30F474DA-89B2-C844-BC69-82EFF3D904FA}"/>
                  </a:ext>
                </a:extLst>
              </p:cNvPr>
              <p:cNvSpPr txBox="1">
                <a:spLocks noRot="1" noChangeAspect="1" noMove="1" noResize="1" noEditPoints="1" noAdjustHandles="1" noChangeArrowheads="1" noChangeShapeType="1" noTextEdit="1"/>
              </p:cNvSpPr>
              <p:nvPr/>
            </p:nvSpPr>
            <p:spPr>
              <a:xfrm>
                <a:off x="7977382" y="2378396"/>
                <a:ext cx="895758" cy="215508"/>
              </a:xfrm>
              <a:prstGeom prst="rect">
                <a:avLst/>
              </a:prstGeom>
              <a:blipFill>
                <a:blip r:embed="rId20"/>
                <a:stretch>
                  <a:fillRect l="-5556" b="-11111"/>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268615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B527-A51A-1541-AA6C-F9891584EC8D}"/>
              </a:ext>
            </a:extLst>
          </p:cNvPr>
          <p:cNvSpPr>
            <a:spLocks noGrp="1"/>
          </p:cNvSpPr>
          <p:nvPr>
            <p:ph type="title"/>
          </p:nvPr>
        </p:nvSpPr>
        <p:spPr/>
        <p:txBody>
          <a:bodyPr/>
          <a:lstStyle/>
          <a:p>
            <a:r>
              <a:rPr lang="en-US" dirty="0"/>
              <a:t>Learnable Spatial Propagation Network</a:t>
            </a:r>
          </a:p>
        </p:txBody>
      </p:sp>
      <p:graphicFrame>
        <p:nvGraphicFramePr>
          <p:cNvPr id="5" name="Content Placeholder 4">
            <a:extLst>
              <a:ext uri="{FF2B5EF4-FFF2-40B4-BE49-F238E27FC236}">
                <a16:creationId xmlns:a16="http://schemas.microsoft.com/office/drawing/2014/main" id="{B1357616-E303-8C4E-A5ED-7B3CB9487F10}"/>
              </a:ext>
            </a:extLst>
          </p:cNvPr>
          <p:cNvGraphicFramePr>
            <a:graphicFrameLocks noGrp="1"/>
          </p:cNvGraphicFramePr>
          <p:nvPr>
            <p:ph idx="1"/>
            <p:extLst>
              <p:ext uri="{D42A27DB-BD31-4B8C-83A1-F6EECF244321}">
                <p14:modId xmlns:p14="http://schemas.microsoft.com/office/powerpoint/2010/main" val="2549801544"/>
              </p:ext>
            </p:extLst>
          </p:nvPr>
        </p:nvGraphicFramePr>
        <p:xfrm>
          <a:off x="574167" y="2336706"/>
          <a:ext cx="11054080" cy="4132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F8C314E4-D572-D24C-A24A-276D8B76FFFD}"/>
              </a:ext>
            </a:extLst>
          </p:cNvPr>
          <p:cNvSpPr>
            <a:spLocks noGrp="1"/>
          </p:cNvSpPr>
          <p:nvPr>
            <p:ph type="body" sz="quarter" idx="10"/>
          </p:nvPr>
        </p:nvSpPr>
        <p:spPr/>
        <p:txBody>
          <a:bodyPr/>
          <a:lstStyle/>
          <a:p>
            <a:r>
              <a:rPr lang="en-US" dirty="0"/>
              <a:t>Outlines</a:t>
            </a:r>
          </a:p>
        </p:txBody>
      </p:sp>
    </p:spTree>
    <p:extLst>
      <p:ext uri="{BB962C8B-B14F-4D97-AF65-F5344CB8AC3E}">
        <p14:creationId xmlns:p14="http://schemas.microsoft.com/office/powerpoint/2010/main" val="417187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7B1D-266D-4540-B0E6-8686EFE36616}"/>
              </a:ext>
            </a:extLst>
          </p:cNvPr>
          <p:cNvSpPr>
            <a:spLocks noGrp="1"/>
          </p:cNvSpPr>
          <p:nvPr>
            <p:ph type="title"/>
          </p:nvPr>
        </p:nvSpPr>
        <p:spPr>
          <a:xfrm>
            <a:off x="695789" y="734696"/>
            <a:ext cx="10800422" cy="656590"/>
          </a:xfrm>
        </p:spPr>
        <p:txBody>
          <a:bodyPr/>
          <a:lstStyle/>
          <a:p>
            <a:r>
              <a:rPr lang="en-US" altLang="zh-CN" dirty="0"/>
              <a:t>VOC2012 object segmentation</a:t>
            </a:r>
            <a:endParaRPr lang="zh-CN" altLang="en-US" dirty="0"/>
          </a:p>
        </p:txBody>
      </p:sp>
      <p:sp>
        <p:nvSpPr>
          <p:cNvPr id="4" name="文本占位符 13">
            <a:extLst>
              <a:ext uri="{FF2B5EF4-FFF2-40B4-BE49-F238E27FC236}">
                <a16:creationId xmlns:a16="http://schemas.microsoft.com/office/drawing/2014/main" id="{2C152B05-688A-4710-B7A7-46981B65FE09}"/>
              </a:ext>
            </a:extLst>
          </p:cNvPr>
          <p:cNvSpPr txBox="1">
            <a:spLocks/>
          </p:cNvSpPr>
          <p:nvPr/>
        </p:nvSpPr>
        <p:spPr bwMode="auto">
          <a:xfrm>
            <a:off x="1262446" y="1678971"/>
            <a:ext cx="4248583" cy="4070516"/>
          </a:xfrm>
          <a:prstGeom prst="rect">
            <a:avLst/>
          </a:prstGeom>
          <a:noFill/>
          <a:ln w="9525">
            <a:noFill/>
            <a:miter lim="800000"/>
            <a:headEnd/>
            <a:tailEnd/>
          </a:ln>
        </p:spPr>
        <p:txBody>
          <a:bodyPr vert="horz" wrap="square" lIns="101600" tIns="50800" rIns="101600" bIns="50800" numCol="1" anchor="b" anchorCtr="0" compatLnSpc="1">
            <a:prstTxWarp prst="textNoShape">
              <a:avLst/>
            </a:prstTxWarp>
            <a:normAutofit/>
          </a:bodyPr>
          <a:lstStyle>
            <a:lvl1pPr marL="228600" indent="-228600" algn="l" rtl="0" fontAlgn="base">
              <a:lnSpc>
                <a:spcPct val="90000"/>
              </a:lnSpc>
              <a:spcBef>
                <a:spcPts val="900"/>
              </a:spcBef>
              <a:spcAft>
                <a:spcPts val="900"/>
              </a:spcAft>
              <a:buClr>
                <a:schemeClr val="bg2"/>
              </a:buClr>
              <a:buSzPct val="100000"/>
              <a:buFont typeface="Arial" panose="020B0604020202020204" pitchFamily="34" charset="0"/>
              <a:buChar char="•"/>
              <a:defRPr sz="1800" b="0">
                <a:solidFill>
                  <a:schemeClr val="bg1"/>
                </a:solidFill>
                <a:latin typeface="Trebuchet MS" pitchFamily="34" charset="0"/>
                <a:ea typeface="+mn-ea"/>
                <a:cs typeface="+mn-cs"/>
              </a:defRPr>
            </a:lvl1pPr>
            <a:lvl2pPr marL="857250" indent="-285750" algn="l" rtl="0" fontAlgn="base">
              <a:lnSpc>
                <a:spcPct val="90000"/>
              </a:lnSpc>
              <a:spcBef>
                <a:spcPts val="900"/>
              </a:spcBef>
              <a:spcAft>
                <a:spcPts val="900"/>
              </a:spcAft>
              <a:buClr>
                <a:schemeClr val="bg2"/>
              </a:buClr>
              <a:buSzPct val="100000"/>
              <a:buFont typeface="Arial" panose="020B0604020202020204" pitchFamily="34" charset="0"/>
              <a:buChar char="•"/>
              <a:defRPr sz="1600" b="0">
                <a:solidFill>
                  <a:schemeClr val="bg1"/>
                </a:solidFill>
                <a:latin typeface="Trebuchet MS" pitchFamily="34" charset="0"/>
              </a:defRPr>
            </a:lvl2pPr>
            <a:lvl3pPr marL="1374775" indent="-285750" algn="l" rtl="0" fontAlgn="base">
              <a:lnSpc>
                <a:spcPct val="90000"/>
              </a:lnSpc>
              <a:spcBef>
                <a:spcPts val="900"/>
              </a:spcBef>
              <a:spcAft>
                <a:spcPts val="900"/>
              </a:spcAft>
              <a:buClr>
                <a:schemeClr val="bg2"/>
              </a:buClr>
              <a:buSzPct val="100000"/>
              <a:buFont typeface="Arial" panose="020B0604020202020204" pitchFamily="34" charset="0"/>
              <a:buChar char="•"/>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015990"/>
            <a:endParaRPr lang="en-US" altLang="zh-CN" sz="1778" kern="0" dirty="0">
              <a:solidFill>
                <a:srgbClr val="000000"/>
              </a:solidFill>
              <a:latin typeface="+mn-lt"/>
            </a:endParaRPr>
          </a:p>
          <a:p>
            <a:pPr defTabSz="1015990"/>
            <a:endParaRPr lang="en-US" altLang="zh-CN" sz="1778" kern="0" dirty="0">
              <a:solidFill>
                <a:srgbClr val="000000"/>
              </a:solidFill>
              <a:latin typeface="+mn-lt"/>
            </a:endParaRPr>
          </a:p>
          <a:p>
            <a:pPr defTabSz="1015990"/>
            <a:r>
              <a:rPr lang="en-US" altLang="zh-CN" sz="1778" kern="0" dirty="0">
                <a:solidFill>
                  <a:srgbClr val="000000"/>
                </a:solidFill>
              </a:rPr>
              <a:t>CNN base: ResNet-101 with dilated convolution (</a:t>
            </a:r>
            <a:r>
              <a:rPr lang="en-US" altLang="zh-CN" sz="1778" kern="0" dirty="0" err="1">
                <a:solidFill>
                  <a:srgbClr val="000000"/>
                </a:solidFill>
              </a:rPr>
              <a:t>deeplab</a:t>
            </a:r>
            <a:r>
              <a:rPr lang="en-US" altLang="zh-CN" sz="1778" kern="0" dirty="0">
                <a:solidFill>
                  <a:srgbClr val="000000"/>
                </a:solidFill>
              </a:rPr>
              <a:t> pretrained model)</a:t>
            </a:r>
          </a:p>
          <a:p>
            <a:pPr defTabSz="1015990"/>
            <a:r>
              <a:rPr lang="en-US" altLang="zh-CN" sz="1778" kern="0" dirty="0">
                <a:solidFill>
                  <a:srgbClr val="000000"/>
                </a:solidFill>
                <a:latin typeface="+mn-lt"/>
              </a:rPr>
              <a:t>Dense CRF: </a:t>
            </a:r>
            <a:r>
              <a:rPr lang="en-US" altLang="zh-CN" sz="1778" kern="0" dirty="0">
                <a:solidFill>
                  <a:srgbClr val="000000"/>
                </a:solidFill>
              </a:rPr>
              <a:t>CNN base</a:t>
            </a:r>
            <a:r>
              <a:rPr lang="en-US" altLang="zh-CN" sz="1778" kern="0" dirty="0">
                <a:solidFill>
                  <a:srgbClr val="000000"/>
                </a:solidFill>
                <a:latin typeface="+mn-lt"/>
              </a:rPr>
              <a:t> + Dense CRF</a:t>
            </a:r>
          </a:p>
          <a:p>
            <a:pPr defTabSz="1015990"/>
            <a:r>
              <a:rPr lang="en-US" altLang="zh-CN" sz="1778" kern="0" dirty="0">
                <a:solidFill>
                  <a:srgbClr val="000000"/>
                </a:solidFill>
                <a:latin typeface="+mn-lt"/>
              </a:rPr>
              <a:t>SPN: pretrained + SPN</a:t>
            </a:r>
            <a:endParaRPr lang="zh-CN" altLang="en-US" sz="1778" kern="0" dirty="0">
              <a:solidFill>
                <a:srgbClr val="000000"/>
              </a:solidFill>
              <a:latin typeface="+mn-lt"/>
            </a:endParaRPr>
          </a:p>
        </p:txBody>
      </p:sp>
      <p:sp>
        <p:nvSpPr>
          <p:cNvPr id="5" name="矩形 24">
            <a:extLst>
              <a:ext uri="{FF2B5EF4-FFF2-40B4-BE49-F238E27FC236}">
                <a16:creationId xmlns:a16="http://schemas.microsoft.com/office/drawing/2014/main" id="{E2C0635E-8090-4C7C-8AA5-560640D4A4F3}"/>
              </a:ext>
            </a:extLst>
          </p:cNvPr>
          <p:cNvSpPr/>
          <p:nvPr/>
        </p:nvSpPr>
        <p:spPr>
          <a:xfrm rot="16200000">
            <a:off x="5919102" y="2558887"/>
            <a:ext cx="1343414" cy="365934"/>
          </a:xfrm>
          <a:prstGeom prst="rect">
            <a:avLst/>
          </a:prstGeom>
        </p:spPr>
        <p:txBody>
          <a:bodyPr wrap="square">
            <a:spAutoFit/>
          </a:bodyPr>
          <a:lstStyle/>
          <a:p>
            <a:pPr algn="ctr"/>
            <a:r>
              <a:rPr lang="en-US" altLang="zh-CN" sz="1778" dirty="0">
                <a:solidFill>
                  <a:srgbClr val="000000"/>
                </a:solidFill>
                <a:cs typeface="Times New Roman" panose="02020603050405020304" pitchFamily="18" charset="0"/>
              </a:rPr>
              <a:t>CNN base</a:t>
            </a:r>
            <a:endParaRPr lang="zh-CN" altLang="en-US" sz="1778" dirty="0">
              <a:solidFill>
                <a:srgbClr val="000000"/>
              </a:solidFill>
              <a:cs typeface="Times New Roman" panose="02020603050405020304" pitchFamily="18" charset="0"/>
            </a:endParaRPr>
          </a:p>
        </p:txBody>
      </p:sp>
      <p:sp>
        <p:nvSpPr>
          <p:cNvPr id="6" name="矩形 25">
            <a:extLst>
              <a:ext uri="{FF2B5EF4-FFF2-40B4-BE49-F238E27FC236}">
                <a16:creationId xmlns:a16="http://schemas.microsoft.com/office/drawing/2014/main" id="{71B714D1-3904-4E5F-B386-E6945DF5BA5F}"/>
              </a:ext>
            </a:extLst>
          </p:cNvPr>
          <p:cNvSpPr/>
          <p:nvPr/>
        </p:nvSpPr>
        <p:spPr>
          <a:xfrm rot="16200000">
            <a:off x="867691" y="2522618"/>
            <a:ext cx="1097286" cy="365934"/>
          </a:xfrm>
          <a:prstGeom prst="rect">
            <a:avLst/>
          </a:prstGeom>
        </p:spPr>
        <p:txBody>
          <a:bodyPr wrap="square">
            <a:spAutoFit/>
          </a:bodyPr>
          <a:lstStyle/>
          <a:p>
            <a:pPr algn="ctr"/>
            <a:r>
              <a:rPr lang="en-US" altLang="zh-CN" sz="1778" dirty="0">
                <a:solidFill>
                  <a:srgbClr val="000000"/>
                </a:solidFill>
                <a:cs typeface="Times New Roman" panose="02020603050405020304" pitchFamily="18" charset="0"/>
              </a:rPr>
              <a:t>Original</a:t>
            </a:r>
            <a:endParaRPr lang="zh-CN" altLang="en-US" sz="1778" dirty="0">
              <a:solidFill>
                <a:srgbClr val="000000"/>
              </a:solidFill>
              <a:cs typeface="Times New Roman" panose="02020603050405020304" pitchFamily="18" charset="0"/>
            </a:endParaRPr>
          </a:p>
        </p:txBody>
      </p:sp>
      <p:sp>
        <p:nvSpPr>
          <p:cNvPr id="7" name="矩形 26">
            <a:extLst>
              <a:ext uri="{FF2B5EF4-FFF2-40B4-BE49-F238E27FC236}">
                <a16:creationId xmlns:a16="http://schemas.microsoft.com/office/drawing/2014/main" id="{B344F564-3C5F-40E1-8341-03F93C127825}"/>
              </a:ext>
            </a:extLst>
          </p:cNvPr>
          <p:cNvSpPr/>
          <p:nvPr/>
        </p:nvSpPr>
        <p:spPr>
          <a:xfrm rot="16200000">
            <a:off x="5902040" y="3787863"/>
            <a:ext cx="1393240" cy="365934"/>
          </a:xfrm>
          <a:prstGeom prst="rect">
            <a:avLst/>
          </a:prstGeom>
        </p:spPr>
        <p:txBody>
          <a:bodyPr wrap="square">
            <a:spAutoFit/>
          </a:bodyPr>
          <a:lstStyle/>
          <a:p>
            <a:pPr algn="ctr"/>
            <a:r>
              <a:rPr lang="en-US" altLang="zh-CN" sz="1778" dirty="0">
                <a:solidFill>
                  <a:srgbClr val="000000"/>
                </a:solidFill>
                <a:cs typeface="Times New Roman" panose="02020603050405020304" pitchFamily="18" charset="0"/>
              </a:rPr>
              <a:t>Dense CRF</a:t>
            </a:r>
            <a:endParaRPr lang="zh-CN" altLang="en-US" sz="1778" dirty="0">
              <a:solidFill>
                <a:srgbClr val="000000"/>
              </a:solidFill>
              <a:cs typeface="Times New Roman" panose="02020603050405020304" pitchFamily="18" charset="0"/>
            </a:endParaRPr>
          </a:p>
        </p:txBody>
      </p:sp>
      <p:pic>
        <p:nvPicPr>
          <p:cNvPr id="8" name="图片 18" descr="图片包含 物体, 事情&#10;&#10;已生成高可信度的说明">
            <a:extLst>
              <a:ext uri="{FF2B5EF4-FFF2-40B4-BE49-F238E27FC236}">
                <a16:creationId xmlns:a16="http://schemas.microsoft.com/office/drawing/2014/main" id="{41852F57-284E-468B-A4CA-DAB8E6E79B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87500"/>
          <a:stretch/>
        </p:blipFill>
        <p:spPr>
          <a:xfrm>
            <a:off x="1570222" y="2157130"/>
            <a:ext cx="1860062" cy="1193386"/>
          </a:xfrm>
          <a:prstGeom prst="rect">
            <a:avLst/>
          </a:prstGeom>
        </p:spPr>
      </p:pic>
      <p:pic>
        <p:nvPicPr>
          <p:cNvPr id="9" name="图片 9" descr="图片包含 物体, 事情&#10;&#10;已生成高可信度的说明">
            <a:extLst>
              <a:ext uri="{FF2B5EF4-FFF2-40B4-BE49-F238E27FC236}">
                <a16:creationId xmlns:a16="http://schemas.microsoft.com/office/drawing/2014/main" id="{7FCCCCE4-0E21-4599-A1B1-46A6659333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604"/>
          <a:stretch/>
        </p:blipFill>
        <p:spPr>
          <a:xfrm>
            <a:off x="3430285" y="2129555"/>
            <a:ext cx="1892813" cy="1224603"/>
          </a:xfrm>
          <a:prstGeom prst="rect">
            <a:avLst/>
          </a:prstGeom>
        </p:spPr>
      </p:pic>
      <p:pic>
        <p:nvPicPr>
          <p:cNvPr id="10" name="图片 12" descr="图片包含 物体, 事情&#10;&#10;已生成高可信度的说明">
            <a:extLst>
              <a:ext uri="{FF2B5EF4-FFF2-40B4-BE49-F238E27FC236}">
                <a16:creationId xmlns:a16="http://schemas.microsoft.com/office/drawing/2014/main" id="{676B6217-D011-46CC-A8F9-875212941F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604" r="62500"/>
          <a:stretch/>
        </p:blipFill>
        <p:spPr>
          <a:xfrm>
            <a:off x="6778894" y="2129555"/>
            <a:ext cx="3752876" cy="1208930"/>
          </a:xfrm>
          <a:prstGeom prst="rect">
            <a:avLst/>
          </a:prstGeom>
        </p:spPr>
      </p:pic>
      <p:pic>
        <p:nvPicPr>
          <p:cNvPr id="11" name="图片 16" descr="图片包含 物体, 事情&#10;&#10;已生成高可信度的说明">
            <a:extLst>
              <a:ext uri="{FF2B5EF4-FFF2-40B4-BE49-F238E27FC236}">
                <a16:creationId xmlns:a16="http://schemas.microsoft.com/office/drawing/2014/main" id="{13E986C9-CA55-41FD-A68C-D4DC9B5E5A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604" r="37396"/>
          <a:stretch/>
        </p:blipFill>
        <p:spPr>
          <a:xfrm>
            <a:off x="6778895" y="3322941"/>
            <a:ext cx="3768579" cy="1208930"/>
          </a:xfrm>
          <a:prstGeom prst="rect">
            <a:avLst/>
          </a:prstGeom>
        </p:spPr>
      </p:pic>
      <p:pic>
        <p:nvPicPr>
          <p:cNvPr id="12" name="图片 22" descr="图片包含 物体, 事情&#10;&#10;已生成高可信度的说明">
            <a:extLst>
              <a:ext uri="{FF2B5EF4-FFF2-40B4-BE49-F238E27FC236}">
                <a16:creationId xmlns:a16="http://schemas.microsoft.com/office/drawing/2014/main" id="{5A4F9EFF-C299-4A84-9C86-ACFA6B0148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661" r="12396"/>
          <a:stretch/>
        </p:blipFill>
        <p:spPr>
          <a:xfrm>
            <a:off x="6778894" y="4531871"/>
            <a:ext cx="3768579" cy="1206683"/>
          </a:xfrm>
          <a:prstGeom prst="rect">
            <a:avLst/>
          </a:prstGeom>
        </p:spPr>
      </p:pic>
      <p:sp>
        <p:nvSpPr>
          <p:cNvPr id="13" name="矩形 27">
            <a:extLst>
              <a:ext uri="{FF2B5EF4-FFF2-40B4-BE49-F238E27FC236}">
                <a16:creationId xmlns:a16="http://schemas.microsoft.com/office/drawing/2014/main" id="{837EA46B-7BC7-4CDB-861D-1B9C68E73415}"/>
              </a:ext>
            </a:extLst>
          </p:cNvPr>
          <p:cNvSpPr/>
          <p:nvPr/>
        </p:nvSpPr>
        <p:spPr>
          <a:xfrm rot="16200000">
            <a:off x="5991958" y="4959816"/>
            <a:ext cx="1213406" cy="365934"/>
          </a:xfrm>
          <a:prstGeom prst="rect">
            <a:avLst/>
          </a:prstGeom>
        </p:spPr>
        <p:txBody>
          <a:bodyPr wrap="square">
            <a:spAutoFit/>
          </a:bodyPr>
          <a:lstStyle/>
          <a:p>
            <a:pPr algn="ctr"/>
            <a:r>
              <a:rPr lang="en-US" altLang="zh-CN" sz="1778" dirty="0">
                <a:solidFill>
                  <a:srgbClr val="000000"/>
                </a:solidFill>
                <a:cs typeface="Times New Roman" panose="02020603050405020304" pitchFamily="18" charset="0"/>
              </a:rPr>
              <a:t>SPN</a:t>
            </a:r>
            <a:endParaRPr lang="zh-CN" altLang="en-US" sz="1778" dirty="0">
              <a:solidFill>
                <a:srgbClr val="000000"/>
              </a:solidFill>
              <a:cs typeface="Times New Roman" panose="02020603050405020304" pitchFamily="18" charset="0"/>
            </a:endParaRPr>
          </a:p>
        </p:txBody>
      </p:sp>
      <p:sp>
        <p:nvSpPr>
          <p:cNvPr id="14" name="椭圆 2">
            <a:extLst>
              <a:ext uri="{FF2B5EF4-FFF2-40B4-BE49-F238E27FC236}">
                <a16:creationId xmlns:a16="http://schemas.microsoft.com/office/drawing/2014/main" id="{1F81C4F6-E41A-4935-842B-537BB44ED49B}"/>
              </a:ext>
            </a:extLst>
          </p:cNvPr>
          <p:cNvSpPr/>
          <p:nvPr/>
        </p:nvSpPr>
        <p:spPr>
          <a:xfrm>
            <a:off x="6727038" y="5016836"/>
            <a:ext cx="1269313" cy="8564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8">
              <a:solidFill>
                <a:srgbClr val="000000"/>
              </a:solidFill>
            </a:endParaRPr>
          </a:p>
        </p:txBody>
      </p:sp>
    </p:spTree>
    <p:custDataLst>
      <p:tags r:id="rId1"/>
    </p:custDataLst>
    <p:extLst>
      <p:ext uri="{BB962C8B-B14F-4D97-AF65-F5344CB8AC3E}">
        <p14:creationId xmlns:p14="http://schemas.microsoft.com/office/powerpoint/2010/main" val="2188147786"/>
      </p:ext>
    </p:extLst>
  </p:cSld>
  <p:clrMapOvr>
    <a:masterClrMapping/>
  </p:clrMapOvr>
  <mc:AlternateContent xmlns:mc="http://schemas.openxmlformats.org/markup-compatibility/2006" xmlns:p14="http://schemas.microsoft.com/office/powerpoint/2010/main">
    <mc:Choice Requires="p14">
      <p:transition spd="med" p14:dur="700" advTm="17251">
        <p:fade/>
      </p:transition>
    </mc:Choice>
    <mc:Fallback xmlns="">
      <p:transition spd="med" advTm="172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8" descr="图片包含 事情&#10;&#10;已生成高可信度的说明">
            <a:extLst>
              <a:ext uri="{FF2B5EF4-FFF2-40B4-BE49-F238E27FC236}">
                <a16:creationId xmlns:a16="http://schemas.microsoft.com/office/drawing/2014/main" id="{F8F09421-B3A3-4F8B-9017-E2C2DDA0A9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604" r="62339"/>
          <a:stretch/>
        </p:blipFill>
        <p:spPr>
          <a:xfrm>
            <a:off x="6786746" y="2070147"/>
            <a:ext cx="3755074" cy="1257102"/>
          </a:xfrm>
          <a:prstGeom prst="rect">
            <a:avLst/>
          </a:prstGeom>
        </p:spPr>
      </p:pic>
      <p:pic>
        <p:nvPicPr>
          <p:cNvPr id="18" name="图片 11" descr="图片包含 事情&#10;&#10;已生成高可信度的说明">
            <a:extLst>
              <a:ext uri="{FF2B5EF4-FFF2-40B4-BE49-F238E27FC236}">
                <a16:creationId xmlns:a16="http://schemas.microsoft.com/office/drawing/2014/main" id="{BBCA85D0-3614-48DA-A518-42882A2F39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500" r="37396"/>
          <a:stretch/>
        </p:blipFill>
        <p:spPr>
          <a:xfrm>
            <a:off x="6765578" y="3327248"/>
            <a:ext cx="3776242" cy="1254766"/>
          </a:xfrm>
          <a:prstGeom prst="rect">
            <a:avLst/>
          </a:prstGeom>
        </p:spPr>
      </p:pic>
      <p:pic>
        <p:nvPicPr>
          <p:cNvPr id="19" name="图片 15" descr="图片包含 事情&#10;&#10;已生成高可信度的说明">
            <a:extLst>
              <a:ext uri="{FF2B5EF4-FFF2-40B4-BE49-F238E27FC236}">
                <a16:creationId xmlns:a16="http://schemas.microsoft.com/office/drawing/2014/main" id="{E6CBFEC1-501C-4013-9415-6A45F6FB68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609" r="12291"/>
          <a:stretch/>
        </p:blipFill>
        <p:spPr>
          <a:xfrm>
            <a:off x="6786744" y="4582014"/>
            <a:ext cx="3755076" cy="1248004"/>
          </a:xfrm>
          <a:prstGeom prst="rect">
            <a:avLst/>
          </a:prstGeom>
        </p:spPr>
      </p:pic>
      <p:sp>
        <p:nvSpPr>
          <p:cNvPr id="20" name="椭圆 14">
            <a:extLst>
              <a:ext uri="{FF2B5EF4-FFF2-40B4-BE49-F238E27FC236}">
                <a16:creationId xmlns:a16="http://schemas.microsoft.com/office/drawing/2014/main" id="{B713B611-A332-4D0F-911C-88F2E2884BDB}"/>
              </a:ext>
            </a:extLst>
          </p:cNvPr>
          <p:cNvSpPr/>
          <p:nvPr/>
        </p:nvSpPr>
        <p:spPr>
          <a:xfrm>
            <a:off x="7094523" y="5206016"/>
            <a:ext cx="850274" cy="4942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78">
              <a:solidFill>
                <a:srgbClr val="000000"/>
              </a:solidFill>
            </a:endParaRPr>
          </a:p>
        </p:txBody>
      </p:sp>
      <p:pic>
        <p:nvPicPr>
          <p:cNvPr id="15" name="图片 4" descr="图片包含 事情&#10;&#10;已生成高可信度的说明">
            <a:extLst>
              <a:ext uri="{FF2B5EF4-FFF2-40B4-BE49-F238E27FC236}">
                <a16:creationId xmlns:a16="http://schemas.microsoft.com/office/drawing/2014/main" id="{E987DE02-8EA0-4FFD-8608-19D5558948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87396"/>
          <a:stretch/>
        </p:blipFill>
        <p:spPr>
          <a:xfrm>
            <a:off x="1570221" y="2156943"/>
            <a:ext cx="1850380" cy="1224603"/>
          </a:xfrm>
          <a:prstGeom prst="rect">
            <a:avLst/>
          </a:prstGeom>
        </p:spPr>
      </p:pic>
      <p:pic>
        <p:nvPicPr>
          <p:cNvPr id="16" name="图片 6" descr="图片包含 事情&#10;&#10;已生成高可信度的说明">
            <a:extLst>
              <a:ext uri="{FF2B5EF4-FFF2-40B4-BE49-F238E27FC236}">
                <a16:creationId xmlns:a16="http://schemas.microsoft.com/office/drawing/2014/main" id="{EA2F5C9C-FC27-471D-AC8F-D882F8D34F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500"/>
          <a:stretch/>
        </p:blipFill>
        <p:spPr>
          <a:xfrm>
            <a:off x="3399889" y="2167649"/>
            <a:ext cx="1819044" cy="1213897"/>
          </a:xfrm>
          <a:prstGeom prst="rect">
            <a:avLst/>
          </a:prstGeom>
        </p:spPr>
      </p:pic>
      <p:sp>
        <p:nvSpPr>
          <p:cNvPr id="2" name="Title 1">
            <a:extLst>
              <a:ext uri="{FF2B5EF4-FFF2-40B4-BE49-F238E27FC236}">
                <a16:creationId xmlns:a16="http://schemas.microsoft.com/office/drawing/2014/main" id="{134B7B1D-266D-4540-B0E6-8686EFE36616}"/>
              </a:ext>
            </a:extLst>
          </p:cNvPr>
          <p:cNvSpPr>
            <a:spLocks noGrp="1"/>
          </p:cNvSpPr>
          <p:nvPr>
            <p:ph type="title"/>
          </p:nvPr>
        </p:nvSpPr>
        <p:spPr>
          <a:xfrm>
            <a:off x="695789" y="734696"/>
            <a:ext cx="10800422" cy="656590"/>
          </a:xfrm>
        </p:spPr>
        <p:txBody>
          <a:bodyPr/>
          <a:lstStyle/>
          <a:p>
            <a:r>
              <a:rPr lang="en-US" altLang="zh-CN" dirty="0"/>
              <a:t>VOC2012 object segmentation</a:t>
            </a:r>
            <a:endParaRPr lang="zh-CN" altLang="en-US" dirty="0"/>
          </a:p>
        </p:txBody>
      </p:sp>
      <p:sp>
        <p:nvSpPr>
          <p:cNvPr id="4" name="文本占位符 13">
            <a:extLst>
              <a:ext uri="{FF2B5EF4-FFF2-40B4-BE49-F238E27FC236}">
                <a16:creationId xmlns:a16="http://schemas.microsoft.com/office/drawing/2014/main" id="{2C152B05-688A-4710-B7A7-46981B65FE09}"/>
              </a:ext>
            </a:extLst>
          </p:cNvPr>
          <p:cNvSpPr txBox="1">
            <a:spLocks/>
          </p:cNvSpPr>
          <p:nvPr/>
        </p:nvSpPr>
        <p:spPr bwMode="auto">
          <a:xfrm>
            <a:off x="1262446" y="1678971"/>
            <a:ext cx="4217796" cy="4070516"/>
          </a:xfrm>
          <a:prstGeom prst="rect">
            <a:avLst/>
          </a:prstGeom>
          <a:noFill/>
          <a:ln w="9525">
            <a:noFill/>
            <a:miter lim="800000"/>
            <a:headEnd/>
            <a:tailEnd/>
          </a:ln>
        </p:spPr>
        <p:txBody>
          <a:bodyPr vert="horz" wrap="square" lIns="101600" tIns="50800" rIns="101600" bIns="50800" numCol="1" anchor="b" anchorCtr="0" compatLnSpc="1">
            <a:prstTxWarp prst="textNoShape">
              <a:avLst/>
            </a:prstTxWarp>
            <a:normAutofit/>
          </a:bodyPr>
          <a:lstStyle>
            <a:lvl1pPr marL="228600" indent="-228600" algn="l" rtl="0" fontAlgn="base">
              <a:lnSpc>
                <a:spcPct val="90000"/>
              </a:lnSpc>
              <a:spcBef>
                <a:spcPts val="900"/>
              </a:spcBef>
              <a:spcAft>
                <a:spcPts val="900"/>
              </a:spcAft>
              <a:buClr>
                <a:schemeClr val="bg2"/>
              </a:buClr>
              <a:buSzPct val="100000"/>
              <a:buFont typeface="Arial" panose="020B0604020202020204" pitchFamily="34" charset="0"/>
              <a:buChar char="•"/>
              <a:defRPr sz="1800" b="0">
                <a:solidFill>
                  <a:schemeClr val="bg1"/>
                </a:solidFill>
                <a:latin typeface="Trebuchet MS" pitchFamily="34" charset="0"/>
                <a:ea typeface="+mn-ea"/>
                <a:cs typeface="+mn-cs"/>
              </a:defRPr>
            </a:lvl1pPr>
            <a:lvl2pPr marL="857250" indent="-285750" algn="l" rtl="0" fontAlgn="base">
              <a:lnSpc>
                <a:spcPct val="90000"/>
              </a:lnSpc>
              <a:spcBef>
                <a:spcPts val="900"/>
              </a:spcBef>
              <a:spcAft>
                <a:spcPts val="900"/>
              </a:spcAft>
              <a:buClr>
                <a:schemeClr val="bg2"/>
              </a:buClr>
              <a:buSzPct val="100000"/>
              <a:buFont typeface="Arial" panose="020B0604020202020204" pitchFamily="34" charset="0"/>
              <a:buChar char="•"/>
              <a:defRPr sz="1600" b="0">
                <a:solidFill>
                  <a:schemeClr val="bg1"/>
                </a:solidFill>
                <a:latin typeface="Trebuchet MS" pitchFamily="34" charset="0"/>
              </a:defRPr>
            </a:lvl2pPr>
            <a:lvl3pPr marL="1374775" indent="-285750" algn="l" rtl="0" fontAlgn="base">
              <a:lnSpc>
                <a:spcPct val="90000"/>
              </a:lnSpc>
              <a:spcBef>
                <a:spcPts val="900"/>
              </a:spcBef>
              <a:spcAft>
                <a:spcPts val="900"/>
              </a:spcAft>
              <a:buClr>
                <a:schemeClr val="bg2"/>
              </a:buClr>
              <a:buSzPct val="100000"/>
              <a:buFont typeface="Arial" panose="020B0604020202020204" pitchFamily="34" charset="0"/>
              <a:buChar char="•"/>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015990"/>
            <a:endParaRPr lang="en-US" altLang="zh-CN" sz="1778" kern="0" dirty="0">
              <a:solidFill>
                <a:srgbClr val="000000"/>
              </a:solidFill>
              <a:latin typeface="+mn-lt"/>
            </a:endParaRPr>
          </a:p>
          <a:p>
            <a:pPr defTabSz="1015990"/>
            <a:endParaRPr lang="en-US" altLang="zh-CN" sz="1778" kern="0" dirty="0">
              <a:solidFill>
                <a:srgbClr val="000000"/>
              </a:solidFill>
              <a:latin typeface="+mn-lt"/>
            </a:endParaRPr>
          </a:p>
          <a:p>
            <a:pPr defTabSz="1015990"/>
            <a:r>
              <a:rPr lang="en-US" altLang="zh-CN" sz="1778" kern="0" dirty="0">
                <a:solidFill>
                  <a:srgbClr val="000000"/>
                </a:solidFill>
              </a:rPr>
              <a:t>CNN base: ResNet-101 with dilated convolution (</a:t>
            </a:r>
            <a:r>
              <a:rPr lang="en-US" altLang="zh-CN" sz="1778" kern="0" dirty="0" err="1">
                <a:solidFill>
                  <a:srgbClr val="000000"/>
                </a:solidFill>
              </a:rPr>
              <a:t>deeplab</a:t>
            </a:r>
            <a:r>
              <a:rPr lang="en-US" altLang="zh-CN" sz="1778" kern="0" dirty="0">
                <a:solidFill>
                  <a:srgbClr val="000000"/>
                </a:solidFill>
              </a:rPr>
              <a:t> pretrained model)</a:t>
            </a:r>
          </a:p>
          <a:p>
            <a:pPr defTabSz="1015990"/>
            <a:r>
              <a:rPr lang="en-US" altLang="zh-CN" sz="1778" kern="0" dirty="0">
                <a:solidFill>
                  <a:srgbClr val="000000"/>
                </a:solidFill>
              </a:rPr>
              <a:t>Dense CRF: CNN base + Dense CRF</a:t>
            </a:r>
          </a:p>
          <a:p>
            <a:pPr defTabSz="1015990"/>
            <a:r>
              <a:rPr lang="en-US" altLang="zh-CN" sz="1778" kern="0" dirty="0">
                <a:solidFill>
                  <a:srgbClr val="000000"/>
                </a:solidFill>
              </a:rPr>
              <a:t>SPN: pretrained + SPN</a:t>
            </a:r>
            <a:endParaRPr lang="zh-CN" altLang="en-US" sz="1778" kern="0" dirty="0">
              <a:solidFill>
                <a:srgbClr val="000000"/>
              </a:solidFill>
            </a:endParaRPr>
          </a:p>
        </p:txBody>
      </p:sp>
      <p:sp>
        <p:nvSpPr>
          <p:cNvPr id="5" name="矩形 24">
            <a:extLst>
              <a:ext uri="{FF2B5EF4-FFF2-40B4-BE49-F238E27FC236}">
                <a16:creationId xmlns:a16="http://schemas.microsoft.com/office/drawing/2014/main" id="{E2C0635E-8090-4C7C-8AA5-560640D4A4F3}"/>
              </a:ext>
            </a:extLst>
          </p:cNvPr>
          <p:cNvSpPr/>
          <p:nvPr/>
        </p:nvSpPr>
        <p:spPr>
          <a:xfrm rot="16200000">
            <a:off x="5919102" y="2558887"/>
            <a:ext cx="1343414" cy="365934"/>
          </a:xfrm>
          <a:prstGeom prst="rect">
            <a:avLst/>
          </a:prstGeom>
        </p:spPr>
        <p:txBody>
          <a:bodyPr wrap="square">
            <a:spAutoFit/>
          </a:bodyPr>
          <a:lstStyle/>
          <a:p>
            <a:pPr algn="ctr"/>
            <a:r>
              <a:rPr lang="en-US" altLang="zh-CN" sz="1778" dirty="0">
                <a:solidFill>
                  <a:srgbClr val="000000"/>
                </a:solidFill>
                <a:cs typeface="Times New Roman" panose="02020603050405020304" pitchFamily="18" charset="0"/>
              </a:rPr>
              <a:t>CNN base</a:t>
            </a:r>
            <a:endParaRPr lang="zh-CN" altLang="en-US" sz="1778" dirty="0">
              <a:solidFill>
                <a:srgbClr val="000000"/>
              </a:solidFill>
              <a:cs typeface="Times New Roman" panose="02020603050405020304" pitchFamily="18" charset="0"/>
            </a:endParaRPr>
          </a:p>
        </p:txBody>
      </p:sp>
      <p:sp>
        <p:nvSpPr>
          <p:cNvPr id="6" name="矩形 25">
            <a:extLst>
              <a:ext uri="{FF2B5EF4-FFF2-40B4-BE49-F238E27FC236}">
                <a16:creationId xmlns:a16="http://schemas.microsoft.com/office/drawing/2014/main" id="{71B714D1-3904-4E5F-B386-E6945DF5BA5F}"/>
              </a:ext>
            </a:extLst>
          </p:cNvPr>
          <p:cNvSpPr/>
          <p:nvPr/>
        </p:nvSpPr>
        <p:spPr>
          <a:xfrm rot="16200000">
            <a:off x="867691" y="2522618"/>
            <a:ext cx="1097286" cy="365934"/>
          </a:xfrm>
          <a:prstGeom prst="rect">
            <a:avLst/>
          </a:prstGeom>
        </p:spPr>
        <p:txBody>
          <a:bodyPr wrap="square">
            <a:spAutoFit/>
          </a:bodyPr>
          <a:lstStyle/>
          <a:p>
            <a:pPr algn="ctr"/>
            <a:r>
              <a:rPr lang="en-US" altLang="zh-CN" sz="1778" dirty="0">
                <a:solidFill>
                  <a:srgbClr val="000000"/>
                </a:solidFill>
                <a:cs typeface="Times New Roman" panose="02020603050405020304" pitchFamily="18" charset="0"/>
              </a:rPr>
              <a:t>Original</a:t>
            </a:r>
            <a:endParaRPr lang="zh-CN" altLang="en-US" sz="1778" dirty="0">
              <a:solidFill>
                <a:srgbClr val="000000"/>
              </a:solidFill>
              <a:cs typeface="Times New Roman" panose="02020603050405020304" pitchFamily="18" charset="0"/>
            </a:endParaRPr>
          </a:p>
        </p:txBody>
      </p:sp>
      <p:sp>
        <p:nvSpPr>
          <p:cNvPr id="7" name="矩形 26">
            <a:extLst>
              <a:ext uri="{FF2B5EF4-FFF2-40B4-BE49-F238E27FC236}">
                <a16:creationId xmlns:a16="http://schemas.microsoft.com/office/drawing/2014/main" id="{B344F564-3C5F-40E1-8341-03F93C127825}"/>
              </a:ext>
            </a:extLst>
          </p:cNvPr>
          <p:cNvSpPr/>
          <p:nvPr/>
        </p:nvSpPr>
        <p:spPr>
          <a:xfrm rot="16200000">
            <a:off x="5902040" y="3787863"/>
            <a:ext cx="1393240" cy="365934"/>
          </a:xfrm>
          <a:prstGeom prst="rect">
            <a:avLst/>
          </a:prstGeom>
        </p:spPr>
        <p:txBody>
          <a:bodyPr wrap="square">
            <a:spAutoFit/>
          </a:bodyPr>
          <a:lstStyle/>
          <a:p>
            <a:pPr algn="ctr"/>
            <a:r>
              <a:rPr lang="en-US" altLang="zh-CN" sz="1778" dirty="0">
                <a:solidFill>
                  <a:srgbClr val="000000"/>
                </a:solidFill>
                <a:cs typeface="Times New Roman" panose="02020603050405020304" pitchFamily="18" charset="0"/>
              </a:rPr>
              <a:t>Dense CRF</a:t>
            </a:r>
            <a:endParaRPr lang="zh-CN" altLang="en-US" sz="1778" dirty="0">
              <a:solidFill>
                <a:srgbClr val="000000"/>
              </a:solidFill>
              <a:cs typeface="Times New Roman" panose="02020603050405020304" pitchFamily="18" charset="0"/>
            </a:endParaRPr>
          </a:p>
        </p:txBody>
      </p:sp>
      <p:sp>
        <p:nvSpPr>
          <p:cNvPr id="13" name="矩形 27">
            <a:extLst>
              <a:ext uri="{FF2B5EF4-FFF2-40B4-BE49-F238E27FC236}">
                <a16:creationId xmlns:a16="http://schemas.microsoft.com/office/drawing/2014/main" id="{837EA46B-7BC7-4CDB-861D-1B9C68E73415}"/>
              </a:ext>
            </a:extLst>
          </p:cNvPr>
          <p:cNvSpPr/>
          <p:nvPr/>
        </p:nvSpPr>
        <p:spPr>
          <a:xfrm rot="16200000">
            <a:off x="5991958" y="4959816"/>
            <a:ext cx="1213406" cy="365934"/>
          </a:xfrm>
          <a:prstGeom prst="rect">
            <a:avLst/>
          </a:prstGeom>
        </p:spPr>
        <p:txBody>
          <a:bodyPr wrap="square">
            <a:spAutoFit/>
          </a:bodyPr>
          <a:lstStyle/>
          <a:p>
            <a:pPr algn="ctr"/>
            <a:r>
              <a:rPr lang="en-US" altLang="zh-CN" sz="1778" dirty="0">
                <a:solidFill>
                  <a:srgbClr val="000000"/>
                </a:solidFill>
                <a:cs typeface="Times New Roman" panose="02020603050405020304" pitchFamily="18" charset="0"/>
              </a:rPr>
              <a:t>SPN</a:t>
            </a:r>
            <a:endParaRPr lang="zh-CN" altLang="en-US" sz="1778" dirty="0">
              <a:solidFill>
                <a:srgbClr val="000000"/>
              </a:solidFill>
              <a:cs typeface="Times New Roman" panose="02020603050405020304" pitchFamily="18" charset="0"/>
            </a:endParaRPr>
          </a:p>
        </p:txBody>
      </p:sp>
    </p:spTree>
    <p:custDataLst>
      <p:tags r:id="rId1"/>
    </p:custDataLst>
    <p:extLst>
      <p:ext uri="{BB962C8B-B14F-4D97-AF65-F5344CB8AC3E}">
        <p14:creationId xmlns:p14="http://schemas.microsoft.com/office/powerpoint/2010/main" val="233845653"/>
      </p:ext>
    </p:extLst>
  </p:cSld>
  <p:clrMapOvr>
    <a:masterClrMapping/>
  </p:clrMapOvr>
  <mc:AlternateContent xmlns:mc="http://schemas.openxmlformats.org/markup-compatibility/2006" xmlns:p14="http://schemas.microsoft.com/office/powerpoint/2010/main">
    <mc:Choice Requires="p14">
      <p:transition spd="med" p14:dur="700" advTm="9102">
        <p:fade/>
      </p:transition>
    </mc:Choice>
    <mc:Fallback xmlns="">
      <p:transition spd="med" advTm="91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7B1D-266D-4540-B0E6-8686EFE36616}"/>
              </a:ext>
            </a:extLst>
          </p:cNvPr>
          <p:cNvSpPr>
            <a:spLocks noGrp="1"/>
          </p:cNvSpPr>
          <p:nvPr>
            <p:ph type="title"/>
          </p:nvPr>
        </p:nvSpPr>
        <p:spPr>
          <a:xfrm>
            <a:off x="695789" y="734696"/>
            <a:ext cx="10800422" cy="656590"/>
          </a:xfrm>
        </p:spPr>
        <p:txBody>
          <a:bodyPr/>
          <a:lstStyle/>
          <a:p>
            <a:r>
              <a:rPr lang="en-US" altLang="zh-CN" dirty="0"/>
              <a:t>VOC2012 object segmentation</a:t>
            </a:r>
            <a:endParaRPr lang="zh-CN" altLang="en-US" dirty="0"/>
          </a:p>
        </p:txBody>
      </p:sp>
      <p:pic>
        <p:nvPicPr>
          <p:cNvPr id="4" name="Picture 3">
            <a:extLst>
              <a:ext uri="{FF2B5EF4-FFF2-40B4-BE49-F238E27FC236}">
                <a16:creationId xmlns:a16="http://schemas.microsoft.com/office/drawing/2014/main" id="{411EB63A-B7E2-8A47-A20D-E45C0D6B5F31}"/>
              </a:ext>
            </a:extLst>
          </p:cNvPr>
          <p:cNvPicPr>
            <a:picLocks noChangeAspect="1"/>
          </p:cNvPicPr>
          <p:nvPr/>
        </p:nvPicPr>
        <p:blipFill>
          <a:blip r:embed="rId3"/>
          <a:stretch>
            <a:fillRect/>
          </a:stretch>
        </p:blipFill>
        <p:spPr>
          <a:xfrm>
            <a:off x="0" y="1619617"/>
            <a:ext cx="12192000" cy="4860544"/>
          </a:xfrm>
          <a:prstGeom prst="rect">
            <a:avLst/>
          </a:prstGeom>
        </p:spPr>
      </p:pic>
    </p:spTree>
    <p:extLst>
      <p:ext uri="{BB962C8B-B14F-4D97-AF65-F5344CB8AC3E}">
        <p14:creationId xmlns:p14="http://schemas.microsoft.com/office/powerpoint/2010/main" val="1984487426"/>
      </p:ext>
    </p:extLst>
  </p:cSld>
  <p:clrMapOvr>
    <a:masterClrMapping/>
  </p:clrMapOvr>
  <mc:AlternateContent xmlns:mc="http://schemas.openxmlformats.org/markup-compatibility/2006" xmlns:p14="http://schemas.microsoft.com/office/powerpoint/2010/main">
    <mc:Choice Requires="p14">
      <p:transition spd="med" p14:dur="700" advTm="19151">
        <p:fade/>
      </p:transition>
    </mc:Choice>
    <mc:Fallback xmlns="">
      <p:transition spd="med" advTm="19151">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AA594F-97DE-284F-B78A-CCEF1E789690}"/>
              </a:ext>
            </a:extLst>
          </p:cNvPr>
          <p:cNvPicPr>
            <a:picLocks noChangeAspect="1"/>
          </p:cNvPicPr>
          <p:nvPr/>
        </p:nvPicPr>
        <p:blipFill>
          <a:blip r:embed="rId2"/>
          <a:stretch>
            <a:fillRect/>
          </a:stretch>
        </p:blipFill>
        <p:spPr>
          <a:xfrm>
            <a:off x="0" y="0"/>
            <a:ext cx="12421590" cy="16985803"/>
          </a:xfrm>
          <a:prstGeom prst="rect">
            <a:avLst/>
          </a:prstGeom>
        </p:spPr>
      </p:pic>
    </p:spTree>
    <p:extLst>
      <p:ext uri="{BB962C8B-B14F-4D97-AF65-F5344CB8AC3E}">
        <p14:creationId xmlns:p14="http://schemas.microsoft.com/office/powerpoint/2010/main" val="226976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872 -0.31713 L -0.00872 -1.31644 " pathEditMode="relative" ptsTypes="AA">
                                      <p:cBhvr>
                                        <p:cTn id="6" dur="10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A0FB-F167-5241-8909-D37731A6BBEB}"/>
              </a:ext>
            </a:extLst>
          </p:cNvPr>
          <p:cNvSpPr>
            <a:spLocks noGrp="1"/>
          </p:cNvSpPr>
          <p:nvPr>
            <p:ph type="title"/>
          </p:nvPr>
        </p:nvSpPr>
        <p:spPr/>
        <p:txBody>
          <a:bodyPr/>
          <a:lstStyle/>
          <a:p>
            <a:r>
              <a:rPr lang="en-US" dirty="0"/>
              <a:t>Learnable Linear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A5BAB3-6DB3-6C45-8F2B-0262D5737FB2}"/>
                  </a:ext>
                </a:extLst>
              </p:cNvPr>
              <p:cNvSpPr>
                <a:spLocks noGrp="1"/>
              </p:cNvSpPr>
              <p:nvPr>
                <p:ph sz="half" idx="1"/>
              </p:nvPr>
            </p:nvSpPr>
            <p:spPr/>
            <p:txBody>
              <a:bodyPr/>
              <a:lstStyle/>
              <a:p>
                <a:endParaRPr lang="en-US" dirty="0"/>
              </a:p>
              <a:p>
                <a:endParaRPr lang="en-US" dirty="0"/>
              </a:p>
              <a:p>
                <a:endParaRPr lang="en-US" dirty="0"/>
              </a:p>
              <a:p>
                <a:pPr algn="ctr"/>
                <a:endParaRPr lang="en-US" sz="16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𝐺</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𝐷</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𝐿</m:t>
                      </m:r>
                    </m:oMath>
                  </m:oMathPara>
                </a14:m>
                <a:endParaRPr lang="en-US" sz="1600" dirty="0"/>
              </a:p>
              <a:p>
                <a:r>
                  <a:rPr lang="en-US" sz="1600" dirty="0"/>
                  <a:t>Theorem 1. The summation of elements in each row of G equals to one.</a:t>
                </a:r>
              </a:p>
              <a:p>
                <a14:m>
                  <m:oMath xmlns:m="http://schemas.openxmlformats.org/officeDocument/2006/math">
                    <m:r>
                      <a:rPr lang="en-US" sz="1600" i="1">
                        <a:latin typeface="Cambria Math" panose="02040503050406030204" pitchFamily="18" charset="0"/>
                      </a:rPr>
                      <m:t>𝐿</m:t>
                    </m:r>
                  </m:oMath>
                </a14:m>
                <a:r>
                  <a:rPr lang="en-US" sz="1600" dirty="0"/>
                  <a:t> is the Laplacian matrix of a standard linear diffusion process:</a:t>
                </a:r>
              </a:p>
              <a:p>
                <a:pPr algn="ctr"/>
                <a14:m>
                  <m:oMathPara xmlns:m="http://schemas.openxmlformats.org/officeDocument/2006/math">
                    <m:oMathParaPr>
                      <m:jc m:val="center"/>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𝑣</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𝑣</m:t>
                          </m:r>
                        </m:sub>
                      </m:sSub>
                      <m:r>
                        <a:rPr lang="en-US" sz="1600" i="1">
                          <a:latin typeface="Cambria Math" panose="02040503050406030204" pitchFamily="18" charset="0"/>
                          <a:ea typeface="Cambria Math" panose="02040503050406030204" pitchFamily="18" charset="0"/>
                        </a:rPr>
                        <m:t>→</m:t>
                      </m:r>
                      <m:r>
                        <m:rPr>
                          <m:sty m:val="p"/>
                        </m:rP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𝐿𝑋</m:t>
                      </m:r>
                    </m:oMath>
                  </m:oMathPara>
                </a14:m>
                <a:endParaRPr lang="en-US" sz="1600" dirty="0"/>
              </a:p>
              <a:p>
                <a:endParaRPr lang="en-US" sz="1600" dirty="0"/>
              </a:p>
            </p:txBody>
          </p:sp>
        </mc:Choice>
        <mc:Fallback xmlns="">
          <p:sp>
            <p:nvSpPr>
              <p:cNvPr id="3" name="Content Placeholder 2">
                <a:extLst>
                  <a:ext uri="{FF2B5EF4-FFF2-40B4-BE49-F238E27FC236}">
                    <a16:creationId xmlns:a16="http://schemas.microsoft.com/office/drawing/2014/main" id="{4BA5BAB3-6DB3-6C45-8F2B-0262D5737FB2}"/>
                  </a:ext>
                </a:extLst>
              </p:cNvPr>
              <p:cNvSpPr>
                <a:spLocks noGrp="1" noRot="1" noChangeAspect="1" noMove="1" noResize="1" noEditPoints="1" noAdjustHandles="1" noChangeArrowheads="1" noChangeShapeType="1" noTextEdit="1"/>
              </p:cNvSpPr>
              <p:nvPr>
                <p:ph sz="half" idx="1"/>
              </p:nvPr>
            </p:nvSpPr>
            <p:spPr>
              <a:blipFill>
                <a:blip r:embed="rId4"/>
                <a:stretch>
                  <a:fillRect l="-489" r="-14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7D9D4F9-E4E2-4E45-B8B2-5C793AD80E1A}"/>
              </a:ext>
            </a:extLst>
          </p:cNvPr>
          <p:cNvSpPr>
            <a:spLocks noGrp="1"/>
          </p:cNvSpPr>
          <p:nvPr>
            <p:ph type="sldNum" sz="quarter" idx="12"/>
          </p:nvPr>
        </p:nvSpPr>
        <p:spPr/>
        <p:txBody>
          <a:bodyPr/>
          <a:lstStyle/>
          <a:p>
            <a:fld id="{9F7CD009-E8D2-274E-9580-C398B5A23174}" type="slidenum">
              <a:rPr lang="en-US" smtClean="0"/>
              <a:t>44</a:t>
            </a:fld>
            <a:endParaRPr lang="en-US"/>
          </a:p>
        </p:txBody>
      </p:sp>
      <p:pic>
        <p:nvPicPr>
          <p:cNvPr id="11" name="Content Placeholder 10">
            <a:extLst>
              <a:ext uri="{FF2B5EF4-FFF2-40B4-BE49-F238E27FC236}">
                <a16:creationId xmlns:a16="http://schemas.microsoft.com/office/drawing/2014/main" id="{1B920833-FDBA-904D-A09D-827DCA08D420}"/>
              </a:ext>
            </a:extLst>
          </p:cNvPr>
          <p:cNvPicPr>
            <a:picLocks noGrp="1" noChangeAspect="1"/>
          </p:cNvPicPr>
          <p:nvPr>
            <p:ph sz="half" idx="2"/>
          </p:nvPr>
        </p:nvPicPr>
        <p:blipFill>
          <a:blip r:embed="rId5"/>
          <a:stretch>
            <a:fillRect/>
          </a:stretch>
        </p:blipFill>
        <p:spPr>
          <a:xfrm>
            <a:off x="6172200" y="2547567"/>
            <a:ext cx="5181600" cy="2907453"/>
          </a:xfrm>
        </p:spPr>
      </p:pic>
      <p:sp>
        <p:nvSpPr>
          <p:cNvPr id="12" name="Rectangle 11">
            <a:extLst>
              <a:ext uri="{FF2B5EF4-FFF2-40B4-BE49-F238E27FC236}">
                <a16:creationId xmlns:a16="http://schemas.microsoft.com/office/drawing/2014/main" id="{DFED8BC3-2133-244A-A197-689FF555C7CC}"/>
              </a:ext>
            </a:extLst>
          </p:cNvPr>
          <p:cNvSpPr/>
          <p:nvPr/>
        </p:nvSpPr>
        <p:spPr>
          <a:xfrm>
            <a:off x="6172200" y="5896201"/>
            <a:ext cx="5181600" cy="280762"/>
          </a:xfrm>
          <a:prstGeom prst="rect">
            <a:avLst/>
          </a:prstGeom>
        </p:spPr>
        <p:txBody>
          <a:bodyPr wrap="square">
            <a:spAutoFit/>
          </a:bodyPr>
          <a:lstStyle/>
          <a:p>
            <a:pPr algn="ctr"/>
            <a:r>
              <a:rPr lang="en-US" sz="1200" dirty="0">
                <a:solidFill>
                  <a:schemeClr val="bg2"/>
                </a:solidFill>
              </a:rPr>
              <a:t>Image is from: https://</a:t>
            </a:r>
            <a:r>
              <a:rPr lang="en-US" sz="1200" dirty="0" err="1">
                <a:solidFill>
                  <a:schemeClr val="bg2"/>
                </a:solidFill>
              </a:rPr>
              <a:t>makeagif.com</a:t>
            </a:r>
            <a:r>
              <a:rPr lang="en-US" sz="1200" dirty="0">
                <a:solidFill>
                  <a:schemeClr val="bg2"/>
                </a:solidFill>
              </a:rPr>
              <a:t>/</a:t>
            </a:r>
            <a:r>
              <a:rPr lang="en-US" sz="1200" dirty="0" err="1">
                <a:solidFill>
                  <a:schemeClr val="bg2"/>
                </a:solidFill>
              </a:rPr>
              <a:t>i</a:t>
            </a:r>
            <a:r>
              <a:rPr lang="en-US" sz="1200" dirty="0">
                <a:solidFill>
                  <a:schemeClr val="bg2"/>
                </a:solidFill>
              </a:rPr>
              <a:t>/5-Y9Fi</a:t>
            </a:r>
          </a:p>
        </p:txBody>
      </p:sp>
      <p:pic>
        <p:nvPicPr>
          <p:cNvPr id="13" name="图片 15" descr="图片包含 天空, 墙壁&#10;&#10;已生成高可信度的说明">
            <a:extLst>
              <a:ext uri="{FF2B5EF4-FFF2-40B4-BE49-F238E27FC236}">
                <a16:creationId xmlns:a16="http://schemas.microsoft.com/office/drawing/2014/main" id="{2D430B0B-5796-4D46-8A05-60D9793183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083" y="1825625"/>
            <a:ext cx="4057833" cy="1460013"/>
          </a:xfrm>
          <a:prstGeom prst="rect">
            <a:avLst/>
          </a:prstGeom>
        </p:spPr>
      </p:pic>
    </p:spTree>
    <p:extLst>
      <p:ext uri="{BB962C8B-B14F-4D97-AF65-F5344CB8AC3E}">
        <p14:creationId xmlns:p14="http://schemas.microsoft.com/office/powerpoint/2010/main" val="309478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dissolve">
                                      <p:cBhvr>
                                        <p:cTn id="11" dur="500"/>
                                        <p:tgtEl>
                                          <p:spTgt spid="3">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92D75-00D1-CB49-809B-C57FC9A1C8B7}"/>
              </a:ext>
            </a:extLst>
          </p:cNvPr>
          <p:cNvSpPr>
            <a:spLocks noGrp="1"/>
          </p:cNvSpPr>
          <p:nvPr>
            <p:ph type="title"/>
          </p:nvPr>
        </p:nvSpPr>
        <p:spPr/>
        <p:txBody>
          <a:bodyPr/>
          <a:lstStyle/>
          <a:p>
            <a:r>
              <a:rPr lang="en-US" dirty="0"/>
              <a:t>stability of the module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D0000F-000B-3B49-B3CF-CEFA918B977E}"/>
                  </a:ext>
                </a:extLst>
              </p:cNvPr>
              <p:cNvSpPr>
                <a:spLocks noGrp="1"/>
              </p:cNvSpPr>
              <p:nvPr>
                <p:ph idx="1"/>
              </p:nvPr>
            </p:nvSpPr>
            <p:spPr/>
            <p:txBody>
              <a:bodyPr/>
              <a:lstStyle/>
              <a:p>
                <a:r>
                  <a:rPr lang="en-US" altLang="zh-CN" dirty="0"/>
                  <a:t>1D SPN: </a:t>
                </a:r>
              </a:p>
              <a:p>
                <a:pPr marL="0" indent="0" algn="ctr">
                  <a:buNone/>
                </a:pPr>
                <a:r>
                  <a:rPr lang="en-US" altLang="zh-CN" sz="3200" dirty="0"/>
                  <a:t>|</a:t>
                </a:r>
                <a:r>
                  <a:rPr lang="zh-CN" altLang="en-US" sz="3200" dirty="0"/>
                  <a:t>𝑝</a:t>
                </a:r>
                <a:r>
                  <a:rPr lang="en-US" altLang="zh-CN" sz="3200" dirty="0"/>
                  <a:t>|&lt;1</a:t>
                </a:r>
              </a:p>
              <a:p>
                <a:pPr lvl="1"/>
                <a:r>
                  <a:rPr lang="en-US" altLang="zh-CN" dirty="0"/>
                  <a:t>The stability can be maintained by regularizing its value through a tanh module: </a:t>
                </a:r>
                <a:r>
                  <a:rPr lang="zh-CN" altLang="en-US" dirty="0"/>
                  <a:t>𝑝∈</a:t>
                </a:r>
                <a:r>
                  <a:rPr lang="en-US" altLang="zh-CN" dirty="0"/>
                  <a:t>(−1,1)</a:t>
                </a:r>
              </a:p>
              <a:p>
                <a:r>
                  <a:rPr lang="en-US" altLang="zh-CN" dirty="0"/>
                  <a:t>2D SPN:</a:t>
                </a:r>
              </a:p>
              <a:p>
                <a:pPr marL="0" indent="0" algn="ctr">
                  <a:buNone/>
                </a:pPr>
                <a14:m>
                  <m:oMath xmlns:m="http://schemas.openxmlformats.org/officeDocument/2006/math">
                    <m:nary>
                      <m:naryPr>
                        <m:chr m:val="∑"/>
                        <m:supHide m:val="on"/>
                        <m:ctrlPr>
                          <a:rPr lang="en-US" altLang="zh-CN" sz="3200" i="1">
                            <a:latin typeface="Cambria Math" panose="02040503050406030204" pitchFamily="18" charset="0"/>
                          </a:rPr>
                        </m:ctrlPr>
                      </m:naryPr>
                      <m:sub>
                        <m:r>
                          <m:rPr>
                            <m:brk m:alnAt="7"/>
                          </m:rPr>
                          <a:rPr lang="en-US" altLang="zh-CN" sz="3200" i="1">
                            <a:latin typeface="Cambria Math" panose="02040503050406030204" pitchFamily="18" charset="0"/>
                          </a:rPr>
                          <m:t>𝑘</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𝑁</m:t>
                        </m:r>
                      </m:sub>
                      <m:sup/>
                      <m:e>
                        <m:d>
                          <m:dPr>
                            <m:begChr m:val="|"/>
                            <m:endChr m:val="|"/>
                            <m:ctrlPr>
                              <a:rPr lang="en-US" altLang="zh-CN" sz="3200" i="1" smtClean="0">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𝑝</m:t>
                                </m:r>
                              </m:e>
                              <m:sub>
                                <m:r>
                                  <a:rPr lang="en-US" altLang="zh-CN" sz="3200" i="1">
                                    <a:latin typeface="Cambria Math" panose="02040503050406030204" pitchFamily="18" charset="0"/>
                                  </a:rPr>
                                  <m:t>𝑘</m:t>
                                </m:r>
                              </m:sub>
                            </m:sSub>
                          </m:e>
                        </m:d>
                      </m:e>
                    </m:nary>
                  </m:oMath>
                </a14:m>
                <a:r>
                  <a:rPr lang="en-US" altLang="zh-CN" sz="3200" dirty="0"/>
                  <a:t> &lt; 1</a:t>
                </a:r>
              </a:p>
              <a:p>
                <a:pPr lvl="1"/>
                <a:r>
                  <a:rPr lang="en-US" altLang="zh-CN" dirty="0"/>
                  <a:t>The stability can be maintained by normalizing each </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𝑝</m:t>
                            </m:r>
                          </m:e>
                          <m:sub>
                            <m:r>
                              <a:rPr lang="en-US" altLang="zh-CN">
                                <a:latin typeface="Cambria Math" panose="02040503050406030204" pitchFamily="18" charset="0"/>
                              </a:rPr>
                              <m:t>𝑘</m:t>
                            </m:r>
                          </m:sub>
                        </m:sSub>
                        <m:r>
                          <a:rPr lang="en-US" altLang="zh-CN">
                            <a:latin typeface="Cambria Math" panose="02040503050406030204" pitchFamily="18" charset="0"/>
                          </a:rPr>
                          <m:t>|, </m:t>
                        </m:r>
                        <m:r>
                          <a:rPr lang="en-US" altLang="zh-CN">
                            <a:latin typeface="Cambria Math" panose="02040503050406030204" pitchFamily="18" charset="0"/>
                          </a:rPr>
                          <m:t>𝑘</m:t>
                        </m:r>
                        <m:r>
                          <a:rPr lang="en-US" altLang="zh-CN">
                            <a:latin typeface="Cambria Math" panose="02040503050406030204" pitchFamily="18" charset="0"/>
                          </a:rPr>
                          <m:t>∈</m:t>
                        </m:r>
                        <m:r>
                          <a:rPr lang="en-US" altLang="zh-CN">
                            <a:latin typeface="Cambria Math" panose="02040503050406030204" pitchFamily="18" charset="0"/>
                          </a:rPr>
                          <m:t>𝑁</m:t>
                        </m:r>
                      </m:e>
                    </m:d>
                  </m:oMath>
                </a14:m>
                <a:endParaRPr lang="en-US" altLang="zh-CN" dirty="0"/>
              </a:p>
            </p:txBody>
          </p:sp>
        </mc:Choice>
        <mc:Fallback xmlns="">
          <p:sp>
            <p:nvSpPr>
              <p:cNvPr id="4" name="Content Placeholder 3">
                <a:extLst>
                  <a:ext uri="{FF2B5EF4-FFF2-40B4-BE49-F238E27FC236}">
                    <a16:creationId xmlns:a16="http://schemas.microsoft.com/office/drawing/2014/main" id="{4DD0000F-000B-3B49-B3CF-CEFA918B977E}"/>
                  </a:ext>
                </a:extLst>
              </p:cNvPr>
              <p:cNvSpPr>
                <a:spLocks noGrp="1" noRot="1" noChangeAspect="1" noMove="1" noResize="1" noEditPoints="1" noAdjustHandles="1" noChangeArrowheads="1" noChangeShapeType="1" noTextEdit="1"/>
              </p:cNvSpPr>
              <p:nvPr>
                <p:ph idx="1"/>
              </p:nvPr>
            </p:nvSpPr>
            <p:spPr>
              <a:blipFill>
                <a:blip r:embed="rId3"/>
                <a:stretch>
                  <a:fillRect l="-470" t="-14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E336532-D25C-D241-B71C-725F42E63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018" y="3722593"/>
            <a:ext cx="7038220" cy="3135407"/>
          </a:xfrm>
          <a:prstGeom prst="rect">
            <a:avLst/>
          </a:prstGeom>
        </p:spPr>
      </p:pic>
    </p:spTree>
    <p:extLst>
      <p:ext uri="{BB962C8B-B14F-4D97-AF65-F5344CB8AC3E}">
        <p14:creationId xmlns:p14="http://schemas.microsoft.com/office/powerpoint/2010/main" val="23337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50FA29-1DF3-DD48-8CB3-6FC6F73AA882}"/>
              </a:ext>
            </a:extLst>
          </p:cNvPr>
          <p:cNvSpPr>
            <a:spLocks noGrp="1"/>
          </p:cNvSpPr>
          <p:nvPr>
            <p:ph type="ctrTitle"/>
          </p:nvPr>
        </p:nvSpPr>
        <p:spPr/>
        <p:txBody>
          <a:bodyPr/>
          <a:lstStyle/>
          <a:p>
            <a:r>
              <a:rPr lang="en-US" sz="3600" dirty="0"/>
              <a:t>Switchable Temporal Propagation Network</a:t>
            </a:r>
          </a:p>
        </p:txBody>
      </p:sp>
      <p:sp>
        <p:nvSpPr>
          <p:cNvPr id="6" name="Subtitle 5">
            <a:extLst>
              <a:ext uri="{FF2B5EF4-FFF2-40B4-BE49-F238E27FC236}">
                <a16:creationId xmlns:a16="http://schemas.microsoft.com/office/drawing/2014/main" id="{374B26BD-9E94-3149-9044-1D230D03827E}"/>
              </a:ext>
            </a:extLst>
          </p:cNvPr>
          <p:cNvSpPr>
            <a:spLocks noGrp="1"/>
          </p:cNvSpPr>
          <p:nvPr>
            <p:ph type="subTitle" idx="1"/>
          </p:nvPr>
        </p:nvSpPr>
        <p:spPr/>
        <p:txBody>
          <a:bodyPr/>
          <a:lstStyle/>
          <a:p>
            <a:r>
              <a:rPr lang="en-US" dirty="0"/>
              <a:t>Sifei Liu, </a:t>
            </a:r>
            <a:r>
              <a:rPr lang="en-US" dirty="0" err="1"/>
              <a:t>Guangyu</a:t>
            </a:r>
            <a:r>
              <a:rPr lang="en-US" dirty="0"/>
              <a:t> Zhong, Shalini De Mello, </a:t>
            </a:r>
            <a:r>
              <a:rPr lang="en-US" dirty="0" err="1"/>
              <a:t>Jinwei</a:t>
            </a:r>
            <a:r>
              <a:rPr lang="en-US" dirty="0"/>
              <a:t> Gu, Varun </a:t>
            </a:r>
            <a:r>
              <a:rPr lang="en-US" dirty="0" err="1"/>
              <a:t>Jampani</a:t>
            </a:r>
            <a:r>
              <a:rPr lang="en-US" dirty="0"/>
              <a:t>, Ming-</a:t>
            </a:r>
            <a:r>
              <a:rPr lang="en-US" dirty="0" err="1"/>
              <a:t>Hsuan</a:t>
            </a:r>
            <a:r>
              <a:rPr lang="en-US" dirty="0"/>
              <a:t> Yang, Jan Kautz</a:t>
            </a:r>
          </a:p>
          <a:p>
            <a:r>
              <a:rPr lang="en-US" dirty="0"/>
              <a:t>ECCV 2018</a:t>
            </a:r>
          </a:p>
        </p:txBody>
      </p:sp>
    </p:spTree>
    <p:extLst>
      <p:ext uri="{BB962C8B-B14F-4D97-AF65-F5344CB8AC3E}">
        <p14:creationId xmlns:p14="http://schemas.microsoft.com/office/powerpoint/2010/main" val="318265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propagation Network</a:t>
            </a:r>
          </a:p>
        </p:txBody>
      </p:sp>
      <p:sp>
        <p:nvSpPr>
          <p:cNvPr id="10" name="Text Placeholder 9"/>
          <p:cNvSpPr>
            <a:spLocks noGrp="1"/>
          </p:cNvSpPr>
          <p:nvPr>
            <p:ph type="body" sz="quarter" idx="10"/>
          </p:nvPr>
        </p:nvSpPr>
        <p:spPr/>
        <p:txBody>
          <a:bodyPr/>
          <a:lstStyle/>
          <a:p>
            <a:r>
              <a:rPr lang="en-US" altLang="zh-CN" dirty="0"/>
              <a:t>Extension to the spatial-temporal domain</a:t>
            </a:r>
            <a:endParaRPr lang="en-US" dirty="0"/>
          </a:p>
        </p:txBody>
      </p:sp>
      <p:sp>
        <p:nvSpPr>
          <p:cNvPr id="75" name="Cube 74">
            <a:extLst>
              <a:ext uri="{FF2B5EF4-FFF2-40B4-BE49-F238E27FC236}">
                <a16:creationId xmlns:a16="http://schemas.microsoft.com/office/drawing/2014/main" id="{48EE993A-B88B-7145-860E-501BB97AB711}"/>
              </a:ext>
            </a:extLst>
          </p:cNvPr>
          <p:cNvSpPr/>
          <p:nvPr/>
        </p:nvSpPr>
        <p:spPr>
          <a:xfrm>
            <a:off x="1608246" y="2060089"/>
            <a:ext cx="503034" cy="1629943"/>
          </a:xfrm>
          <a:prstGeom prst="cube">
            <a:avLst>
              <a:gd name="adj" fmla="val 91584"/>
            </a:avLst>
          </a:prstGeom>
          <a:solidFill>
            <a:srgbClr val="ED7D31"/>
          </a:solidFill>
          <a:ln w="12700" cap="flat" cmpd="sng" algn="ctr">
            <a:solidFill>
              <a:srgbClr val="ED7D31"/>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76" name="Cube 75">
            <a:extLst>
              <a:ext uri="{FF2B5EF4-FFF2-40B4-BE49-F238E27FC236}">
                <a16:creationId xmlns:a16="http://schemas.microsoft.com/office/drawing/2014/main" id="{43738B8C-662C-D04E-B4E9-913EBCD79B46}"/>
              </a:ext>
            </a:extLst>
          </p:cNvPr>
          <p:cNvSpPr/>
          <p:nvPr/>
        </p:nvSpPr>
        <p:spPr>
          <a:xfrm>
            <a:off x="1608246" y="4219087"/>
            <a:ext cx="503034" cy="1629943"/>
          </a:xfrm>
          <a:prstGeom prst="cube">
            <a:avLst>
              <a:gd name="adj" fmla="val 91584"/>
            </a:avLst>
          </a:prstGeom>
          <a:solidFill>
            <a:srgbClr val="70AD47"/>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77" name="Cube 76">
            <a:extLst>
              <a:ext uri="{FF2B5EF4-FFF2-40B4-BE49-F238E27FC236}">
                <a16:creationId xmlns:a16="http://schemas.microsoft.com/office/drawing/2014/main" id="{C04B4DFD-E49E-BE41-8D30-DF35C697656A}"/>
              </a:ext>
            </a:extLst>
          </p:cNvPr>
          <p:cNvSpPr/>
          <p:nvPr/>
        </p:nvSpPr>
        <p:spPr>
          <a:xfrm>
            <a:off x="1749357"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78" name="Cube 77">
            <a:extLst>
              <a:ext uri="{FF2B5EF4-FFF2-40B4-BE49-F238E27FC236}">
                <a16:creationId xmlns:a16="http://schemas.microsoft.com/office/drawing/2014/main" id="{F1B2511B-11CF-6843-BCC0-5ADCFDE758CB}"/>
              </a:ext>
            </a:extLst>
          </p:cNvPr>
          <p:cNvSpPr/>
          <p:nvPr/>
        </p:nvSpPr>
        <p:spPr>
          <a:xfrm>
            <a:off x="1890469"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79" name="Cube 78">
            <a:extLst>
              <a:ext uri="{FF2B5EF4-FFF2-40B4-BE49-F238E27FC236}">
                <a16:creationId xmlns:a16="http://schemas.microsoft.com/office/drawing/2014/main" id="{2F01FEB4-D4CD-7C4E-8DE9-1D332B9DAA42}"/>
              </a:ext>
            </a:extLst>
          </p:cNvPr>
          <p:cNvSpPr/>
          <p:nvPr/>
        </p:nvSpPr>
        <p:spPr>
          <a:xfrm>
            <a:off x="2031580"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80" name="Cube 79">
            <a:extLst>
              <a:ext uri="{FF2B5EF4-FFF2-40B4-BE49-F238E27FC236}">
                <a16:creationId xmlns:a16="http://schemas.microsoft.com/office/drawing/2014/main" id="{D4499280-B9D4-F44E-988D-ADD47FBEAB46}"/>
              </a:ext>
            </a:extLst>
          </p:cNvPr>
          <p:cNvSpPr/>
          <p:nvPr/>
        </p:nvSpPr>
        <p:spPr>
          <a:xfrm>
            <a:off x="2172691"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81" name="Cube 80">
            <a:extLst>
              <a:ext uri="{FF2B5EF4-FFF2-40B4-BE49-F238E27FC236}">
                <a16:creationId xmlns:a16="http://schemas.microsoft.com/office/drawing/2014/main" id="{DE6AA696-4642-8D4C-BF1A-35DD8867F67A}"/>
              </a:ext>
            </a:extLst>
          </p:cNvPr>
          <p:cNvSpPr/>
          <p:nvPr/>
        </p:nvSpPr>
        <p:spPr>
          <a:xfrm>
            <a:off x="2313802"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82" name="Cube 81">
            <a:extLst>
              <a:ext uri="{FF2B5EF4-FFF2-40B4-BE49-F238E27FC236}">
                <a16:creationId xmlns:a16="http://schemas.microsoft.com/office/drawing/2014/main" id="{D0B536C5-C93B-C64C-8818-BA47405505A8}"/>
              </a:ext>
            </a:extLst>
          </p:cNvPr>
          <p:cNvSpPr/>
          <p:nvPr/>
        </p:nvSpPr>
        <p:spPr>
          <a:xfrm>
            <a:off x="2454913"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83" name="Cube 82">
            <a:extLst>
              <a:ext uri="{FF2B5EF4-FFF2-40B4-BE49-F238E27FC236}">
                <a16:creationId xmlns:a16="http://schemas.microsoft.com/office/drawing/2014/main" id="{478E2BA0-63E1-C947-8C29-9256AA094DBA}"/>
              </a:ext>
            </a:extLst>
          </p:cNvPr>
          <p:cNvSpPr/>
          <p:nvPr/>
        </p:nvSpPr>
        <p:spPr>
          <a:xfrm>
            <a:off x="2596024"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84" name="Cube 83">
            <a:extLst>
              <a:ext uri="{FF2B5EF4-FFF2-40B4-BE49-F238E27FC236}">
                <a16:creationId xmlns:a16="http://schemas.microsoft.com/office/drawing/2014/main" id="{0F42BBE2-54F9-EF46-9C55-9AE0E12B0C4A}"/>
              </a:ext>
            </a:extLst>
          </p:cNvPr>
          <p:cNvSpPr/>
          <p:nvPr/>
        </p:nvSpPr>
        <p:spPr>
          <a:xfrm>
            <a:off x="2737135"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85" name="Cube 84">
            <a:extLst>
              <a:ext uri="{FF2B5EF4-FFF2-40B4-BE49-F238E27FC236}">
                <a16:creationId xmlns:a16="http://schemas.microsoft.com/office/drawing/2014/main" id="{2B221E16-DE70-144B-9CC5-21C0180B57B0}"/>
              </a:ext>
            </a:extLst>
          </p:cNvPr>
          <p:cNvSpPr/>
          <p:nvPr/>
        </p:nvSpPr>
        <p:spPr>
          <a:xfrm>
            <a:off x="2878246" y="4219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86" name="Cube 85">
            <a:extLst>
              <a:ext uri="{FF2B5EF4-FFF2-40B4-BE49-F238E27FC236}">
                <a16:creationId xmlns:a16="http://schemas.microsoft.com/office/drawing/2014/main" id="{4FA91693-C04D-3D4D-8099-D44E8E8A5423}"/>
              </a:ext>
            </a:extLst>
          </p:cNvPr>
          <p:cNvSpPr/>
          <p:nvPr/>
        </p:nvSpPr>
        <p:spPr>
          <a:xfrm>
            <a:off x="3019357"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87" name="Cube 86">
            <a:extLst>
              <a:ext uri="{FF2B5EF4-FFF2-40B4-BE49-F238E27FC236}">
                <a16:creationId xmlns:a16="http://schemas.microsoft.com/office/drawing/2014/main" id="{9216572C-F547-FC43-A38F-59A284D98D47}"/>
              </a:ext>
            </a:extLst>
          </p:cNvPr>
          <p:cNvSpPr/>
          <p:nvPr/>
        </p:nvSpPr>
        <p:spPr>
          <a:xfrm>
            <a:off x="3160469" y="4346087"/>
            <a:ext cx="503034" cy="1629943"/>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1015990">
              <a:defRPr/>
            </a:pPr>
            <a:endParaRPr lang="en-US" sz="2000" kern="0">
              <a:solidFill>
                <a:prstClr val="white"/>
              </a:solidFill>
            </a:endParaRPr>
          </a:p>
        </p:txBody>
      </p:sp>
      <p:cxnSp>
        <p:nvCxnSpPr>
          <p:cNvPr id="88" name="Straight Connector 87">
            <a:extLst>
              <a:ext uri="{FF2B5EF4-FFF2-40B4-BE49-F238E27FC236}">
                <a16:creationId xmlns:a16="http://schemas.microsoft.com/office/drawing/2014/main" id="{718B2D7A-3767-B243-86AB-C8FBD1CBBECB}"/>
              </a:ext>
            </a:extLst>
          </p:cNvPr>
          <p:cNvCxnSpPr>
            <a:cxnSpLocks/>
          </p:cNvCxnSpPr>
          <p:nvPr/>
        </p:nvCxnSpPr>
        <p:spPr>
          <a:xfrm>
            <a:off x="3522391" y="5139487"/>
            <a:ext cx="380493" cy="0"/>
          </a:xfrm>
          <a:prstGeom prst="line">
            <a:avLst/>
          </a:prstGeom>
          <a:noFill/>
          <a:ln w="19050" cap="flat" cmpd="sng" algn="ctr">
            <a:solidFill>
              <a:sysClr val="window" lastClr="FFFFFF">
                <a:lumMod val="50000"/>
              </a:sysClr>
            </a:solidFill>
            <a:prstDash val="sysDot"/>
            <a:miter lim="800000"/>
            <a:headEnd type="none" w="med" len="med"/>
            <a:tailEnd type="triangle" w="med" len="med"/>
          </a:ln>
          <a:effectLst/>
        </p:spPr>
      </p:cxnSp>
      <p:sp>
        <p:nvSpPr>
          <p:cNvPr id="89" name="Cube 88">
            <a:extLst>
              <a:ext uri="{FF2B5EF4-FFF2-40B4-BE49-F238E27FC236}">
                <a16:creationId xmlns:a16="http://schemas.microsoft.com/office/drawing/2014/main" id="{E4A370C0-E901-A14E-A4E9-F4674D010F5E}"/>
              </a:ext>
            </a:extLst>
          </p:cNvPr>
          <p:cNvSpPr/>
          <p:nvPr/>
        </p:nvSpPr>
        <p:spPr>
          <a:xfrm>
            <a:off x="2878246" y="2060089"/>
            <a:ext cx="503034" cy="1629943"/>
          </a:xfrm>
          <a:prstGeom prst="cube">
            <a:avLst>
              <a:gd name="adj" fmla="val 91584"/>
            </a:avLst>
          </a:prstGeom>
          <a:solidFill>
            <a:sysClr val="window" lastClr="FFFFFF"/>
          </a:solidFill>
          <a:ln w="12700" cap="flat" cmpd="sng" algn="ctr">
            <a:solidFill>
              <a:srgbClr val="ED7D31"/>
            </a:solidFill>
            <a:prstDash val="solid"/>
            <a:miter lim="800000"/>
          </a:ln>
          <a:effectLst/>
        </p:spPr>
        <p:txBody>
          <a:bodyPr rtlCol="0" anchor="ctr"/>
          <a:lstStyle/>
          <a:p>
            <a:pPr algn="ctr" defTabSz="1015990">
              <a:defRPr/>
            </a:pPr>
            <a:endParaRPr lang="en-US" sz="2000" kern="0">
              <a:solidFill>
                <a:prstClr val="white"/>
              </a:solidFill>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F019189-66CA-9345-A941-DE4022BE9414}"/>
                  </a:ext>
                </a:extLst>
              </p:cNvPr>
              <p:cNvSpPr txBox="1"/>
              <p:nvPr/>
            </p:nvSpPr>
            <p:spPr>
              <a:xfrm>
                <a:off x="2313802" y="2721171"/>
                <a:ext cx="299761" cy="307777"/>
              </a:xfrm>
              <a:prstGeom prst="rect">
                <a:avLst/>
              </a:prstGeom>
              <a:noFill/>
            </p:spPr>
            <p:txBody>
              <a:bodyPr wrap="none" lIns="0" tIns="0" rIns="0" bIns="0" rtlCol="0">
                <a:spAutoFit/>
              </a:bodyPr>
              <a:lstStyle/>
              <a:p>
                <a:pPr defTabSz="1015990"/>
                <a14:m>
                  <m:oMathPara xmlns:m="http://schemas.openxmlformats.org/officeDocument/2006/math">
                    <m:oMathParaPr>
                      <m:jc m:val="centerGroup"/>
                    </m:oMathParaPr>
                    <m:oMath xmlns:m="http://schemas.openxmlformats.org/officeDocument/2006/math">
                      <m:r>
                        <a:rPr lang="en-US" sz="2000" i="1">
                          <a:solidFill>
                            <a:prstClr val="black"/>
                          </a:solidFill>
                          <a:latin typeface="Cambria Math" panose="02040503050406030204" pitchFamily="18" charset="0"/>
                          <a:ea typeface="Cambria Math" panose="02040503050406030204" pitchFamily="18" charset="0"/>
                        </a:rPr>
                        <m:t>⨂</m:t>
                      </m:r>
                    </m:oMath>
                  </m:oMathPara>
                </a14:m>
                <a:endParaRPr lang="en-US" sz="2000" dirty="0">
                  <a:solidFill>
                    <a:prstClr val="black"/>
                  </a:solidFill>
                </a:endParaRPr>
              </a:p>
            </p:txBody>
          </p:sp>
        </mc:Choice>
        <mc:Fallback xmlns="">
          <p:sp>
            <p:nvSpPr>
              <p:cNvPr id="90" name="TextBox 89">
                <a:extLst>
                  <a:ext uri="{FF2B5EF4-FFF2-40B4-BE49-F238E27FC236}">
                    <a16:creationId xmlns:a16="http://schemas.microsoft.com/office/drawing/2014/main" id="{5F019189-66CA-9345-A941-DE4022BE9414}"/>
                  </a:ext>
                </a:extLst>
              </p:cNvPr>
              <p:cNvSpPr txBox="1">
                <a:spLocks noRot="1" noChangeAspect="1" noMove="1" noResize="1" noEditPoints="1" noAdjustHandles="1" noChangeArrowheads="1" noChangeShapeType="1" noTextEdit="1"/>
              </p:cNvSpPr>
              <p:nvPr/>
            </p:nvSpPr>
            <p:spPr>
              <a:xfrm>
                <a:off x="2313802" y="2721171"/>
                <a:ext cx="299761" cy="307777"/>
              </a:xfrm>
              <a:prstGeom prst="rect">
                <a:avLst/>
              </a:prstGeom>
              <a:blipFill>
                <a:blip r:embed="rId4"/>
                <a:stretch>
                  <a:fillRect l="-16000" r="-16000" b="-16000"/>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2FD131DC-E9DB-8745-821C-E957C6BCED21}"/>
              </a:ext>
            </a:extLst>
          </p:cNvPr>
          <p:cNvCxnSpPr>
            <a:endCxn id="95" idx="1"/>
          </p:cNvCxnSpPr>
          <p:nvPr/>
        </p:nvCxnSpPr>
        <p:spPr>
          <a:xfrm>
            <a:off x="1890468" y="2875058"/>
            <a:ext cx="423333" cy="1"/>
          </a:xfrm>
          <a:prstGeom prst="straightConnector1">
            <a:avLst/>
          </a:prstGeom>
          <a:noFill/>
          <a:ln w="19050" cap="flat" cmpd="sng" algn="ctr">
            <a:solidFill>
              <a:sysClr val="window" lastClr="FFFFFF">
                <a:lumMod val="50000"/>
              </a:sysClr>
            </a:solidFill>
            <a:prstDash val="solid"/>
            <a:miter lim="800000"/>
            <a:tailEnd type="triangle"/>
          </a:ln>
          <a:effectLst/>
        </p:spPr>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8CD8090-BC63-6D42-97DD-3578EF2301CB}"/>
                  </a:ext>
                </a:extLst>
              </p:cNvPr>
              <p:cNvSpPr txBox="1"/>
              <p:nvPr/>
            </p:nvSpPr>
            <p:spPr>
              <a:xfrm>
                <a:off x="2302500" y="3028947"/>
                <a:ext cx="223202" cy="273601"/>
              </a:xfrm>
              <a:prstGeom prst="rect">
                <a:avLst/>
              </a:prstGeom>
              <a:noFill/>
            </p:spPr>
            <p:txBody>
              <a:bodyPr wrap="none" lIns="0" tIns="0" rIns="0" bIns="0" rtlCol="0">
                <a:spAutoFit/>
              </a:bodyPr>
              <a:lstStyle/>
              <a:p>
                <a:pPr defTabSz="1015990"/>
                <a14:m>
                  <m:oMathPara xmlns:m="http://schemas.openxmlformats.org/officeDocument/2006/math">
                    <m:oMathParaPr>
                      <m:jc m:val="centerGroup"/>
                    </m:oMathParaPr>
                    <m:oMath xmlns:m="http://schemas.openxmlformats.org/officeDocument/2006/math">
                      <m:r>
                        <a:rPr lang="en-US" sz="1778" i="1">
                          <a:solidFill>
                            <a:prstClr val="black"/>
                          </a:solidFill>
                          <a:latin typeface="Cambria Math" panose="02040503050406030204" pitchFamily="18" charset="0"/>
                        </a:rPr>
                        <m:t>𝐺</m:t>
                      </m:r>
                    </m:oMath>
                  </m:oMathPara>
                </a14:m>
                <a:endParaRPr lang="en-US" sz="1778" dirty="0">
                  <a:solidFill>
                    <a:prstClr val="black"/>
                  </a:solidFill>
                </a:endParaRPr>
              </a:p>
            </p:txBody>
          </p:sp>
        </mc:Choice>
        <mc:Fallback xmlns="">
          <p:sp>
            <p:nvSpPr>
              <p:cNvPr id="92" name="TextBox 91">
                <a:extLst>
                  <a:ext uri="{FF2B5EF4-FFF2-40B4-BE49-F238E27FC236}">
                    <a16:creationId xmlns:a16="http://schemas.microsoft.com/office/drawing/2014/main" id="{08CD8090-BC63-6D42-97DD-3578EF2301CB}"/>
                  </a:ext>
                </a:extLst>
              </p:cNvPr>
              <p:cNvSpPr txBox="1">
                <a:spLocks noRot="1" noChangeAspect="1" noMove="1" noResize="1" noEditPoints="1" noAdjustHandles="1" noChangeArrowheads="1" noChangeShapeType="1" noTextEdit="1"/>
              </p:cNvSpPr>
              <p:nvPr/>
            </p:nvSpPr>
            <p:spPr>
              <a:xfrm>
                <a:off x="2302500" y="3028947"/>
                <a:ext cx="223202" cy="273601"/>
              </a:xfrm>
              <a:prstGeom prst="rect">
                <a:avLst/>
              </a:prstGeom>
              <a:blipFill>
                <a:blip r:embed="rId5"/>
                <a:stretch>
                  <a:fillRect l="-15789" r="-10526" b="-4348"/>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67A9577F-BA82-7E4D-91B1-0188D879C00A}"/>
              </a:ext>
            </a:extLst>
          </p:cNvPr>
          <p:cNvCxnSpPr>
            <a:cxnSpLocks/>
            <a:stCxn id="95" idx="3"/>
          </p:cNvCxnSpPr>
          <p:nvPr/>
        </p:nvCxnSpPr>
        <p:spPr>
          <a:xfrm>
            <a:off x="2595217" y="2875059"/>
            <a:ext cx="283029" cy="0"/>
          </a:xfrm>
          <a:prstGeom prst="straightConnector1">
            <a:avLst/>
          </a:prstGeom>
          <a:noFill/>
          <a:ln w="19050" cap="flat" cmpd="sng" algn="ctr">
            <a:solidFill>
              <a:sysClr val="window" lastClr="FFFFFF">
                <a:lumMod val="50000"/>
              </a:sysClr>
            </a:solidFill>
            <a:prstDash val="solid"/>
            <a:miter lim="800000"/>
            <a:tailEnd type="triangle"/>
          </a:ln>
          <a:effectLst/>
        </p:spPr>
      </p:cxnSp>
      <p:cxnSp>
        <p:nvCxnSpPr>
          <p:cNvPr id="94" name="Curved Connector 93">
            <a:extLst>
              <a:ext uri="{FF2B5EF4-FFF2-40B4-BE49-F238E27FC236}">
                <a16:creationId xmlns:a16="http://schemas.microsoft.com/office/drawing/2014/main" id="{EC40CFBC-16BF-7440-AE9B-C3DBA9E086F1}"/>
              </a:ext>
            </a:extLst>
          </p:cNvPr>
          <p:cNvCxnSpPr>
            <a:cxnSpLocks/>
            <a:endCxn id="98" idx="2"/>
          </p:cNvCxnSpPr>
          <p:nvPr/>
        </p:nvCxnSpPr>
        <p:spPr>
          <a:xfrm flipV="1">
            <a:off x="1834277" y="3864806"/>
            <a:ext cx="1847098" cy="575560"/>
          </a:xfrm>
          <a:prstGeom prst="curvedConnector2">
            <a:avLst/>
          </a:prstGeom>
          <a:noFill/>
          <a:ln w="6350" cap="flat" cmpd="sng" algn="ctr">
            <a:solidFill>
              <a:sysClr val="window" lastClr="FFFFFF">
                <a:lumMod val="50000"/>
              </a:sysClr>
            </a:solidFill>
            <a:prstDash val="dash"/>
            <a:miter lim="800000"/>
            <a:tailEnd type="triangle"/>
          </a:ln>
          <a:effectLst/>
        </p:spPr>
      </p:cxnSp>
      <p:cxnSp>
        <p:nvCxnSpPr>
          <p:cNvPr id="95" name="Curved Connector 94">
            <a:extLst>
              <a:ext uri="{FF2B5EF4-FFF2-40B4-BE49-F238E27FC236}">
                <a16:creationId xmlns:a16="http://schemas.microsoft.com/office/drawing/2014/main" id="{783946EB-1FB2-4A45-9859-A49BD4ED22E5}"/>
              </a:ext>
            </a:extLst>
          </p:cNvPr>
          <p:cNvCxnSpPr>
            <a:cxnSpLocks/>
            <a:endCxn id="98" idx="2"/>
          </p:cNvCxnSpPr>
          <p:nvPr/>
        </p:nvCxnSpPr>
        <p:spPr>
          <a:xfrm rot="5400000" flipH="1" flipV="1">
            <a:off x="3133139" y="3892133"/>
            <a:ext cx="575562" cy="520909"/>
          </a:xfrm>
          <a:prstGeom prst="curvedConnector3">
            <a:avLst>
              <a:gd name="adj1" fmla="val 50000"/>
            </a:avLst>
          </a:prstGeom>
          <a:noFill/>
          <a:ln w="6350" cap="flat" cmpd="sng" algn="ctr">
            <a:solidFill>
              <a:sysClr val="window" lastClr="FFFFFF">
                <a:lumMod val="50000"/>
              </a:sysClr>
            </a:solidFill>
            <a:prstDash val="dash"/>
            <a:miter lim="800000"/>
            <a:tailEnd type="triangle"/>
          </a:ln>
          <a:effectLst/>
        </p:spPr>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13840E5-0EE6-D845-A727-1756A2BA46F2}"/>
                  </a:ext>
                </a:extLst>
              </p:cNvPr>
              <p:cNvSpPr txBox="1"/>
              <p:nvPr/>
            </p:nvSpPr>
            <p:spPr>
              <a:xfrm>
                <a:off x="1507787" y="6070307"/>
                <a:ext cx="200631" cy="273601"/>
              </a:xfrm>
              <a:prstGeom prst="rect">
                <a:avLst/>
              </a:prstGeom>
              <a:noFill/>
            </p:spPr>
            <p:txBody>
              <a:bodyPr wrap="none" lIns="0" tIns="0" rIns="0" bIns="0" rtlCol="0">
                <a:spAutoFit/>
              </a:bodyPr>
              <a:lstStyle/>
              <a:p>
                <a:pPr defTabSz="1015990"/>
                <a14:m>
                  <m:oMathPara xmlns:m="http://schemas.openxmlformats.org/officeDocument/2006/math">
                    <m:oMathParaPr>
                      <m:jc m:val="centerGroup"/>
                    </m:oMathParaPr>
                    <m:oMath xmlns:m="http://schemas.openxmlformats.org/officeDocument/2006/math">
                      <m:r>
                        <a:rPr lang="en-US" sz="1778" i="1">
                          <a:solidFill>
                            <a:prstClr val="black"/>
                          </a:solidFill>
                          <a:latin typeface="Cambria Math" panose="02040503050406030204" pitchFamily="18" charset="0"/>
                        </a:rPr>
                        <m:t>𝑘</m:t>
                      </m:r>
                    </m:oMath>
                  </m:oMathPara>
                </a14:m>
                <a:endParaRPr lang="en-US" sz="1778" dirty="0">
                  <a:solidFill>
                    <a:prstClr val="black"/>
                  </a:solidFill>
                  <a:cs typeface="Times New Roman" panose="02020603050405020304" pitchFamily="18" charset="0"/>
                </a:endParaRPr>
              </a:p>
            </p:txBody>
          </p:sp>
        </mc:Choice>
        <mc:Fallback xmlns="">
          <p:sp>
            <p:nvSpPr>
              <p:cNvPr id="96" name="TextBox 95">
                <a:extLst>
                  <a:ext uri="{FF2B5EF4-FFF2-40B4-BE49-F238E27FC236}">
                    <a16:creationId xmlns:a16="http://schemas.microsoft.com/office/drawing/2014/main" id="{313840E5-0EE6-D845-A727-1756A2BA46F2}"/>
                  </a:ext>
                </a:extLst>
              </p:cNvPr>
              <p:cNvSpPr txBox="1">
                <a:spLocks noRot="1" noChangeAspect="1" noMove="1" noResize="1" noEditPoints="1" noAdjustHandles="1" noChangeArrowheads="1" noChangeShapeType="1" noTextEdit="1"/>
              </p:cNvSpPr>
              <p:nvPr/>
            </p:nvSpPr>
            <p:spPr>
              <a:xfrm>
                <a:off x="1507787" y="6070307"/>
                <a:ext cx="200631" cy="273601"/>
              </a:xfrm>
              <a:prstGeom prst="rect">
                <a:avLst/>
              </a:prstGeom>
              <a:blipFill>
                <a:blip r:embed="rId6"/>
                <a:stretch>
                  <a:fillRect l="-17647" r="-11765"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7DABE56-AB74-7541-B607-9A4AF9A0DCBC}"/>
                  </a:ext>
                </a:extLst>
              </p:cNvPr>
              <p:cNvSpPr txBox="1"/>
              <p:nvPr/>
            </p:nvSpPr>
            <p:spPr>
              <a:xfrm>
                <a:off x="2621284" y="6070307"/>
                <a:ext cx="581057" cy="273601"/>
              </a:xfrm>
              <a:prstGeom prst="rect">
                <a:avLst/>
              </a:prstGeom>
              <a:noFill/>
            </p:spPr>
            <p:txBody>
              <a:bodyPr wrap="none" lIns="0" tIns="0" rIns="0" bIns="0" rtlCol="0">
                <a:spAutoFit/>
              </a:bodyPr>
              <a:lstStyle/>
              <a:p>
                <a:pPr defTabSz="1015990"/>
                <a14:m>
                  <m:oMathPara xmlns:m="http://schemas.openxmlformats.org/officeDocument/2006/math">
                    <m:oMathParaPr>
                      <m:jc m:val="centerGroup"/>
                    </m:oMathParaPr>
                    <m:oMath xmlns:m="http://schemas.openxmlformats.org/officeDocument/2006/math">
                      <m:r>
                        <a:rPr lang="en-US" sz="1778" i="1">
                          <a:solidFill>
                            <a:prstClr val="black"/>
                          </a:solidFill>
                          <a:latin typeface="Cambria Math" panose="02040503050406030204" pitchFamily="18" charset="0"/>
                        </a:rPr>
                        <m:t>𝑘</m:t>
                      </m:r>
                      <m:r>
                        <a:rPr lang="en-US" sz="1778" i="1">
                          <a:solidFill>
                            <a:prstClr val="black"/>
                          </a:solidFill>
                          <a:latin typeface="Cambria Math" panose="02040503050406030204" pitchFamily="18" charset="0"/>
                        </a:rPr>
                        <m:t>+</m:t>
                      </m:r>
                      <m:r>
                        <a:rPr lang="en-US" sz="1778" i="1">
                          <a:solidFill>
                            <a:prstClr val="black"/>
                          </a:solidFill>
                          <a:latin typeface="Cambria Math" panose="02040503050406030204" pitchFamily="18" charset="0"/>
                          <a:ea typeface="Cambria Math" panose="02040503050406030204" pitchFamily="18" charset="0"/>
                        </a:rPr>
                        <m:t>𝜏</m:t>
                      </m:r>
                    </m:oMath>
                  </m:oMathPara>
                </a14:m>
                <a:endParaRPr lang="en-US" sz="1778" dirty="0">
                  <a:solidFill>
                    <a:prstClr val="black"/>
                  </a:solidFill>
                  <a:cs typeface="Times New Roman" panose="02020603050405020304" pitchFamily="18" charset="0"/>
                </a:endParaRPr>
              </a:p>
            </p:txBody>
          </p:sp>
        </mc:Choice>
        <mc:Fallback xmlns="">
          <p:sp>
            <p:nvSpPr>
              <p:cNvPr id="97" name="TextBox 96">
                <a:extLst>
                  <a:ext uri="{FF2B5EF4-FFF2-40B4-BE49-F238E27FC236}">
                    <a16:creationId xmlns:a16="http://schemas.microsoft.com/office/drawing/2014/main" id="{F7DABE56-AB74-7541-B607-9A4AF9A0DCBC}"/>
                  </a:ext>
                </a:extLst>
              </p:cNvPr>
              <p:cNvSpPr txBox="1">
                <a:spLocks noRot="1" noChangeAspect="1" noMove="1" noResize="1" noEditPoints="1" noAdjustHandles="1" noChangeArrowheads="1" noChangeShapeType="1" noTextEdit="1"/>
              </p:cNvSpPr>
              <p:nvPr/>
            </p:nvSpPr>
            <p:spPr>
              <a:xfrm>
                <a:off x="2621284" y="6070307"/>
                <a:ext cx="581057" cy="273601"/>
              </a:xfrm>
              <a:prstGeom prst="rect">
                <a:avLst/>
              </a:prstGeom>
              <a:blipFill>
                <a:blip r:embed="rId7"/>
                <a:stretch>
                  <a:fillRect l="-4255" b="-4348"/>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ACBADB91-EB0F-5445-89B2-2FA73225E328}"/>
              </a:ext>
            </a:extLst>
          </p:cNvPr>
          <p:cNvSpPr txBox="1"/>
          <p:nvPr/>
        </p:nvSpPr>
        <p:spPr>
          <a:xfrm>
            <a:off x="3101889" y="3591205"/>
            <a:ext cx="1158972" cy="273601"/>
          </a:xfrm>
          <a:prstGeom prst="rect">
            <a:avLst/>
          </a:prstGeom>
          <a:noFill/>
        </p:spPr>
        <p:txBody>
          <a:bodyPr wrap="none" lIns="0" tIns="0" rIns="0" bIns="0" rtlCol="0">
            <a:spAutoFit/>
          </a:bodyPr>
          <a:lstStyle/>
          <a:p>
            <a:pPr defTabSz="1015990"/>
            <a:r>
              <a:rPr lang="en-US" sz="1778" dirty="0">
                <a:solidFill>
                  <a:prstClr val="black"/>
                </a:solidFill>
                <a:cs typeface="Times New Roman" panose="02020603050405020304" pitchFamily="18" charset="0"/>
              </a:rPr>
              <a:t>propagated</a:t>
            </a:r>
            <a:endParaRPr lang="en-US" sz="1778" dirty="0">
              <a:solidFill>
                <a:prstClr val="black"/>
              </a:solidFill>
            </a:endParaRPr>
          </a:p>
        </p:txBody>
      </p:sp>
      <p:pic>
        <p:nvPicPr>
          <p:cNvPr id="99" name="Picture 98">
            <a:extLst>
              <a:ext uri="{FF2B5EF4-FFF2-40B4-BE49-F238E27FC236}">
                <a16:creationId xmlns:a16="http://schemas.microsoft.com/office/drawing/2014/main" id="{FC3662C9-A9F4-D446-BF0B-7055558F9E22}"/>
              </a:ext>
            </a:extLst>
          </p:cNvPr>
          <p:cNvPicPr>
            <a:picLocks noChangeAspect="1"/>
          </p:cNvPicPr>
          <p:nvPr/>
        </p:nvPicPr>
        <p:blipFill>
          <a:blip r:embed="rId8"/>
          <a:stretch>
            <a:fillRect/>
          </a:stretch>
        </p:blipFill>
        <p:spPr>
          <a:xfrm>
            <a:off x="6473034" y="2411450"/>
            <a:ext cx="1587689" cy="992600"/>
          </a:xfrm>
          <a:prstGeom prst="rect">
            <a:avLst/>
          </a:prstGeom>
          <a:ln w="19050">
            <a:solidFill>
              <a:srgbClr val="ED7D31"/>
            </a:solidFill>
          </a:ln>
        </p:spPr>
      </p:pic>
      <p:pic>
        <p:nvPicPr>
          <p:cNvPr id="100" name="Picture 99">
            <a:extLst>
              <a:ext uri="{FF2B5EF4-FFF2-40B4-BE49-F238E27FC236}">
                <a16:creationId xmlns:a16="http://schemas.microsoft.com/office/drawing/2014/main" id="{C048D640-3A0A-9A40-8E93-2B0850E02D69}"/>
              </a:ext>
            </a:extLst>
          </p:cNvPr>
          <p:cNvPicPr>
            <a:picLocks noChangeAspect="1"/>
          </p:cNvPicPr>
          <p:nvPr/>
        </p:nvPicPr>
        <p:blipFill>
          <a:blip r:embed="rId9"/>
          <a:stretch>
            <a:fillRect/>
          </a:stretch>
        </p:blipFill>
        <p:spPr>
          <a:xfrm>
            <a:off x="6473034" y="3661202"/>
            <a:ext cx="1587689" cy="992600"/>
          </a:xfrm>
          <a:prstGeom prst="rect">
            <a:avLst/>
          </a:prstGeom>
          <a:ln w="19050">
            <a:solidFill>
              <a:srgbClr val="ED7D31"/>
            </a:solidFill>
          </a:ln>
        </p:spPr>
      </p:pic>
      <p:pic>
        <p:nvPicPr>
          <p:cNvPr id="101" name="Picture 100">
            <a:extLst>
              <a:ext uri="{FF2B5EF4-FFF2-40B4-BE49-F238E27FC236}">
                <a16:creationId xmlns:a16="http://schemas.microsoft.com/office/drawing/2014/main" id="{828D9866-B253-7E49-830C-1C81FB56AC62}"/>
              </a:ext>
            </a:extLst>
          </p:cNvPr>
          <p:cNvPicPr>
            <a:picLocks noChangeAspect="1"/>
          </p:cNvPicPr>
          <p:nvPr/>
        </p:nvPicPr>
        <p:blipFill>
          <a:blip r:embed="rId10"/>
          <a:stretch>
            <a:fillRect/>
          </a:stretch>
        </p:blipFill>
        <p:spPr>
          <a:xfrm>
            <a:off x="6473034" y="4910954"/>
            <a:ext cx="1587689" cy="992600"/>
          </a:xfrm>
          <a:prstGeom prst="rect">
            <a:avLst/>
          </a:prstGeom>
          <a:ln w="19050">
            <a:solidFill>
              <a:srgbClr val="ED7D31"/>
            </a:solidFill>
          </a:ln>
        </p:spPr>
      </p:pic>
      <p:pic>
        <p:nvPicPr>
          <p:cNvPr id="102" name="Picture 101">
            <a:extLst>
              <a:ext uri="{FF2B5EF4-FFF2-40B4-BE49-F238E27FC236}">
                <a16:creationId xmlns:a16="http://schemas.microsoft.com/office/drawing/2014/main" id="{A4D41F27-F298-9144-882D-9F000A4D88DF}"/>
              </a:ext>
            </a:extLst>
          </p:cNvPr>
          <p:cNvPicPr>
            <a:picLocks noChangeAspect="1"/>
          </p:cNvPicPr>
          <p:nvPr/>
        </p:nvPicPr>
        <p:blipFill>
          <a:blip r:embed="rId8"/>
          <a:stretch>
            <a:fillRect/>
          </a:stretch>
        </p:blipFill>
        <p:spPr>
          <a:xfrm>
            <a:off x="4744234" y="2405298"/>
            <a:ext cx="1587689" cy="992600"/>
          </a:xfrm>
          <a:prstGeom prst="rect">
            <a:avLst/>
          </a:prstGeom>
        </p:spPr>
      </p:pic>
      <p:pic>
        <p:nvPicPr>
          <p:cNvPr id="103" name="Picture 102">
            <a:extLst>
              <a:ext uri="{FF2B5EF4-FFF2-40B4-BE49-F238E27FC236}">
                <a16:creationId xmlns:a16="http://schemas.microsoft.com/office/drawing/2014/main" id="{9FE37418-31A6-7242-A265-8A6D13609802}"/>
              </a:ext>
            </a:extLst>
          </p:cNvPr>
          <p:cNvPicPr>
            <a:picLocks noChangeAspect="1"/>
          </p:cNvPicPr>
          <p:nvPr/>
        </p:nvPicPr>
        <p:blipFill>
          <a:blip r:embed="rId11"/>
          <a:stretch>
            <a:fillRect/>
          </a:stretch>
        </p:blipFill>
        <p:spPr>
          <a:xfrm>
            <a:off x="4744234" y="3655050"/>
            <a:ext cx="1587689" cy="992600"/>
          </a:xfrm>
          <a:prstGeom prst="rect">
            <a:avLst/>
          </a:prstGeom>
          <a:ln w="19050">
            <a:solidFill>
              <a:srgbClr val="70AD47"/>
            </a:solidFill>
          </a:ln>
        </p:spPr>
      </p:pic>
      <p:pic>
        <p:nvPicPr>
          <p:cNvPr id="104" name="Picture 103">
            <a:extLst>
              <a:ext uri="{FF2B5EF4-FFF2-40B4-BE49-F238E27FC236}">
                <a16:creationId xmlns:a16="http://schemas.microsoft.com/office/drawing/2014/main" id="{A6976EED-19CB-4E48-9861-AB64CA721F30}"/>
              </a:ext>
            </a:extLst>
          </p:cNvPr>
          <p:cNvPicPr>
            <a:picLocks noChangeAspect="1"/>
          </p:cNvPicPr>
          <p:nvPr/>
        </p:nvPicPr>
        <p:blipFill>
          <a:blip r:embed="rId12"/>
          <a:stretch>
            <a:fillRect/>
          </a:stretch>
        </p:blipFill>
        <p:spPr>
          <a:xfrm>
            <a:off x="4744234" y="4904802"/>
            <a:ext cx="1587689" cy="992600"/>
          </a:xfrm>
          <a:prstGeom prst="rect">
            <a:avLst/>
          </a:prstGeom>
          <a:ln w="19050">
            <a:solidFill>
              <a:srgbClr val="70AD47"/>
            </a:solidFill>
          </a:ln>
        </p:spPr>
      </p:pic>
      <p:sp>
        <p:nvSpPr>
          <p:cNvPr id="105" name="TextBox 104">
            <a:extLst>
              <a:ext uri="{FF2B5EF4-FFF2-40B4-BE49-F238E27FC236}">
                <a16:creationId xmlns:a16="http://schemas.microsoft.com/office/drawing/2014/main" id="{40C2497C-862B-0447-BC8A-88DD29D09A23}"/>
              </a:ext>
            </a:extLst>
          </p:cNvPr>
          <p:cNvSpPr txBox="1"/>
          <p:nvPr/>
        </p:nvSpPr>
        <p:spPr>
          <a:xfrm>
            <a:off x="4744234" y="1898662"/>
            <a:ext cx="1587689" cy="365934"/>
          </a:xfrm>
          <a:prstGeom prst="rect">
            <a:avLst/>
          </a:prstGeom>
          <a:noFill/>
        </p:spPr>
        <p:txBody>
          <a:bodyPr wrap="square" rtlCol="0">
            <a:spAutoFit/>
          </a:bodyPr>
          <a:lstStyle/>
          <a:p>
            <a:pPr algn="ctr" defTabSz="1015990"/>
            <a:r>
              <a:rPr lang="en-US" sz="1778" dirty="0">
                <a:solidFill>
                  <a:prstClr val="black"/>
                </a:solidFill>
                <a:cs typeface="Times New Roman" panose="02020603050405020304" pitchFamily="18" charset="0"/>
              </a:rPr>
              <a:t>original video</a:t>
            </a:r>
          </a:p>
        </p:txBody>
      </p:sp>
      <p:sp>
        <p:nvSpPr>
          <p:cNvPr id="106" name="TextBox 105">
            <a:extLst>
              <a:ext uri="{FF2B5EF4-FFF2-40B4-BE49-F238E27FC236}">
                <a16:creationId xmlns:a16="http://schemas.microsoft.com/office/drawing/2014/main" id="{C2C67433-0C1E-D64C-BA36-A1F6818B0A20}"/>
              </a:ext>
            </a:extLst>
          </p:cNvPr>
          <p:cNvSpPr txBox="1"/>
          <p:nvPr/>
        </p:nvSpPr>
        <p:spPr>
          <a:xfrm>
            <a:off x="6473034" y="1898662"/>
            <a:ext cx="1587689" cy="365934"/>
          </a:xfrm>
          <a:prstGeom prst="rect">
            <a:avLst/>
          </a:prstGeom>
          <a:noFill/>
        </p:spPr>
        <p:txBody>
          <a:bodyPr wrap="square" rtlCol="0">
            <a:spAutoFit/>
          </a:bodyPr>
          <a:lstStyle/>
          <a:p>
            <a:pPr algn="ctr" defTabSz="1015990"/>
            <a:r>
              <a:rPr lang="en-US" sz="1778" dirty="0">
                <a:solidFill>
                  <a:prstClr val="black"/>
                </a:solidFill>
                <a:cs typeface="Times New Roman" panose="02020603050405020304" pitchFamily="18" charset="0"/>
              </a:rPr>
              <a:t>propagated</a:t>
            </a:r>
          </a:p>
        </p:txBody>
      </p:sp>
      <p:sp>
        <p:nvSpPr>
          <p:cNvPr id="107" name="TextBox 106">
            <a:extLst>
              <a:ext uri="{FF2B5EF4-FFF2-40B4-BE49-F238E27FC236}">
                <a16:creationId xmlns:a16="http://schemas.microsoft.com/office/drawing/2014/main" id="{E40C85A2-B6B7-3941-882F-DB01B1FB22CA}"/>
              </a:ext>
            </a:extLst>
          </p:cNvPr>
          <p:cNvSpPr txBox="1"/>
          <p:nvPr/>
        </p:nvSpPr>
        <p:spPr>
          <a:xfrm>
            <a:off x="4265471" y="2405298"/>
            <a:ext cx="458267" cy="992600"/>
          </a:xfrm>
          <a:prstGeom prst="rect">
            <a:avLst/>
          </a:prstGeom>
          <a:noFill/>
        </p:spPr>
        <p:txBody>
          <a:bodyPr vert="vert270" wrap="square" rtlCol="0">
            <a:spAutoFit/>
          </a:bodyPr>
          <a:lstStyle/>
          <a:p>
            <a:pPr algn="ctr" defTabSz="1015990"/>
            <a:r>
              <a:rPr lang="en-US" sz="1778" dirty="0">
                <a:solidFill>
                  <a:prstClr val="black"/>
                </a:solidFill>
                <a:cs typeface="Times New Roman" panose="02020603050405020304" pitchFamily="18" charset="0"/>
              </a:rPr>
              <a:t>k</a:t>
            </a:r>
          </a:p>
        </p:txBody>
      </p:sp>
      <p:sp>
        <p:nvSpPr>
          <p:cNvPr id="108" name="TextBox 107">
            <a:extLst>
              <a:ext uri="{FF2B5EF4-FFF2-40B4-BE49-F238E27FC236}">
                <a16:creationId xmlns:a16="http://schemas.microsoft.com/office/drawing/2014/main" id="{214361B8-75ED-B545-AD5E-16332096155D}"/>
              </a:ext>
            </a:extLst>
          </p:cNvPr>
          <p:cNvSpPr txBox="1"/>
          <p:nvPr/>
        </p:nvSpPr>
        <p:spPr>
          <a:xfrm>
            <a:off x="4250854" y="3655050"/>
            <a:ext cx="458267" cy="992600"/>
          </a:xfrm>
          <a:prstGeom prst="rect">
            <a:avLst/>
          </a:prstGeom>
          <a:noFill/>
        </p:spPr>
        <p:txBody>
          <a:bodyPr vert="vert270" wrap="square" rtlCol="0">
            <a:spAutoFit/>
          </a:bodyPr>
          <a:lstStyle/>
          <a:p>
            <a:pPr algn="ctr" defTabSz="1015990"/>
            <a:r>
              <a:rPr lang="en-US" sz="1778" dirty="0">
                <a:solidFill>
                  <a:prstClr val="black"/>
                </a:solidFill>
                <a:cs typeface="Times New Roman" panose="02020603050405020304" pitchFamily="18" charset="0"/>
              </a:rPr>
              <a:t>k+10</a:t>
            </a:r>
          </a:p>
        </p:txBody>
      </p:sp>
      <p:sp>
        <p:nvSpPr>
          <p:cNvPr id="109" name="TextBox 108">
            <a:extLst>
              <a:ext uri="{FF2B5EF4-FFF2-40B4-BE49-F238E27FC236}">
                <a16:creationId xmlns:a16="http://schemas.microsoft.com/office/drawing/2014/main" id="{2250C29B-1766-B44C-87EC-B996DEE5CF05}"/>
              </a:ext>
            </a:extLst>
          </p:cNvPr>
          <p:cNvSpPr txBox="1"/>
          <p:nvPr/>
        </p:nvSpPr>
        <p:spPr>
          <a:xfrm>
            <a:off x="4265471" y="4904570"/>
            <a:ext cx="458267" cy="992600"/>
          </a:xfrm>
          <a:prstGeom prst="rect">
            <a:avLst/>
          </a:prstGeom>
          <a:noFill/>
        </p:spPr>
        <p:txBody>
          <a:bodyPr vert="vert270" wrap="square" rtlCol="0">
            <a:spAutoFit/>
          </a:bodyPr>
          <a:lstStyle/>
          <a:p>
            <a:pPr algn="ctr" defTabSz="1015990"/>
            <a:r>
              <a:rPr lang="en-US" sz="1778" dirty="0">
                <a:solidFill>
                  <a:prstClr val="black"/>
                </a:solidFill>
                <a:cs typeface="Times New Roman" panose="02020603050405020304" pitchFamily="18" charset="0"/>
              </a:rPr>
              <a:t>k+20</a:t>
            </a:r>
          </a:p>
        </p:txBody>
      </p:sp>
      <p:sp>
        <p:nvSpPr>
          <p:cNvPr id="110" name="TextBox 109">
            <a:extLst>
              <a:ext uri="{FF2B5EF4-FFF2-40B4-BE49-F238E27FC236}">
                <a16:creationId xmlns:a16="http://schemas.microsoft.com/office/drawing/2014/main" id="{68B6504F-78CE-5443-B613-0724345A4677}"/>
              </a:ext>
            </a:extLst>
          </p:cNvPr>
          <p:cNvSpPr txBox="1"/>
          <p:nvPr/>
        </p:nvSpPr>
        <p:spPr>
          <a:xfrm>
            <a:off x="4744234" y="5903555"/>
            <a:ext cx="3316489" cy="365934"/>
          </a:xfrm>
          <a:prstGeom prst="rect">
            <a:avLst/>
          </a:prstGeom>
          <a:noFill/>
        </p:spPr>
        <p:txBody>
          <a:bodyPr wrap="square" rtlCol="0">
            <a:spAutoFit/>
          </a:bodyPr>
          <a:lstStyle/>
          <a:p>
            <a:pPr algn="ctr" defTabSz="1015990"/>
            <a:r>
              <a:rPr lang="en-US" sz="1778" dirty="0">
                <a:solidFill>
                  <a:prstClr val="black"/>
                </a:solidFill>
                <a:cs typeface="Times New Roman" panose="02020603050405020304" pitchFamily="18" charset="0"/>
              </a:rPr>
              <a:t>color propagation</a:t>
            </a:r>
          </a:p>
        </p:txBody>
      </p:sp>
      <p:pic>
        <p:nvPicPr>
          <p:cNvPr id="111" name="Picture 110">
            <a:extLst>
              <a:ext uri="{FF2B5EF4-FFF2-40B4-BE49-F238E27FC236}">
                <a16:creationId xmlns:a16="http://schemas.microsoft.com/office/drawing/2014/main" id="{EA5CDA93-AE3C-E64E-A174-417E147DFB40}"/>
              </a:ext>
            </a:extLst>
          </p:cNvPr>
          <p:cNvPicPr>
            <a:picLocks noChangeAspect="1"/>
          </p:cNvPicPr>
          <p:nvPr/>
        </p:nvPicPr>
        <p:blipFill>
          <a:blip r:embed="rId13"/>
          <a:stretch>
            <a:fillRect/>
          </a:stretch>
        </p:blipFill>
        <p:spPr>
          <a:xfrm>
            <a:off x="10226591" y="2399994"/>
            <a:ext cx="1587689" cy="997904"/>
          </a:xfrm>
          <a:prstGeom prst="rect">
            <a:avLst/>
          </a:prstGeom>
          <a:ln w="19050">
            <a:solidFill>
              <a:srgbClr val="ED7D31"/>
            </a:solidFill>
          </a:ln>
        </p:spPr>
      </p:pic>
      <p:pic>
        <p:nvPicPr>
          <p:cNvPr id="112" name="Picture 111">
            <a:extLst>
              <a:ext uri="{FF2B5EF4-FFF2-40B4-BE49-F238E27FC236}">
                <a16:creationId xmlns:a16="http://schemas.microsoft.com/office/drawing/2014/main" id="{6324E765-5363-A047-8F00-187154C9504A}"/>
              </a:ext>
            </a:extLst>
          </p:cNvPr>
          <p:cNvPicPr>
            <a:picLocks noChangeAspect="1"/>
          </p:cNvPicPr>
          <p:nvPr/>
        </p:nvPicPr>
        <p:blipFill>
          <a:blip r:embed="rId13"/>
          <a:stretch>
            <a:fillRect/>
          </a:stretch>
        </p:blipFill>
        <p:spPr>
          <a:xfrm>
            <a:off x="8491939" y="2399994"/>
            <a:ext cx="1587689" cy="997904"/>
          </a:xfrm>
          <a:prstGeom prst="rect">
            <a:avLst/>
          </a:prstGeom>
        </p:spPr>
      </p:pic>
      <p:sp>
        <p:nvSpPr>
          <p:cNvPr id="113" name="TextBox 112">
            <a:extLst>
              <a:ext uri="{FF2B5EF4-FFF2-40B4-BE49-F238E27FC236}">
                <a16:creationId xmlns:a16="http://schemas.microsoft.com/office/drawing/2014/main" id="{41DD8B09-C7BB-794F-9E79-A594892F2529}"/>
              </a:ext>
            </a:extLst>
          </p:cNvPr>
          <p:cNvSpPr txBox="1"/>
          <p:nvPr/>
        </p:nvSpPr>
        <p:spPr>
          <a:xfrm>
            <a:off x="8491939" y="1898662"/>
            <a:ext cx="1587689" cy="365934"/>
          </a:xfrm>
          <a:prstGeom prst="rect">
            <a:avLst/>
          </a:prstGeom>
          <a:noFill/>
        </p:spPr>
        <p:txBody>
          <a:bodyPr wrap="square" rtlCol="0">
            <a:spAutoFit/>
          </a:bodyPr>
          <a:lstStyle/>
          <a:p>
            <a:pPr algn="ctr" defTabSz="1015990"/>
            <a:r>
              <a:rPr lang="en-US" sz="1778" dirty="0">
                <a:solidFill>
                  <a:prstClr val="black"/>
                </a:solidFill>
                <a:cs typeface="Times New Roman" panose="02020603050405020304" pitchFamily="18" charset="0"/>
              </a:rPr>
              <a:t>original video</a:t>
            </a:r>
          </a:p>
        </p:txBody>
      </p:sp>
      <p:sp>
        <p:nvSpPr>
          <p:cNvPr id="114" name="TextBox 113">
            <a:extLst>
              <a:ext uri="{FF2B5EF4-FFF2-40B4-BE49-F238E27FC236}">
                <a16:creationId xmlns:a16="http://schemas.microsoft.com/office/drawing/2014/main" id="{3A575C12-C622-4844-A296-12D4C5CD0356}"/>
              </a:ext>
            </a:extLst>
          </p:cNvPr>
          <p:cNvSpPr txBox="1"/>
          <p:nvPr/>
        </p:nvSpPr>
        <p:spPr>
          <a:xfrm>
            <a:off x="10220739" y="1898662"/>
            <a:ext cx="1587689" cy="365934"/>
          </a:xfrm>
          <a:prstGeom prst="rect">
            <a:avLst/>
          </a:prstGeom>
          <a:noFill/>
        </p:spPr>
        <p:txBody>
          <a:bodyPr wrap="square" rtlCol="0">
            <a:spAutoFit/>
          </a:bodyPr>
          <a:lstStyle/>
          <a:p>
            <a:pPr algn="ctr" defTabSz="1015990"/>
            <a:r>
              <a:rPr lang="en-US" sz="1778" dirty="0">
                <a:solidFill>
                  <a:prstClr val="black"/>
                </a:solidFill>
                <a:cs typeface="Times New Roman" panose="02020603050405020304" pitchFamily="18" charset="0"/>
              </a:rPr>
              <a:t>propagated</a:t>
            </a:r>
          </a:p>
        </p:txBody>
      </p:sp>
      <p:pic>
        <p:nvPicPr>
          <p:cNvPr id="115" name="Picture 114">
            <a:extLst>
              <a:ext uri="{FF2B5EF4-FFF2-40B4-BE49-F238E27FC236}">
                <a16:creationId xmlns:a16="http://schemas.microsoft.com/office/drawing/2014/main" id="{A0CFBA75-24B9-9246-A249-172AF8B3C901}"/>
              </a:ext>
            </a:extLst>
          </p:cNvPr>
          <p:cNvPicPr>
            <a:picLocks noChangeAspect="1"/>
          </p:cNvPicPr>
          <p:nvPr/>
        </p:nvPicPr>
        <p:blipFill>
          <a:blip r:embed="rId14"/>
          <a:stretch>
            <a:fillRect/>
          </a:stretch>
        </p:blipFill>
        <p:spPr>
          <a:xfrm>
            <a:off x="10220740" y="3655050"/>
            <a:ext cx="1587689" cy="992600"/>
          </a:xfrm>
          <a:prstGeom prst="rect">
            <a:avLst/>
          </a:prstGeom>
          <a:ln w="19050">
            <a:solidFill>
              <a:srgbClr val="ED7D31"/>
            </a:solidFill>
          </a:ln>
        </p:spPr>
      </p:pic>
      <p:pic>
        <p:nvPicPr>
          <p:cNvPr id="116" name="Picture 115">
            <a:extLst>
              <a:ext uri="{FF2B5EF4-FFF2-40B4-BE49-F238E27FC236}">
                <a16:creationId xmlns:a16="http://schemas.microsoft.com/office/drawing/2014/main" id="{2A37B544-A316-EE42-BEBA-C4510FD5ACDE}"/>
              </a:ext>
            </a:extLst>
          </p:cNvPr>
          <p:cNvPicPr>
            <a:picLocks noChangeAspect="1"/>
          </p:cNvPicPr>
          <p:nvPr/>
        </p:nvPicPr>
        <p:blipFill>
          <a:blip r:embed="rId15"/>
          <a:stretch>
            <a:fillRect/>
          </a:stretch>
        </p:blipFill>
        <p:spPr>
          <a:xfrm>
            <a:off x="10210320" y="4904570"/>
            <a:ext cx="1598108" cy="988051"/>
          </a:xfrm>
          <a:prstGeom prst="rect">
            <a:avLst/>
          </a:prstGeom>
          <a:ln w="19050">
            <a:solidFill>
              <a:srgbClr val="ED7D31"/>
            </a:solidFill>
          </a:ln>
        </p:spPr>
      </p:pic>
      <p:pic>
        <p:nvPicPr>
          <p:cNvPr id="117" name="Picture 116">
            <a:extLst>
              <a:ext uri="{FF2B5EF4-FFF2-40B4-BE49-F238E27FC236}">
                <a16:creationId xmlns:a16="http://schemas.microsoft.com/office/drawing/2014/main" id="{A6B550E1-C8E9-9C4C-B271-E3063179464C}"/>
              </a:ext>
            </a:extLst>
          </p:cNvPr>
          <p:cNvPicPr>
            <a:picLocks noChangeAspect="1"/>
          </p:cNvPicPr>
          <p:nvPr/>
        </p:nvPicPr>
        <p:blipFill>
          <a:blip r:embed="rId16"/>
          <a:stretch>
            <a:fillRect/>
          </a:stretch>
        </p:blipFill>
        <p:spPr>
          <a:xfrm>
            <a:off x="8491940" y="3655050"/>
            <a:ext cx="1587689" cy="992600"/>
          </a:xfrm>
          <a:prstGeom prst="rect">
            <a:avLst/>
          </a:prstGeom>
          <a:ln w="19050">
            <a:solidFill>
              <a:srgbClr val="70AD47"/>
            </a:solidFill>
          </a:ln>
        </p:spPr>
      </p:pic>
      <p:pic>
        <p:nvPicPr>
          <p:cNvPr id="118" name="Picture 117">
            <a:extLst>
              <a:ext uri="{FF2B5EF4-FFF2-40B4-BE49-F238E27FC236}">
                <a16:creationId xmlns:a16="http://schemas.microsoft.com/office/drawing/2014/main" id="{EA003C08-9CA8-D84A-8A46-891E4E3D09D2}"/>
              </a:ext>
            </a:extLst>
          </p:cNvPr>
          <p:cNvPicPr>
            <a:picLocks noChangeAspect="1"/>
          </p:cNvPicPr>
          <p:nvPr/>
        </p:nvPicPr>
        <p:blipFill>
          <a:blip r:embed="rId17"/>
          <a:stretch>
            <a:fillRect/>
          </a:stretch>
        </p:blipFill>
        <p:spPr>
          <a:xfrm>
            <a:off x="8494865" y="4915503"/>
            <a:ext cx="1582733" cy="988051"/>
          </a:xfrm>
          <a:prstGeom prst="rect">
            <a:avLst/>
          </a:prstGeom>
          <a:ln w="19050">
            <a:solidFill>
              <a:srgbClr val="70AD47"/>
            </a:solidFill>
          </a:ln>
        </p:spPr>
      </p:pic>
      <p:sp>
        <p:nvSpPr>
          <p:cNvPr id="119" name="Rectangle 118">
            <a:extLst>
              <a:ext uri="{FF2B5EF4-FFF2-40B4-BE49-F238E27FC236}">
                <a16:creationId xmlns:a16="http://schemas.microsoft.com/office/drawing/2014/main" id="{78551677-D778-7545-BAE1-DED6E073377E}"/>
              </a:ext>
            </a:extLst>
          </p:cNvPr>
          <p:cNvSpPr/>
          <p:nvPr/>
        </p:nvSpPr>
        <p:spPr>
          <a:xfrm>
            <a:off x="7256520" y="3655050"/>
            <a:ext cx="620889" cy="453737"/>
          </a:xfrm>
          <a:prstGeom prst="rect">
            <a:avLst/>
          </a:prstGeom>
          <a:noFill/>
          <a:ln w="12700" cap="flat" cmpd="sng" algn="ctr">
            <a:solidFill>
              <a:srgbClr val="FF0000"/>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120" name="Rectangle 119">
            <a:extLst>
              <a:ext uri="{FF2B5EF4-FFF2-40B4-BE49-F238E27FC236}">
                <a16:creationId xmlns:a16="http://schemas.microsoft.com/office/drawing/2014/main" id="{9C1D8E35-54A7-EC40-85EC-0EA554814B4E}"/>
              </a:ext>
            </a:extLst>
          </p:cNvPr>
          <p:cNvSpPr/>
          <p:nvPr/>
        </p:nvSpPr>
        <p:spPr>
          <a:xfrm>
            <a:off x="7266879" y="5435707"/>
            <a:ext cx="620889" cy="453737"/>
          </a:xfrm>
          <a:prstGeom prst="rect">
            <a:avLst/>
          </a:prstGeom>
          <a:noFill/>
          <a:ln w="12700" cap="flat" cmpd="sng" algn="ctr">
            <a:solidFill>
              <a:srgbClr val="FF0000"/>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121" name="Rectangle 120">
            <a:extLst>
              <a:ext uri="{FF2B5EF4-FFF2-40B4-BE49-F238E27FC236}">
                <a16:creationId xmlns:a16="http://schemas.microsoft.com/office/drawing/2014/main" id="{AE79248D-ED98-7142-8E02-20AFC912DE9E}"/>
              </a:ext>
            </a:extLst>
          </p:cNvPr>
          <p:cNvSpPr/>
          <p:nvPr/>
        </p:nvSpPr>
        <p:spPr>
          <a:xfrm>
            <a:off x="11173428" y="4192297"/>
            <a:ext cx="620889" cy="453737"/>
          </a:xfrm>
          <a:prstGeom prst="rect">
            <a:avLst/>
          </a:prstGeom>
          <a:noFill/>
          <a:ln w="12700" cap="flat" cmpd="sng" algn="ctr">
            <a:solidFill>
              <a:srgbClr val="FF0000"/>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122" name="Rectangle 121">
            <a:extLst>
              <a:ext uri="{FF2B5EF4-FFF2-40B4-BE49-F238E27FC236}">
                <a16:creationId xmlns:a16="http://schemas.microsoft.com/office/drawing/2014/main" id="{3726CFA2-DAE5-0042-A06D-DA99853E5A93}"/>
              </a:ext>
            </a:extLst>
          </p:cNvPr>
          <p:cNvSpPr/>
          <p:nvPr/>
        </p:nvSpPr>
        <p:spPr>
          <a:xfrm>
            <a:off x="11185250" y="5414922"/>
            <a:ext cx="620889" cy="453737"/>
          </a:xfrm>
          <a:prstGeom prst="rect">
            <a:avLst/>
          </a:prstGeom>
          <a:noFill/>
          <a:ln w="12700" cap="flat" cmpd="sng" algn="ctr">
            <a:solidFill>
              <a:srgbClr val="FF0000"/>
            </a:solidFill>
            <a:prstDash val="solid"/>
            <a:miter lim="800000"/>
          </a:ln>
          <a:effectLst/>
        </p:spPr>
        <p:txBody>
          <a:bodyPr rtlCol="0" anchor="ctr"/>
          <a:lstStyle/>
          <a:p>
            <a:pPr algn="ctr" defTabSz="1015990">
              <a:defRPr/>
            </a:pPr>
            <a:endParaRPr lang="en-US" sz="2000" kern="0">
              <a:solidFill>
                <a:prstClr val="white"/>
              </a:solidFill>
            </a:endParaRPr>
          </a:p>
        </p:txBody>
      </p:sp>
      <p:sp>
        <p:nvSpPr>
          <p:cNvPr id="123" name="TextBox 122">
            <a:extLst>
              <a:ext uri="{FF2B5EF4-FFF2-40B4-BE49-F238E27FC236}">
                <a16:creationId xmlns:a16="http://schemas.microsoft.com/office/drawing/2014/main" id="{A4805CAA-428E-DF42-8B9C-76005A09E5D6}"/>
              </a:ext>
            </a:extLst>
          </p:cNvPr>
          <p:cNvSpPr txBox="1"/>
          <p:nvPr/>
        </p:nvSpPr>
        <p:spPr>
          <a:xfrm>
            <a:off x="8491939" y="5903555"/>
            <a:ext cx="3316489" cy="365934"/>
          </a:xfrm>
          <a:prstGeom prst="rect">
            <a:avLst/>
          </a:prstGeom>
          <a:noFill/>
        </p:spPr>
        <p:txBody>
          <a:bodyPr wrap="square" rtlCol="0">
            <a:spAutoFit/>
          </a:bodyPr>
          <a:lstStyle/>
          <a:p>
            <a:pPr algn="ctr" defTabSz="1015990"/>
            <a:r>
              <a:rPr lang="en-US" sz="1778" dirty="0">
                <a:solidFill>
                  <a:prstClr val="black"/>
                </a:solidFill>
                <a:cs typeface="Times New Roman" panose="02020603050405020304" pitchFamily="18" charset="0"/>
              </a:rPr>
              <a:t>HDR propagation</a:t>
            </a:r>
          </a:p>
        </p:txBody>
      </p:sp>
      <p:sp>
        <p:nvSpPr>
          <p:cNvPr id="124" name="TextBox 123">
            <a:extLst>
              <a:ext uri="{FF2B5EF4-FFF2-40B4-BE49-F238E27FC236}">
                <a16:creationId xmlns:a16="http://schemas.microsoft.com/office/drawing/2014/main" id="{E7B4698F-A978-E44F-84C0-58B3BDFDFEC2}"/>
              </a:ext>
            </a:extLst>
          </p:cNvPr>
          <p:cNvSpPr txBox="1"/>
          <p:nvPr/>
        </p:nvSpPr>
        <p:spPr>
          <a:xfrm>
            <a:off x="2252392" y="2231242"/>
            <a:ext cx="625854" cy="400110"/>
          </a:xfrm>
          <a:prstGeom prst="rect">
            <a:avLst/>
          </a:prstGeom>
          <a:noFill/>
        </p:spPr>
        <p:txBody>
          <a:bodyPr wrap="square" rtlCol="0">
            <a:spAutoFit/>
          </a:bodyPr>
          <a:lstStyle/>
          <a:p>
            <a:pPr defTabSz="1015990"/>
            <a:r>
              <a:rPr lang="en-US" sz="2000" dirty="0">
                <a:solidFill>
                  <a:prstClr val="black"/>
                </a:solidFill>
              </a:rPr>
              <a:t>……</a:t>
            </a:r>
          </a:p>
        </p:txBody>
      </p:sp>
      <p:sp>
        <p:nvSpPr>
          <p:cNvPr id="125" name="TextBox 124">
            <a:extLst>
              <a:ext uri="{FF2B5EF4-FFF2-40B4-BE49-F238E27FC236}">
                <a16:creationId xmlns:a16="http://schemas.microsoft.com/office/drawing/2014/main" id="{2DC46E87-8D3F-3443-B6CD-9AA968353284}"/>
              </a:ext>
            </a:extLst>
          </p:cNvPr>
          <p:cNvSpPr txBox="1"/>
          <p:nvPr/>
        </p:nvSpPr>
        <p:spPr>
          <a:xfrm>
            <a:off x="3432645" y="2231242"/>
            <a:ext cx="625854" cy="400110"/>
          </a:xfrm>
          <a:prstGeom prst="rect">
            <a:avLst/>
          </a:prstGeom>
          <a:noFill/>
        </p:spPr>
        <p:txBody>
          <a:bodyPr wrap="square" rtlCol="0">
            <a:spAutoFit/>
          </a:bodyPr>
          <a:lstStyle/>
          <a:p>
            <a:pPr defTabSz="1015990"/>
            <a:r>
              <a:rPr lang="en-US" sz="2000" dirty="0">
                <a:solidFill>
                  <a:prstClr val="black"/>
                </a:solidFill>
              </a:rPr>
              <a:t>……</a:t>
            </a:r>
          </a:p>
        </p:txBody>
      </p:sp>
      <p:sp>
        <p:nvSpPr>
          <p:cNvPr id="126" name="Rounded Rectangle 125">
            <a:extLst>
              <a:ext uri="{FF2B5EF4-FFF2-40B4-BE49-F238E27FC236}">
                <a16:creationId xmlns:a16="http://schemas.microsoft.com/office/drawing/2014/main" id="{F5F72656-4FBC-7642-9CBA-9D5618844091}"/>
              </a:ext>
            </a:extLst>
          </p:cNvPr>
          <p:cNvSpPr/>
          <p:nvPr/>
        </p:nvSpPr>
        <p:spPr>
          <a:xfrm>
            <a:off x="6411447" y="3526556"/>
            <a:ext cx="1734073" cy="2450732"/>
          </a:xfrm>
          <a:prstGeom prst="roundRect">
            <a:avLst>
              <a:gd name="adj" fmla="val 7833"/>
            </a:avLst>
          </a:prstGeom>
          <a:noFill/>
          <a:ln w="19050" cap="flat" cmpd="sng" algn="ctr">
            <a:solidFill>
              <a:srgbClr val="ED7D31"/>
            </a:solidFill>
            <a:prstDash val="dash"/>
            <a:miter lim="800000"/>
          </a:ln>
          <a:effectLst/>
        </p:spPr>
        <p:txBody>
          <a:bodyPr rtlCol="0" anchor="ctr"/>
          <a:lstStyle/>
          <a:p>
            <a:pPr algn="ctr" defTabSz="1015990">
              <a:defRPr/>
            </a:pPr>
            <a:endParaRPr lang="en-US" sz="2000" kern="0">
              <a:solidFill>
                <a:prstClr val="white"/>
              </a:solidFill>
            </a:endParaRPr>
          </a:p>
        </p:txBody>
      </p:sp>
      <p:sp>
        <p:nvSpPr>
          <p:cNvPr id="127" name="Rounded Rectangle 126">
            <a:extLst>
              <a:ext uri="{FF2B5EF4-FFF2-40B4-BE49-F238E27FC236}">
                <a16:creationId xmlns:a16="http://schemas.microsoft.com/office/drawing/2014/main" id="{7ACB0251-B75D-104B-ADCD-4EF3E08B2BE1}"/>
              </a:ext>
            </a:extLst>
          </p:cNvPr>
          <p:cNvSpPr/>
          <p:nvPr/>
        </p:nvSpPr>
        <p:spPr>
          <a:xfrm>
            <a:off x="10155399" y="3526556"/>
            <a:ext cx="1730830" cy="2450732"/>
          </a:xfrm>
          <a:prstGeom prst="roundRect">
            <a:avLst>
              <a:gd name="adj" fmla="val 7833"/>
            </a:avLst>
          </a:prstGeom>
          <a:noFill/>
          <a:ln w="19050" cap="flat" cmpd="sng" algn="ctr">
            <a:solidFill>
              <a:srgbClr val="ED7D31"/>
            </a:solidFill>
            <a:prstDash val="dash"/>
            <a:miter lim="800000"/>
          </a:ln>
          <a:effectLst/>
        </p:spPr>
        <p:txBody>
          <a:bodyPr rtlCol="0" anchor="ctr"/>
          <a:lstStyle/>
          <a:p>
            <a:pPr algn="ctr" defTabSz="1015990">
              <a:defRPr/>
            </a:pPr>
            <a:endParaRPr lang="en-US" sz="2000" kern="0">
              <a:solidFill>
                <a:prstClr val="white"/>
              </a:solidFill>
            </a:endParaRPr>
          </a:p>
        </p:txBody>
      </p:sp>
      <p:cxnSp>
        <p:nvCxnSpPr>
          <p:cNvPr id="128" name="Curved Connector 127">
            <a:extLst>
              <a:ext uri="{FF2B5EF4-FFF2-40B4-BE49-F238E27FC236}">
                <a16:creationId xmlns:a16="http://schemas.microsoft.com/office/drawing/2014/main" id="{96FFB95A-7A45-C84D-B3F9-D4F271DE6D5C}"/>
              </a:ext>
            </a:extLst>
          </p:cNvPr>
          <p:cNvCxnSpPr>
            <a:cxnSpLocks/>
            <a:endCxn id="77" idx="2"/>
          </p:cNvCxnSpPr>
          <p:nvPr/>
        </p:nvCxnSpPr>
        <p:spPr>
          <a:xfrm flipV="1">
            <a:off x="1190914" y="3105409"/>
            <a:ext cx="417332" cy="1198731"/>
          </a:xfrm>
          <a:prstGeom prst="curvedConnector3">
            <a:avLst>
              <a:gd name="adj1" fmla="val 50000"/>
            </a:avLst>
          </a:prstGeom>
          <a:noFill/>
          <a:ln w="6350" cap="flat" cmpd="sng" algn="ctr">
            <a:solidFill>
              <a:sysClr val="window" lastClr="FFFFFF">
                <a:lumMod val="50000"/>
              </a:sysClr>
            </a:solidFill>
            <a:prstDash val="dash"/>
            <a:miter lim="800000"/>
            <a:tailEnd type="triangle"/>
          </a:ln>
          <a:effectLst/>
        </p:spPr>
      </p:cxnSp>
      <p:cxnSp>
        <p:nvCxnSpPr>
          <p:cNvPr id="129" name="Curved Connector 128">
            <a:extLst>
              <a:ext uri="{FF2B5EF4-FFF2-40B4-BE49-F238E27FC236}">
                <a16:creationId xmlns:a16="http://schemas.microsoft.com/office/drawing/2014/main" id="{962F0704-A9EA-ED49-8C37-E7969DEC9A03}"/>
              </a:ext>
            </a:extLst>
          </p:cNvPr>
          <p:cNvCxnSpPr>
            <a:cxnSpLocks/>
            <a:endCxn id="78" idx="2"/>
          </p:cNvCxnSpPr>
          <p:nvPr/>
        </p:nvCxnSpPr>
        <p:spPr>
          <a:xfrm>
            <a:off x="1162403" y="4332649"/>
            <a:ext cx="445842" cy="931759"/>
          </a:xfrm>
          <a:prstGeom prst="curvedConnector3">
            <a:avLst>
              <a:gd name="adj1" fmla="val 50000"/>
            </a:avLst>
          </a:prstGeom>
          <a:noFill/>
          <a:ln w="6350" cap="flat" cmpd="sng" algn="ctr">
            <a:solidFill>
              <a:sysClr val="window" lastClr="FFFFFF">
                <a:lumMod val="50000"/>
              </a:sysClr>
            </a:solidFill>
            <a:prstDash val="dash"/>
            <a:miter lim="800000"/>
            <a:tailEnd type="triangle"/>
          </a:ln>
          <a:effectLst/>
        </p:spPr>
      </p:cxnSp>
      <p:sp>
        <p:nvSpPr>
          <p:cNvPr id="130" name="Cube 129">
            <a:extLst>
              <a:ext uri="{FF2B5EF4-FFF2-40B4-BE49-F238E27FC236}">
                <a16:creationId xmlns:a16="http://schemas.microsoft.com/office/drawing/2014/main" id="{7D4A86F5-5DA8-014A-8B43-22E8EAE42663}"/>
              </a:ext>
            </a:extLst>
          </p:cNvPr>
          <p:cNvSpPr/>
          <p:nvPr/>
        </p:nvSpPr>
        <p:spPr>
          <a:xfrm>
            <a:off x="205987" y="3831716"/>
            <a:ext cx="984927" cy="973356"/>
          </a:xfrm>
          <a:prstGeom prst="cube">
            <a:avLst>
              <a:gd name="adj" fmla="val 2929"/>
            </a:avLst>
          </a:prstGeom>
          <a:solidFill>
            <a:sysClr val="window" lastClr="FFFFFF"/>
          </a:solidFill>
          <a:ln w="12700" cap="flat" cmpd="sng" algn="ctr">
            <a:solidFill>
              <a:sysClr val="window" lastClr="FFFFFF">
                <a:lumMod val="50000"/>
              </a:sysClr>
            </a:solidFill>
            <a:prstDash val="solid"/>
            <a:miter lim="800000"/>
          </a:ln>
          <a:effectLst/>
        </p:spPr>
        <p:txBody>
          <a:bodyPr rtlCol="0" anchor="ctr"/>
          <a:lstStyle/>
          <a:p>
            <a:pPr algn="ctr" defTabSz="1015990">
              <a:defRPr/>
            </a:pPr>
            <a:r>
              <a:rPr lang="en-US" sz="1778" kern="0" dirty="0">
                <a:solidFill>
                  <a:prstClr val="black"/>
                </a:solidFill>
                <a:cs typeface="Times New Roman" panose="02020603050405020304" pitchFamily="18" charset="0"/>
              </a:rPr>
              <a:t>key-frame</a:t>
            </a:r>
          </a:p>
        </p:txBody>
      </p:sp>
      <p:sp>
        <p:nvSpPr>
          <p:cNvPr id="131" name="TextBox 130">
            <a:extLst>
              <a:ext uri="{FF2B5EF4-FFF2-40B4-BE49-F238E27FC236}">
                <a16:creationId xmlns:a16="http://schemas.microsoft.com/office/drawing/2014/main" id="{35FAD084-EA80-9A4B-9692-B1A22F3A8A54}"/>
              </a:ext>
            </a:extLst>
          </p:cNvPr>
          <p:cNvSpPr txBox="1"/>
          <p:nvPr/>
        </p:nvSpPr>
        <p:spPr>
          <a:xfrm>
            <a:off x="216634" y="2666858"/>
            <a:ext cx="1288334" cy="365934"/>
          </a:xfrm>
          <a:prstGeom prst="rect">
            <a:avLst/>
          </a:prstGeom>
          <a:noFill/>
        </p:spPr>
        <p:txBody>
          <a:bodyPr wrap="square" rtlCol="0">
            <a:spAutoFit/>
          </a:bodyPr>
          <a:lstStyle/>
          <a:p>
            <a:pPr algn="ctr" defTabSz="1015990"/>
            <a:r>
              <a:rPr lang="en-US" sz="1778" dirty="0">
                <a:solidFill>
                  <a:prstClr val="black"/>
                </a:solidFill>
                <a:cs typeface="Times New Roman" panose="02020603050405020304" pitchFamily="18" charset="0"/>
              </a:rPr>
              <a:t>property</a:t>
            </a:r>
          </a:p>
        </p:txBody>
      </p:sp>
      <p:sp>
        <p:nvSpPr>
          <p:cNvPr id="132" name="TextBox 131">
            <a:extLst>
              <a:ext uri="{FF2B5EF4-FFF2-40B4-BE49-F238E27FC236}">
                <a16:creationId xmlns:a16="http://schemas.microsoft.com/office/drawing/2014/main" id="{F0083253-DF3D-3E4F-9858-DE9AD49E5932}"/>
              </a:ext>
            </a:extLst>
          </p:cNvPr>
          <p:cNvSpPr txBox="1"/>
          <p:nvPr/>
        </p:nvSpPr>
        <p:spPr>
          <a:xfrm>
            <a:off x="205987" y="5048856"/>
            <a:ext cx="1305702" cy="913135"/>
          </a:xfrm>
          <a:prstGeom prst="rect">
            <a:avLst/>
          </a:prstGeom>
          <a:noFill/>
        </p:spPr>
        <p:txBody>
          <a:bodyPr wrap="square" rtlCol="0">
            <a:spAutoFit/>
          </a:bodyPr>
          <a:lstStyle/>
          <a:p>
            <a:pPr algn="ctr" defTabSz="1015990"/>
            <a:r>
              <a:rPr lang="en-US" sz="1778" dirty="0">
                <a:solidFill>
                  <a:prstClr val="black"/>
                </a:solidFill>
                <a:cs typeface="Times New Roman" panose="02020603050405020304" pitchFamily="18" charset="0"/>
              </a:rPr>
              <a:t>guided information</a:t>
            </a:r>
          </a:p>
        </p:txBody>
      </p:sp>
    </p:spTree>
    <p:custDataLst>
      <p:tags r:id="rId1"/>
    </p:custDataLst>
    <p:extLst>
      <p:ext uri="{BB962C8B-B14F-4D97-AF65-F5344CB8AC3E}">
        <p14:creationId xmlns:p14="http://schemas.microsoft.com/office/powerpoint/2010/main" val="3365560171"/>
      </p:ext>
    </p:extLst>
  </p:cSld>
  <p:clrMapOvr>
    <a:masterClrMapping/>
  </p:clrMapOvr>
  <mc:AlternateContent xmlns:mc="http://schemas.openxmlformats.org/markup-compatibility/2006" xmlns:p14="http://schemas.microsoft.com/office/powerpoint/2010/main">
    <mc:Choice Requires="p14">
      <p:transition p14:dur="0" advTm="43990"/>
    </mc:Choice>
    <mc:Fallback xmlns="">
      <p:transition advTm="4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dissolve">
                                      <p:cBhvr>
                                        <p:cTn id="7" dur="500"/>
                                        <p:tgtEl>
                                          <p:spTgt spid="99"/>
                                        </p:tgtEl>
                                      </p:cBhvr>
                                    </p:animEffect>
                                  </p:childTnLst>
                                </p:cTn>
                              </p:par>
                              <p:par>
                                <p:cTn id="8" presetID="9"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dissolve">
                                      <p:cBhvr>
                                        <p:cTn id="10" dur="500"/>
                                        <p:tgtEl>
                                          <p:spTgt spid="100"/>
                                        </p:tgtEl>
                                      </p:cBhvr>
                                    </p:animEffect>
                                  </p:childTnLst>
                                </p:cTn>
                              </p:par>
                              <p:par>
                                <p:cTn id="11" presetID="9"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dissolve">
                                      <p:cBhvr>
                                        <p:cTn id="13" dur="500"/>
                                        <p:tgtEl>
                                          <p:spTgt spid="101"/>
                                        </p:tgtEl>
                                      </p:cBhvr>
                                    </p:animEffect>
                                  </p:childTnLst>
                                </p:cTn>
                              </p:par>
                              <p:par>
                                <p:cTn id="14" presetID="9" presetClass="entr" presetSubtype="0" fill="hold"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dissolve">
                                      <p:cBhvr>
                                        <p:cTn id="19" dur="500"/>
                                        <p:tgtEl>
                                          <p:spTgt spid="103"/>
                                        </p:tgtEl>
                                      </p:cBhvr>
                                    </p:animEffect>
                                  </p:childTnLst>
                                </p:cTn>
                              </p:par>
                              <p:par>
                                <p:cTn id="20" presetID="9" presetClass="entr" presetSubtype="0" fill="hold" nodeType="with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dissolve">
                                      <p:cBhvr>
                                        <p:cTn id="22" dur="500"/>
                                        <p:tgtEl>
                                          <p:spTgt spid="10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dissolve">
                                      <p:cBhvr>
                                        <p:cTn id="25" dur="500"/>
                                        <p:tgtEl>
                                          <p:spTgt spid="10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dissolve">
                                      <p:cBhvr>
                                        <p:cTn id="28" dur="500"/>
                                        <p:tgtEl>
                                          <p:spTgt spid="10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dissolve">
                                      <p:cBhvr>
                                        <p:cTn id="31" dur="500"/>
                                        <p:tgtEl>
                                          <p:spTgt spid="10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dissolve">
                                      <p:cBhvr>
                                        <p:cTn id="34" dur="500"/>
                                        <p:tgtEl>
                                          <p:spTgt spid="10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dissolve">
                                      <p:cBhvr>
                                        <p:cTn id="37" dur="500"/>
                                        <p:tgtEl>
                                          <p:spTgt spid="10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dissolve">
                                      <p:cBhvr>
                                        <p:cTn id="40" dur="500"/>
                                        <p:tgtEl>
                                          <p:spTgt spid="110"/>
                                        </p:tgtEl>
                                      </p:cBhvr>
                                    </p:animEffect>
                                  </p:childTnLst>
                                </p:cTn>
                              </p:par>
                              <p:par>
                                <p:cTn id="41" presetID="9" presetClass="entr" presetSubtype="0" fill="hold" nodeType="with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dissolve">
                                      <p:cBhvr>
                                        <p:cTn id="43" dur="500"/>
                                        <p:tgtEl>
                                          <p:spTgt spid="111"/>
                                        </p:tgtEl>
                                      </p:cBhvr>
                                    </p:animEffect>
                                  </p:childTnLst>
                                </p:cTn>
                              </p:par>
                              <p:par>
                                <p:cTn id="44" presetID="9" presetClass="entr" presetSubtype="0" fill="hold" nodeType="withEffect">
                                  <p:stCondLst>
                                    <p:cond delay="0"/>
                                  </p:stCondLst>
                                  <p:childTnLst>
                                    <p:set>
                                      <p:cBhvr>
                                        <p:cTn id="45" dur="1" fill="hold">
                                          <p:stCondLst>
                                            <p:cond delay="0"/>
                                          </p:stCondLst>
                                        </p:cTn>
                                        <p:tgtEl>
                                          <p:spTgt spid="112"/>
                                        </p:tgtEl>
                                        <p:attrNameLst>
                                          <p:attrName>style.visibility</p:attrName>
                                        </p:attrNameLst>
                                      </p:cBhvr>
                                      <p:to>
                                        <p:strVal val="visible"/>
                                      </p:to>
                                    </p:set>
                                    <p:animEffect transition="in" filter="dissolve">
                                      <p:cBhvr>
                                        <p:cTn id="46" dur="500"/>
                                        <p:tgtEl>
                                          <p:spTgt spid="11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dissolve">
                                      <p:cBhvr>
                                        <p:cTn id="49" dur="500"/>
                                        <p:tgtEl>
                                          <p:spTgt spid="1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dissolve">
                                      <p:cBhvr>
                                        <p:cTn id="52" dur="500"/>
                                        <p:tgtEl>
                                          <p:spTgt spid="114"/>
                                        </p:tgtEl>
                                      </p:cBhvr>
                                    </p:animEffect>
                                  </p:childTnLst>
                                </p:cTn>
                              </p:par>
                              <p:par>
                                <p:cTn id="53" presetID="9" presetClass="entr" presetSubtype="0" fill="hold"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dissolve">
                                      <p:cBhvr>
                                        <p:cTn id="55" dur="500"/>
                                        <p:tgtEl>
                                          <p:spTgt spid="115"/>
                                        </p:tgtEl>
                                      </p:cBhvr>
                                    </p:animEffect>
                                  </p:childTnLst>
                                </p:cTn>
                              </p:par>
                              <p:par>
                                <p:cTn id="56" presetID="9" presetClass="entr" presetSubtype="0"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dissolve">
                                      <p:cBhvr>
                                        <p:cTn id="58" dur="500"/>
                                        <p:tgtEl>
                                          <p:spTgt spid="116"/>
                                        </p:tgtEl>
                                      </p:cBhvr>
                                    </p:animEffect>
                                  </p:childTnLst>
                                </p:cTn>
                              </p:par>
                              <p:par>
                                <p:cTn id="59" presetID="9" presetClass="entr" presetSubtype="0" fill="hold" nodeType="with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dissolve">
                                      <p:cBhvr>
                                        <p:cTn id="61" dur="500"/>
                                        <p:tgtEl>
                                          <p:spTgt spid="117"/>
                                        </p:tgtEl>
                                      </p:cBhvr>
                                    </p:animEffect>
                                  </p:childTnLst>
                                </p:cTn>
                              </p:par>
                              <p:par>
                                <p:cTn id="62" presetID="9" presetClass="entr" presetSubtype="0" fill="hold" nodeType="with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dissolve">
                                      <p:cBhvr>
                                        <p:cTn id="64" dur="500"/>
                                        <p:tgtEl>
                                          <p:spTgt spid="11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9"/>
                                        </p:tgtEl>
                                        <p:attrNameLst>
                                          <p:attrName>style.visibility</p:attrName>
                                        </p:attrNameLst>
                                      </p:cBhvr>
                                      <p:to>
                                        <p:strVal val="visible"/>
                                      </p:to>
                                    </p:set>
                                    <p:animEffect transition="in" filter="dissolve">
                                      <p:cBhvr>
                                        <p:cTn id="67" dur="500"/>
                                        <p:tgtEl>
                                          <p:spTgt spid="11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20"/>
                                        </p:tgtEl>
                                        <p:attrNameLst>
                                          <p:attrName>style.visibility</p:attrName>
                                        </p:attrNameLst>
                                      </p:cBhvr>
                                      <p:to>
                                        <p:strVal val="visible"/>
                                      </p:to>
                                    </p:set>
                                    <p:animEffect transition="in" filter="dissolve">
                                      <p:cBhvr>
                                        <p:cTn id="70" dur="500"/>
                                        <p:tgtEl>
                                          <p:spTgt spid="120"/>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dissolve">
                                      <p:cBhvr>
                                        <p:cTn id="73" dur="500"/>
                                        <p:tgtEl>
                                          <p:spTgt spid="12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2"/>
                                        </p:tgtEl>
                                        <p:attrNameLst>
                                          <p:attrName>style.visibility</p:attrName>
                                        </p:attrNameLst>
                                      </p:cBhvr>
                                      <p:to>
                                        <p:strVal val="visible"/>
                                      </p:to>
                                    </p:set>
                                    <p:animEffect transition="in" filter="dissolve">
                                      <p:cBhvr>
                                        <p:cTn id="76" dur="500"/>
                                        <p:tgtEl>
                                          <p:spTgt spid="122"/>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23"/>
                                        </p:tgtEl>
                                        <p:attrNameLst>
                                          <p:attrName>style.visibility</p:attrName>
                                        </p:attrNameLst>
                                      </p:cBhvr>
                                      <p:to>
                                        <p:strVal val="visible"/>
                                      </p:to>
                                    </p:set>
                                    <p:animEffect transition="in" filter="dissolve">
                                      <p:cBhvr>
                                        <p:cTn id="79" dur="500"/>
                                        <p:tgtEl>
                                          <p:spTgt spid="123"/>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26"/>
                                        </p:tgtEl>
                                        <p:attrNameLst>
                                          <p:attrName>style.visibility</p:attrName>
                                        </p:attrNameLst>
                                      </p:cBhvr>
                                      <p:to>
                                        <p:strVal val="visible"/>
                                      </p:to>
                                    </p:set>
                                    <p:animEffect transition="in" filter="dissolve">
                                      <p:cBhvr>
                                        <p:cTn id="82" dur="500"/>
                                        <p:tgtEl>
                                          <p:spTgt spid="126"/>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animEffect transition="in" filter="dissolve">
                                      <p:cBhvr>
                                        <p:cTn id="85"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107" grpId="0"/>
      <p:bldP spid="108" grpId="0"/>
      <p:bldP spid="109" grpId="0"/>
      <p:bldP spid="110" grpId="0"/>
      <p:bldP spid="113" grpId="0"/>
      <p:bldP spid="114" grpId="0"/>
      <p:bldP spid="119" grpId="0" animBg="1"/>
      <p:bldP spid="120" grpId="0" animBg="1"/>
      <p:bldP spid="121" grpId="0" animBg="1"/>
      <p:bldP spid="122" grpId="0" animBg="1"/>
      <p:bldP spid="123" grpId="0"/>
      <p:bldP spid="126" grpId="0" animBg="1"/>
      <p:bldP spid="1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21" y="703918"/>
            <a:ext cx="9775984" cy="687368"/>
          </a:xfrm>
        </p:spPr>
        <p:txBody>
          <a:bodyPr/>
          <a:lstStyle/>
          <a:p>
            <a:r>
              <a:rPr lang="en-US" dirty="0"/>
              <a:t>Temporal propagation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051FD-85D5-C348-A6ED-7685D3B45EF6}"/>
                  </a:ext>
                </a:extLst>
              </p:cNvPr>
              <p:cNvSpPr>
                <a:spLocks noGrp="1"/>
              </p:cNvSpPr>
              <p:nvPr>
                <p:ph idx="1"/>
              </p:nvPr>
            </p:nvSpPr>
            <p:spPr/>
            <p:txBody>
              <a:bodyPr/>
              <a:lstStyle/>
              <a:p>
                <a:pPr>
                  <a:lnSpc>
                    <a:spcPct val="100000"/>
                  </a:lnSpc>
                </a:pPr>
                <a:r>
                  <a:rPr lang="en-US" dirty="0"/>
                  <a:t>Bi-directionality of TPN</a:t>
                </a:r>
              </a:p>
              <a:p>
                <a:pPr>
                  <a:lnSpc>
                    <a:spcPct val="100000"/>
                  </a:lnSpc>
                </a:pPr>
                <a:endParaRPr lang="en-US" dirty="0"/>
              </a:p>
              <a:p>
                <a:pPr marL="0" indent="0">
                  <a:lnSpc>
                    <a:spcPct val="100000"/>
                  </a:lnSpc>
                  <a:buNone/>
                </a:pPr>
                <a:endParaRPr lang="en-US" dirty="0"/>
              </a:p>
              <a:p>
                <a:pPr>
                  <a:lnSpc>
                    <a:spcPct val="100000"/>
                  </a:lnSpc>
                </a:pPr>
                <a:r>
                  <a:rPr lang="en-US" dirty="0"/>
                  <a:t>Style consistency</a:t>
                </a:r>
              </a:p>
              <a:p>
                <a:pPr marL="0" indent="0" algn="ctr">
                  <a:lnSpc>
                    <a:spcPct val="10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r>
                            <a:rPr lang="en-US" b="0" i="0" smtClean="0">
                              <a:latin typeface="Cambria Math" panose="02040503050406030204" pitchFamily="18" charset="0"/>
                            </a:rPr>
                            <m:t> </m:t>
                          </m:r>
                        </m:fName>
                        <m:e>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2</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2</m:t>
                                      </m:r>
                                    </m:sub>
                                  </m:sSub>
                                </m:e>
                              </m:d>
                            </m:e>
                            <m:sub>
                              <m:r>
                                <a:rPr lang="en-US" b="0" i="1" smtClean="0">
                                  <a:latin typeface="Cambria Math" panose="02040503050406030204" pitchFamily="18" charset="0"/>
                                </a:rPr>
                                <m:t>𝐹</m:t>
                              </m:r>
                            </m:sub>
                            <m:sup>
                              <m:r>
                                <a:rPr lang="en-US" b="0" i="1" smtClean="0">
                                  <a:latin typeface="Cambria Math" panose="02040503050406030204" pitchFamily="18" charset="0"/>
                                </a:rPr>
                                <m:t>2</m:t>
                              </m:r>
                            </m:sup>
                          </m:sSubSup>
                        </m:e>
                      </m:func>
                    </m:oMath>
                  </m:oMathPara>
                </a14:m>
                <a:endParaRPr lang="en-US" dirty="0"/>
              </a:p>
              <a:p>
                <a:pPr marL="0" indent="0" algn="ctr">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oMath>
                  </m:oMathPara>
                </a14:m>
                <a:endParaRPr lang="en-US" dirty="0"/>
              </a:p>
            </p:txBody>
          </p:sp>
        </mc:Choice>
        <mc:Fallback xmlns="">
          <p:sp>
            <p:nvSpPr>
              <p:cNvPr id="3" name="Content Placeholder 2">
                <a:extLst>
                  <a:ext uri="{FF2B5EF4-FFF2-40B4-BE49-F238E27FC236}">
                    <a16:creationId xmlns:a16="http://schemas.microsoft.com/office/drawing/2014/main" id="{ECE051FD-85D5-C348-A6ED-7685D3B45EF6}"/>
                  </a:ext>
                </a:extLst>
              </p:cNvPr>
              <p:cNvSpPr>
                <a:spLocks noGrp="1" noRot="1" noChangeAspect="1" noMove="1" noResize="1" noEditPoints="1" noAdjustHandles="1" noChangeArrowheads="1" noChangeShapeType="1" noTextEdit="1"/>
              </p:cNvSpPr>
              <p:nvPr>
                <p:ph idx="1"/>
              </p:nvPr>
            </p:nvSpPr>
            <p:spPr>
              <a:blipFill>
                <a:blip r:embed="rId4"/>
                <a:stretch>
                  <a:fillRect l="-967" t="-926"/>
                </a:stretch>
              </a:blipFill>
            </p:spPr>
            <p:txBody>
              <a:bodyPr/>
              <a:lstStyle/>
              <a:p>
                <a:r>
                  <a:rPr lang="en-US">
                    <a:noFill/>
                  </a:rPr>
                  <a:t> </a:t>
                </a:r>
              </a:p>
            </p:txBody>
          </p:sp>
        </mc:Fallback>
      </mc:AlternateContent>
      <p:sp>
        <p:nvSpPr>
          <p:cNvPr id="10" name="Text Placeholder 9"/>
          <p:cNvSpPr>
            <a:spLocks noGrp="1"/>
          </p:cNvSpPr>
          <p:nvPr>
            <p:ph type="body" sz="quarter" idx="10"/>
          </p:nvPr>
        </p:nvSpPr>
        <p:spPr>
          <a:xfrm>
            <a:off x="553720" y="1314815"/>
            <a:ext cx="8359167" cy="583848"/>
          </a:xfrm>
        </p:spPr>
        <p:txBody>
          <a:bodyPr/>
          <a:lstStyle/>
          <a:p>
            <a:r>
              <a:rPr lang="en-US" dirty="0"/>
              <a:t>Orthogonal regularization -&gt; switchable guidance</a:t>
            </a:r>
          </a:p>
        </p:txBody>
      </p:sp>
      <p:pic>
        <p:nvPicPr>
          <p:cNvPr id="11" name="Picture 10">
            <a:extLst>
              <a:ext uri="{FF2B5EF4-FFF2-40B4-BE49-F238E27FC236}">
                <a16:creationId xmlns:a16="http://schemas.microsoft.com/office/drawing/2014/main" id="{CA9FAEF2-26B9-AF4C-A110-A8E5686470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069" y="2954296"/>
            <a:ext cx="4008223" cy="488808"/>
          </a:xfrm>
          <a:prstGeom prst="rect">
            <a:avLst/>
          </a:prstGeom>
        </p:spPr>
      </p:pic>
      <p:pic>
        <p:nvPicPr>
          <p:cNvPr id="13" name="Picture 12">
            <a:extLst>
              <a:ext uri="{FF2B5EF4-FFF2-40B4-BE49-F238E27FC236}">
                <a16:creationId xmlns:a16="http://schemas.microsoft.com/office/drawing/2014/main" id="{B96C9EB4-69BD-5E4D-96F5-C769E9475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107" y="3514660"/>
            <a:ext cx="1853572" cy="392923"/>
          </a:xfrm>
          <a:prstGeom prst="rect">
            <a:avLst/>
          </a:prstGeom>
        </p:spPr>
      </p:pic>
      <p:sp>
        <p:nvSpPr>
          <p:cNvPr id="4" name="TextBox 3">
            <a:extLst>
              <a:ext uri="{FF2B5EF4-FFF2-40B4-BE49-F238E27FC236}">
                <a16:creationId xmlns:a16="http://schemas.microsoft.com/office/drawing/2014/main" id="{BE772169-8690-8644-9AF4-FE100B27CAA1}"/>
              </a:ext>
            </a:extLst>
          </p:cNvPr>
          <p:cNvSpPr txBox="1"/>
          <p:nvPr/>
        </p:nvSpPr>
        <p:spPr>
          <a:xfrm>
            <a:off x="6021284" y="5621156"/>
            <a:ext cx="4293030" cy="424732"/>
          </a:xfrm>
          <a:prstGeom prst="rect">
            <a:avLst/>
          </a:prstGeom>
          <a:solidFill>
            <a:srgbClr val="FF9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G is orthogonal</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35116AA-6C07-F044-BFE0-A756BCE59BD2}"/>
                  </a:ext>
                </a:extLst>
              </p:cNvPr>
              <p:cNvSpPr txBox="1"/>
              <p:nvPr/>
            </p:nvSpPr>
            <p:spPr>
              <a:xfrm>
                <a:off x="7011060" y="4749316"/>
                <a:ext cx="370733" cy="369332"/>
              </a:xfrm>
              <a:prstGeom prst="rect">
                <a:avLst/>
              </a:prstGeom>
              <a:noFill/>
            </p:spPr>
            <p:txBody>
              <a:bodyPr wrap="square" lIns="0" tIns="0" rIns="0" bIns="0" rtlCol="0">
                <a:spAutoFit/>
              </a:bodyPr>
              <a:lstStyle/>
              <a:p>
                <a:pPr defTabSz="701075"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ea typeface="+mn-ea"/>
                              <a:cs typeface="Times New Roman" panose="02020603050405020304" pitchFamily="18" charset="0"/>
                            </a:rPr>
                          </m:ctrlPr>
                        </m:sSubPr>
                        <m:e>
                          <m:r>
                            <a:rPr lang="en-US" sz="2400" i="1">
                              <a:solidFill>
                                <a:prstClr val="black"/>
                              </a:solidFill>
                              <a:latin typeface="Cambria Math" panose="02040503050406030204" pitchFamily="18" charset="0"/>
                              <a:ea typeface="+mn-ea"/>
                              <a:cs typeface="Times New Roman" panose="02020603050405020304" pitchFamily="18" charset="0"/>
                            </a:rPr>
                            <m:t>𝑈</m:t>
                          </m:r>
                        </m:e>
                        <m:sub>
                          <m:r>
                            <a:rPr lang="en-US" sz="2400" i="1">
                              <a:solidFill>
                                <a:prstClr val="black"/>
                              </a:solidFill>
                              <a:latin typeface="Cambria Math" panose="02040503050406030204" pitchFamily="18" charset="0"/>
                              <a:ea typeface="+mn-ea"/>
                              <a:cs typeface="Times New Roman" panose="02020603050405020304" pitchFamily="18" charset="0"/>
                            </a:rPr>
                            <m:t>1</m:t>
                          </m:r>
                        </m:sub>
                      </m:sSub>
                    </m:oMath>
                  </m:oMathPara>
                </a14:m>
                <a:endParaRPr lang="en-US" sz="2400" dirty="0">
                  <a:solidFill>
                    <a:prstClr val="black"/>
                  </a:solidFill>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35116AA-6C07-F044-BFE0-A756BCE59BD2}"/>
                  </a:ext>
                </a:extLst>
              </p:cNvPr>
              <p:cNvSpPr txBox="1">
                <a:spLocks noRot="1" noChangeAspect="1" noMove="1" noResize="1" noEditPoints="1" noAdjustHandles="1" noChangeArrowheads="1" noChangeShapeType="1" noTextEdit="1"/>
              </p:cNvSpPr>
              <p:nvPr/>
            </p:nvSpPr>
            <p:spPr>
              <a:xfrm>
                <a:off x="7011060" y="4749316"/>
                <a:ext cx="370733" cy="369332"/>
              </a:xfrm>
              <a:prstGeom prst="rect">
                <a:avLst/>
              </a:prstGeom>
              <a:blipFill>
                <a:blip r:embed="rId7"/>
                <a:stretch>
                  <a:fillRect l="-24138" r="-1034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8E8FC93-EFC4-F947-95FF-CDBA2BE6FAD0}"/>
                  </a:ext>
                </a:extLst>
              </p:cNvPr>
              <p:cNvSpPr txBox="1"/>
              <p:nvPr/>
            </p:nvSpPr>
            <p:spPr>
              <a:xfrm>
                <a:off x="8979961" y="4744773"/>
                <a:ext cx="376987" cy="369332"/>
              </a:xfrm>
              <a:prstGeom prst="rect">
                <a:avLst/>
              </a:prstGeom>
              <a:noFill/>
            </p:spPr>
            <p:txBody>
              <a:bodyPr wrap="square" lIns="0" tIns="0" rIns="0" bIns="0" rtlCol="0">
                <a:spAutoFit/>
              </a:bodyPr>
              <a:lstStyle/>
              <a:p>
                <a:pPr defTabSz="701075"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ea typeface="+mn-ea"/>
                              <a:cs typeface="Times New Roman" panose="02020603050405020304" pitchFamily="18" charset="0"/>
                            </a:rPr>
                          </m:ctrlPr>
                        </m:sSubPr>
                        <m:e>
                          <m:r>
                            <a:rPr lang="en-US" sz="2400" i="1">
                              <a:solidFill>
                                <a:prstClr val="black"/>
                              </a:solidFill>
                              <a:latin typeface="Cambria Math" panose="02040503050406030204" pitchFamily="18" charset="0"/>
                              <a:ea typeface="+mn-ea"/>
                              <a:cs typeface="Times New Roman" panose="02020603050405020304" pitchFamily="18" charset="0"/>
                            </a:rPr>
                            <m:t>𝑈</m:t>
                          </m:r>
                        </m:e>
                        <m:sub>
                          <m:r>
                            <a:rPr lang="en-US" sz="2400" i="1">
                              <a:solidFill>
                                <a:prstClr val="black"/>
                              </a:solidFill>
                              <a:latin typeface="Cambria Math" panose="02040503050406030204" pitchFamily="18" charset="0"/>
                              <a:ea typeface="+mn-ea"/>
                              <a:cs typeface="Times New Roman" panose="02020603050405020304" pitchFamily="18" charset="0"/>
                            </a:rPr>
                            <m:t>2</m:t>
                          </m:r>
                        </m:sub>
                      </m:sSub>
                    </m:oMath>
                  </m:oMathPara>
                </a14:m>
                <a:endParaRPr lang="en-US" sz="2400" dirty="0">
                  <a:solidFill>
                    <a:prstClr val="black"/>
                  </a:solidFill>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E8E8FC93-EFC4-F947-95FF-CDBA2BE6FAD0}"/>
                  </a:ext>
                </a:extLst>
              </p:cNvPr>
              <p:cNvSpPr txBox="1">
                <a:spLocks noRot="1" noChangeAspect="1" noMove="1" noResize="1" noEditPoints="1" noAdjustHandles="1" noChangeArrowheads="1" noChangeShapeType="1" noTextEdit="1"/>
              </p:cNvSpPr>
              <p:nvPr/>
            </p:nvSpPr>
            <p:spPr>
              <a:xfrm>
                <a:off x="8979961" y="4744773"/>
                <a:ext cx="376987" cy="369332"/>
              </a:xfrm>
              <a:prstGeom prst="rect">
                <a:avLst/>
              </a:prstGeom>
              <a:blipFill>
                <a:blip r:embed="rId8"/>
                <a:stretch>
                  <a:fillRect l="-19355" r="-6452" b="-13333"/>
                </a:stretch>
              </a:blipFill>
            </p:spPr>
            <p:txBody>
              <a:bodyPr/>
              <a:lstStyle/>
              <a:p>
                <a:r>
                  <a:rPr lang="en-US">
                    <a:noFill/>
                  </a:rPr>
                  <a:t> </a:t>
                </a:r>
              </a:p>
            </p:txBody>
          </p:sp>
        </mc:Fallback>
      </mc:AlternateContent>
      <p:sp>
        <p:nvSpPr>
          <p:cNvPr id="18" name="Cube 17">
            <a:extLst>
              <a:ext uri="{FF2B5EF4-FFF2-40B4-BE49-F238E27FC236}">
                <a16:creationId xmlns:a16="http://schemas.microsoft.com/office/drawing/2014/main" id="{98234881-630B-1048-9EEA-E874A58909E1}"/>
              </a:ext>
            </a:extLst>
          </p:cNvPr>
          <p:cNvSpPr/>
          <p:nvPr/>
        </p:nvSpPr>
        <p:spPr>
          <a:xfrm>
            <a:off x="7216292" y="3417167"/>
            <a:ext cx="777450" cy="1309205"/>
          </a:xfrm>
          <a:prstGeom prst="cube">
            <a:avLst>
              <a:gd name="adj" fmla="val 91584"/>
            </a:avLst>
          </a:prstGeom>
          <a:solidFill>
            <a:srgbClr val="70AD47"/>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19" name="Cube 18">
            <a:extLst>
              <a:ext uri="{FF2B5EF4-FFF2-40B4-BE49-F238E27FC236}">
                <a16:creationId xmlns:a16="http://schemas.microsoft.com/office/drawing/2014/main" id="{946B64B7-7020-5145-A8E6-75A9417F47A9}"/>
              </a:ext>
            </a:extLst>
          </p:cNvPr>
          <p:cNvSpPr/>
          <p:nvPr/>
        </p:nvSpPr>
        <p:spPr>
          <a:xfrm>
            <a:off x="7434382"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0" name="Cube 19">
            <a:extLst>
              <a:ext uri="{FF2B5EF4-FFF2-40B4-BE49-F238E27FC236}">
                <a16:creationId xmlns:a16="http://schemas.microsoft.com/office/drawing/2014/main" id="{F8FB9016-3B39-9142-9809-88BB16904C06}"/>
              </a:ext>
            </a:extLst>
          </p:cNvPr>
          <p:cNvSpPr/>
          <p:nvPr/>
        </p:nvSpPr>
        <p:spPr>
          <a:xfrm>
            <a:off x="7652472"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1" name="Cube 20">
            <a:extLst>
              <a:ext uri="{FF2B5EF4-FFF2-40B4-BE49-F238E27FC236}">
                <a16:creationId xmlns:a16="http://schemas.microsoft.com/office/drawing/2014/main" id="{0D638192-3684-C84A-ABB2-64AA5DD8F0C4}"/>
              </a:ext>
            </a:extLst>
          </p:cNvPr>
          <p:cNvSpPr/>
          <p:nvPr/>
        </p:nvSpPr>
        <p:spPr>
          <a:xfrm>
            <a:off x="7870563"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2" name="Cube 21">
            <a:extLst>
              <a:ext uri="{FF2B5EF4-FFF2-40B4-BE49-F238E27FC236}">
                <a16:creationId xmlns:a16="http://schemas.microsoft.com/office/drawing/2014/main" id="{24C4893A-148B-0C42-B3DE-F230B86C72F9}"/>
              </a:ext>
            </a:extLst>
          </p:cNvPr>
          <p:cNvSpPr/>
          <p:nvPr/>
        </p:nvSpPr>
        <p:spPr>
          <a:xfrm>
            <a:off x="8088653"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3" name="Cube 22">
            <a:extLst>
              <a:ext uri="{FF2B5EF4-FFF2-40B4-BE49-F238E27FC236}">
                <a16:creationId xmlns:a16="http://schemas.microsoft.com/office/drawing/2014/main" id="{9E135542-ED08-9E49-872F-643BEA143248}"/>
              </a:ext>
            </a:extLst>
          </p:cNvPr>
          <p:cNvSpPr/>
          <p:nvPr/>
        </p:nvSpPr>
        <p:spPr>
          <a:xfrm>
            <a:off x="8306743"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4" name="Cube 23">
            <a:extLst>
              <a:ext uri="{FF2B5EF4-FFF2-40B4-BE49-F238E27FC236}">
                <a16:creationId xmlns:a16="http://schemas.microsoft.com/office/drawing/2014/main" id="{F61428B7-B055-0E4B-8FDF-5911711F12A8}"/>
              </a:ext>
            </a:extLst>
          </p:cNvPr>
          <p:cNvSpPr/>
          <p:nvPr/>
        </p:nvSpPr>
        <p:spPr>
          <a:xfrm>
            <a:off x="8524833"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5" name="Cube 24">
            <a:extLst>
              <a:ext uri="{FF2B5EF4-FFF2-40B4-BE49-F238E27FC236}">
                <a16:creationId xmlns:a16="http://schemas.microsoft.com/office/drawing/2014/main" id="{E8682892-4795-CE47-8D73-D8A9C4CBEC58}"/>
              </a:ext>
            </a:extLst>
          </p:cNvPr>
          <p:cNvSpPr/>
          <p:nvPr/>
        </p:nvSpPr>
        <p:spPr>
          <a:xfrm>
            <a:off x="8742925"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6" name="Cube 25">
            <a:extLst>
              <a:ext uri="{FF2B5EF4-FFF2-40B4-BE49-F238E27FC236}">
                <a16:creationId xmlns:a16="http://schemas.microsoft.com/office/drawing/2014/main" id="{97C5E473-6471-E14A-AE0E-AFB54EDD3408}"/>
              </a:ext>
            </a:extLst>
          </p:cNvPr>
          <p:cNvSpPr/>
          <p:nvPr/>
        </p:nvSpPr>
        <p:spPr>
          <a:xfrm>
            <a:off x="8961015"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7" name="Cube 26">
            <a:extLst>
              <a:ext uri="{FF2B5EF4-FFF2-40B4-BE49-F238E27FC236}">
                <a16:creationId xmlns:a16="http://schemas.microsoft.com/office/drawing/2014/main" id="{FD89C79C-D952-CE4A-A387-BDAC9E311D45}"/>
              </a:ext>
            </a:extLst>
          </p:cNvPr>
          <p:cNvSpPr/>
          <p:nvPr/>
        </p:nvSpPr>
        <p:spPr>
          <a:xfrm>
            <a:off x="9179105" y="3417167"/>
            <a:ext cx="777450" cy="1309205"/>
          </a:xfrm>
          <a:prstGeom prst="cube">
            <a:avLst>
              <a:gd name="adj" fmla="val 91584"/>
            </a:avLst>
          </a:prstGeom>
          <a:solidFill>
            <a:srgbClr val="70AD47"/>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8" name="Cube 27">
            <a:extLst>
              <a:ext uri="{FF2B5EF4-FFF2-40B4-BE49-F238E27FC236}">
                <a16:creationId xmlns:a16="http://schemas.microsoft.com/office/drawing/2014/main" id="{DC3279E6-BC74-F740-860B-EE08ABB23607}"/>
              </a:ext>
            </a:extLst>
          </p:cNvPr>
          <p:cNvSpPr/>
          <p:nvPr/>
        </p:nvSpPr>
        <p:spPr>
          <a:xfrm>
            <a:off x="9397195"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sp>
        <p:nvSpPr>
          <p:cNvPr id="29" name="Cube 28">
            <a:extLst>
              <a:ext uri="{FF2B5EF4-FFF2-40B4-BE49-F238E27FC236}">
                <a16:creationId xmlns:a16="http://schemas.microsoft.com/office/drawing/2014/main" id="{24E12512-90FB-3E47-8601-CE32699629A9}"/>
              </a:ext>
            </a:extLst>
          </p:cNvPr>
          <p:cNvSpPr/>
          <p:nvPr/>
        </p:nvSpPr>
        <p:spPr>
          <a:xfrm>
            <a:off x="9615286" y="3417167"/>
            <a:ext cx="777450" cy="1309205"/>
          </a:xfrm>
          <a:prstGeom prst="cube">
            <a:avLst>
              <a:gd name="adj" fmla="val 91584"/>
            </a:avLst>
          </a:prstGeom>
          <a:solidFill>
            <a:sysClr val="window" lastClr="FFFFFF"/>
          </a:solidFill>
          <a:ln w="12700" cap="flat" cmpd="sng" algn="ctr">
            <a:solidFill>
              <a:srgbClr val="70AD47"/>
            </a:solidFill>
            <a:prstDash val="solid"/>
            <a:miter lim="800000"/>
          </a:ln>
          <a:effectLst/>
        </p:spPr>
        <p:txBody>
          <a:bodyPr rtlCol="0" anchor="ctr"/>
          <a:lstStyle/>
          <a:p>
            <a:pPr algn="ctr" defTabSz="701075" fontAlgn="auto">
              <a:spcBef>
                <a:spcPts val="0"/>
              </a:spcBef>
              <a:spcAft>
                <a:spcPts val="0"/>
              </a:spcAft>
              <a:defRPr/>
            </a:pPr>
            <a:endParaRPr lang="en-US" sz="2400" kern="0">
              <a:solidFill>
                <a:prstClr val="white"/>
              </a:solidFill>
              <a:latin typeface="+mn-lt"/>
              <a:ea typeface="+mn-ea"/>
            </a:endParaRPr>
          </a:p>
        </p:txBody>
      </p:sp>
      <p:cxnSp>
        <p:nvCxnSpPr>
          <p:cNvPr id="30" name="Curved Connector 29">
            <a:extLst>
              <a:ext uri="{FF2B5EF4-FFF2-40B4-BE49-F238E27FC236}">
                <a16:creationId xmlns:a16="http://schemas.microsoft.com/office/drawing/2014/main" id="{420AF313-2A96-9D49-AF30-EE3341274A15}"/>
              </a:ext>
            </a:extLst>
          </p:cNvPr>
          <p:cNvCxnSpPr>
            <a:cxnSpLocks/>
          </p:cNvCxnSpPr>
          <p:nvPr/>
        </p:nvCxnSpPr>
        <p:spPr>
          <a:xfrm rot="5400000" flipH="1" flipV="1">
            <a:off x="8942579" y="2435759"/>
            <a:ext cx="14565" cy="1962813"/>
          </a:xfrm>
          <a:prstGeom prst="curvedConnector3">
            <a:avLst>
              <a:gd name="adj1" fmla="val 1800000"/>
            </a:avLst>
          </a:prstGeom>
          <a:ln w="38100">
            <a:solidFill>
              <a:schemeClr val="accent3">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A66EDC0F-0FE9-7B45-8AFC-EBAEDD0D7D69}"/>
              </a:ext>
            </a:extLst>
          </p:cNvPr>
          <p:cNvCxnSpPr>
            <a:cxnSpLocks/>
          </p:cNvCxnSpPr>
          <p:nvPr/>
        </p:nvCxnSpPr>
        <p:spPr>
          <a:xfrm rot="10800000" flipV="1">
            <a:off x="7700273" y="3711122"/>
            <a:ext cx="1908575" cy="2"/>
          </a:xfrm>
          <a:prstGeom prst="curvedConnector3">
            <a:avLst>
              <a:gd name="adj1" fmla="val 50000"/>
            </a:avLst>
          </a:prstGeom>
          <a:ln w="38100">
            <a:solidFill>
              <a:schemeClr val="accent3">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CF781DC-BA05-CE49-AC34-693E7AC154BC}"/>
                  </a:ext>
                </a:extLst>
              </p:cNvPr>
              <p:cNvSpPr/>
              <p:nvPr/>
            </p:nvSpPr>
            <p:spPr>
              <a:xfrm>
                <a:off x="9805728" y="2940682"/>
                <a:ext cx="50858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chemeClr val="bg1"/>
                          </a:solidFill>
                          <a:latin typeface="Cambria Math" panose="02040503050406030204" pitchFamily="18" charset="0"/>
                        </a:rPr>
                        <m:t>𝐺</m:t>
                      </m:r>
                    </m:oMath>
                  </m:oMathPara>
                </a14:m>
                <a:endParaRPr lang="en-US" sz="2400" dirty="0"/>
              </a:p>
            </p:txBody>
          </p:sp>
        </mc:Choice>
        <mc:Fallback xmlns="">
          <p:sp>
            <p:nvSpPr>
              <p:cNvPr id="32" name="Rectangle 31">
                <a:extLst>
                  <a:ext uri="{FF2B5EF4-FFF2-40B4-BE49-F238E27FC236}">
                    <a16:creationId xmlns:a16="http://schemas.microsoft.com/office/drawing/2014/main" id="{1CF781DC-BA05-CE49-AC34-693E7AC154BC}"/>
                  </a:ext>
                </a:extLst>
              </p:cNvPr>
              <p:cNvSpPr>
                <a:spLocks noRot="1" noChangeAspect="1" noMove="1" noResize="1" noEditPoints="1" noAdjustHandles="1" noChangeArrowheads="1" noChangeShapeType="1" noTextEdit="1"/>
              </p:cNvSpPr>
              <p:nvPr/>
            </p:nvSpPr>
            <p:spPr>
              <a:xfrm>
                <a:off x="9805728" y="2940682"/>
                <a:ext cx="508586"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C88F1FC-1A45-654F-BEEF-1047351F19C9}"/>
                  </a:ext>
                </a:extLst>
              </p:cNvPr>
              <p:cNvSpPr/>
              <p:nvPr/>
            </p:nvSpPr>
            <p:spPr>
              <a:xfrm>
                <a:off x="7091787" y="3355868"/>
                <a:ext cx="650833"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𝐺</m:t>
                          </m:r>
                        </m:e>
                        <m:sup>
                          <m:r>
                            <a:rPr lang="en-US" sz="2400" i="1">
                              <a:solidFill>
                                <a:schemeClr val="bg1"/>
                              </a:solidFill>
                              <a:latin typeface="Cambria Math" panose="02040503050406030204" pitchFamily="18" charset="0"/>
                            </a:rPr>
                            <m:t>𝑇</m:t>
                          </m:r>
                        </m:sup>
                      </m:sSup>
                    </m:oMath>
                  </m:oMathPara>
                </a14:m>
                <a:endParaRPr lang="en-US" sz="2400" dirty="0">
                  <a:solidFill>
                    <a:schemeClr val="bg1"/>
                  </a:solidFill>
                </a:endParaRPr>
              </a:p>
            </p:txBody>
          </p:sp>
        </mc:Choice>
        <mc:Fallback xmlns="">
          <p:sp>
            <p:nvSpPr>
              <p:cNvPr id="33" name="Rectangle 32">
                <a:extLst>
                  <a:ext uri="{FF2B5EF4-FFF2-40B4-BE49-F238E27FC236}">
                    <a16:creationId xmlns:a16="http://schemas.microsoft.com/office/drawing/2014/main" id="{8C88F1FC-1A45-654F-BEEF-1047351F19C9}"/>
                  </a:ext>
                </a:extLst>
              </p:cNvPr>
              <p:cNvSpPr>
                <a:spLocks noRot="1" noChangeAspect="1" noMove="1" noResize="1" noEditPoints="1" noAdjustHandles="1" noChangeArrowheads="1" noChangeShapeType="1" noTextEdit="1"/>
              </p:cNvSpPr>
              <p:nvPr/>
            </p:nvSpPr>
            <p:spPr>
              <a:xfrm>
                <a:off x="7091787" y="3355868"/>
                <a:ext cx="650833" cy="461665"/>
              </a:xfrm>
              <a:prstGeom prst="rect">
                <a:avLst/>
              </a:prstGeom>
              <a:blipFill>
                <a:blip r:embed="rId10"/>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816726625"/>
      </p:ext>
    </p:extLst>
  </p:cSld>
  <p:clrMapOvr>
    <a:masterClrMapping/>
  </p:clrMapOvr>
  <mc:AlternateContent xmlns:mc="http://schemas.openxmlformats.org/markup-compatibility/2006" xmlns:p14="http://schemas.microsoft.com/office/powerpoint/2010/main">
    <mc:Choice Requires="p14">
      <p:transition p14:dur="0" advTm="43990"/>
    </mc:Choice>
    <mc:Fallback xmlns="">
      <p:transition advTm="4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dissolv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21" y="703918"/>
            <a:ext cx="9775984" cy="687368"/>
          </a:xfrm>
        </p:spPr>
        <p:txBody>
          <a:bodyPr/>
          <a:lstStyle/>
          <a:p>
            <a:r>
              <a:rPr lang="en-US" dirty="0"/>
              <a:t>Temporal propagation Network</a:t>
            </a:r>
          </a:p>
        </p:txBody>
      </p:sp>
      <p:sp>
        <p:nvSpPr>
          <p:cNvPr id="10" name="Text Placeholder 9"/>
          <p:cNvSpPr>
            <a:spLocks noGrp="1"/>
          </p:cNvSpPr>
          <p:nvPr>
            <p:ph type="body" sz="quarter" idx="10"/>
          </p:nvPr>
        </p:nvSpPr>
        <p:spPr>
          <a:xfrm>
            <a:off x="553720" y="1314815"/>
            <a:ext cx="8359167" cy="583848"/>
          </a:xfrm>
        </p:spPr>
        <p:txBody>
          <a:bodyPr/>
          <a:lstStyle/>
          <a:p>
            <a:r>
              <a:rPr lang="en-US" dirty="0"/>
              <a:t>Orthogonal regularization -&gt; switchable guidance</a:t>
            </a:r>
          </a:p>
        </p:txBody>
      </p:sp>
      <p:pic>
        <p:nvPicPr>
          <p:cNvPr id="61" name="Picture 60">
            <a:extLst>
              <a:ext uri="{FF2B5EF4-FFF2-40B4-BE49-F238E27FC236}">
                <a16:creationId xmlns:a16="http://schemas.microsoft.com/office/drawing/2014/main" id="{0C46A8C6-8FFA-0D47-8CA0-D2C712FBFD62}"/>
              </a:ext>
            </a:extLst>
          </p:cNvPr>
          <p:cNvPicPr>
            <a:picLocks noChangeAspect="1"/>
          </p:cNvPicPr>
          <p:nvPr/>
        </p:nvPicPr>
        <p:blipFill rotWithShape="1">
          <a:blip r:embed="rId4">
            <a:extLst>
              <a:ext uri="{28A0092B-C50C-407E-A947-70E740481C1C}">
                <a14:useLocalDpi xmlns:a14="http://schemas.microsoft.com/office/drawing/2010/main" val="0"/>
              </a:ext>
            </a:extLst>
          </a:blip>
          <a:srcRect l="-1734" t="11286" r="54438" b="10980"/>
          <a:stretch/>
        </p:blipFill>
        <p:spPr>
          <a:xfrm>
            <a:off x="5394232" y="2308081"/>
            <a:ext cx="5766445" cy="2775363"/>
          </a:xfrm>
          <a:prstGeom prst="rect">
            <a:avLst/>
          </a:prstGeom>
          <a:solidFill>
            <a:schemeClr val="tx1"/>
          </a:solidFill>
        </p:spPr>
      </p:pic>
      <p:pic>
        <p:nvPicPr>
          <p:cNvPr id="8" name="Picture 7">
            <a:extLst>
              <a:ext uri="{FF2B5EF4-FFF2-40B4-BE49-F238E27FC236}">
                <a16:creationId xmlns:a16="http://schemas.microsoft.com/office/drawing/2014/main" id="{8DF661A7-8EF0-1141-8B5B-A24A8DB5ECDB}"/>
              </a:ext>
            </a:extLst>
          </p:cNvPr>
          <p:cNvPicPr>
            <a:picLocks noChangeAspect="1"/>
          </p:cNvPicPr>
          <p:nvPr/>
        </p:nvPicPr>
        <p:blipFill rotWithShape="1">
          <a:blip r:embed="rId4">
            <a:extLst>
              <a:ext uri="{28A0092B-C50C-407E-A947-70E740481C1C}">
                <a14:useLocalDpi xmlns:a14="http://schemas.microsoft.com/office/drawing/2010/main" val="0"/>
              </a:ext>
            </a:extLst>
          </a:blip>
          <a:srcRect l="54643" b="10980"/>
          <a:stretch/>
        </p:blipFill>
        <p:spPr>
          <a:xfrm>
            <a:off x="5543480" y="2308082"/>
            <a:ext cx="5529943" cy="3178318"/>
          </a:xfrm>
          <a:prstGeom prst="rect">
            <a:avLst/>
          </a:prstGeom>
          <a:solidFill>
            <a:schemeClr val="tx1"/>
          </a:solidFill>
        </p:spPr>
      </p:pic>
      <p:pic>
        <p:nvPicPr>
          <p:cNvPr id="75" name="Picture 74">
            <a:extLst>
              <a:ext uri="{FF2B5EF4-FFF2-40B4-BE49-F238E27FC236}">
                <a16:creationId xmlns:a16="http://schemas.microsoft.com/office/drawing/2014/main" id="{0455AC3C-1FCE-B046-9AAB-C4A2B418E2BE}"/>
              </a:ext>
            </a:extLst>
          </p:cNvPr>
          <p:cNvPicPr>
            <a:picLocks noChangeAspect="1"/>
          </p:cNvPicPr>
          <p:nvPr/>
        </p:nvPicPr>
        <p:blipFill>
          <a:blip r:embed="rId5"/>
          <a:stretch>
            <a:fillRect/>
          </a:stretch>
        </p:blipFill>
        <p:spPr>
          <a:xfrm>
            <a:off x="1606335" y="2509560"/>
            <a:ext cx="2938838" cy="2573884"/>
          </a:xfrm>
          <a:prstGeom prst="rect">
            <a:avLst/>
          </a:prstGeom>
        </p:spPr>
      </p:pic>
    </p:spTree>
    <p:custDataLst>
      <p:tags r:id="rId1"/>
    </p:custDataLst>
    <p:extLst>
      <p:ext uri="{BB962C8B-B14F-4D97-AF65-F5344CB8AC3E}">
        <p14:creationId xmlns:p14="http://schemas.microsoft.com/office/powerpoint/2010/main" val="1570199829"/>
      </p:ext>
    </p:extLst>
  </p:cSld>
  <p:clrMapOvr>
    <a:masterClrMapping/>
  </p:clrMapOvr>
  <mc:AlternateContent xmlns:mc="http://schemas.openxmlformats.org/markup-compatibility/2006" xmlns:p14="http://schemas.microsoft.com/office/powerpoint/2010/main">
    <mc:Choice Requires="p14">
      <p:transition p14:dur="0" advTm="43990"/>
    </mc:Choice>
    <mc:Fallback xmlns="">
      <p:transition advTm="4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B527-A51A-1541-AA6C-F9891584EC8D}"/>
              </a:ext>
            </a:extLst>
          </p:cNvPr>
          <p:cNvSpPr>
            <a:spLocks noGrp="1"/>
          </p:cNvSpPr>
          <p:nvPr>
            <p:ph type="title"/>
          </p:nvPr>
        </p:nvSpPr>
        <p:spPr/>
        <p:txBody>
          <a:bodyPr/>
          <a:lstStyle/>
          <a:p>
            <a:r>
              <a:rPr lang="en-US" dirty="0"/>
              <a:t>Learnable Spatial Propagation Network</a:t>
            </a:r>
          </a:p>
        </p:txBody>
      </p:sp>
      <p:sp>
        <p:nvSpPr>
          <p:cNvPr id="4" name="Text Placeholder 3">
            <a:extLst>
              <a:ext uri="{FF2B5EF4-FFF2-40B4-BE49-F238E27FC236}">
                <a16:creationId xmlns:a16="http://schemas.microsoft.com/office/drawing/2014/main" id="{F8C314E4-D572-D24C-A24A-276D8B76FFFD}"/>
              </a:ext>
            </a:extLst>
          </p:cNvPr>
          <p:cNvSpPr>
            <a:spLocks noGrp="1"/>
          </p:cNvSpPr>
          <p:nvPr>
            <p:ph type="body" sz="quarter" idx="10"/>
          </p:nvPr>
        </p:nvSpPr>
        <p:spPr/>
        <p:txBody>
          <a:bodyPr/>
          <a:lstStyle/>
          <a:p>
            <a:r>
              <a:rPr lang="en-US" dirty="0"/>
              <a:t>1D SPN</a:t>
            </a:r>
          </a:p>
        </p:txBody>
      </p:sp>
      <p:sp>
        <p:nvSpPr>
          <p:cNvPr id="6" name="Oval 5">
            <a:extLst>
              <a:ext uri="{FF2B5EF4-FFF2-40B4-BE49-F238E27FC236}">
                <a16:creationId xmlns:a16="http://schemas.microsoft.com/office/drawing/2014/main" id="{9838792D-F8DA-1A44-8DFE-012152328E2A}"/>
              </a:ext>
            </a:extLst>
          </p:cNvPr>
          <p:cNvSpPr/>
          <p:nvPr/>
        </p:nvSpPr>
        <p:spPr>
          <a:xfrm>
            <a:off x="1315845" y="3415248"/>
            <a:ext cx="836342" cy="8363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7A34E24-9109-5448-A60F-6916CEB16DB3}"/>
              </a:ext>
            </a:extLst>
          </p:cNvPr>
          <p:cNvSpPr/>
          <p:nvPr/>
        </p:nvSpPr>
        <p:spPr>
          <a:xfrm>
            <a:off x="3230137" y="3415248"/>
            <a:ext cx="836342" cy="8363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997ADA-FAE4-EF41-ACE3-18D0135BBAE6}"/>
              </a:ext>
            </a:extLst>
          </p:cNvPr>
          <p:cNvSpPr/>
          <p:nvPr/>
        </p:nvSpPr>
        <p:spPr>
          <a:xfrm>
            <a:off x="5144429" y="3415248"/>
            <a:ext cx="836342" cy="8363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5D2E90-49DE-B140-99C6-2F15A06FF368}"/>
              </a:ext>
            </a:extLst>
          </p:cNvPr>
          <p:cNvSpPr/>
          <p:nvPr/>
        </p:nvSpPr>
        <p:spPr>
          <a:xfrm>
            <a:off x="7058721" y="3415248"/>
            <a:ext cx="836342" cy="8363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6A6F57-2295-F448-B0DC-AEC7939938C2}"/>
              </a:ext>
            </a:extLst>
          </p:cNvPr>
          <p:cNvSpPr/>
          <p:nvPr/>
        </p:nvSpPr>
        <p:spPr>
          <a:xfrm>
            <a:off x="8973013" y="3415248"/>
            <a:ext cx="836342" cy="8363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C3822071-9585-1D45-B9C3-A938142AE904}"/>
              </a:ext>
            </a:extLst>
          </p:cNvPr>
          <p:cNvSpPr/>
          <p:nvPr/>
        </p:nvSpPr>
        <p:spPr>
          <a:xfrm>
            <a:off x="2323172" y="3593666"/>
            <a:ext cx="735980" cy="490654"/>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F3E27D2-D36C-D242-AA49-2543F07B98D9}"/>
              </a:ext>
            </a:extLst>
          </p:cNvPr>
          <p:cNvSpPr/>
          <p:nvPr/>
        </p:nvSpPr>
        <p:spPr>
          <a:xfrm>
            <a:off x="4237464" y="3588092"/>
            <a:ext cx="735980" cy="490654"/>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808CA693-C31B-F948-92D6-47E82D697942}"/>
              </a:ext>
            </a:extLst>
          </p:cNvPr>
          <p:cNvSpPr/>
          <p:nvPr/>
        </p:nvSpPr>
        <p:spPr>
          <a:xfrm>
            <a:off x="6151757" y="3588092"/>
            <a:ext cx="735980" cy="490654"/>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8BF7C8E-2878-F341-B68F-7DEB6C902996}"/>
              </a:ext>
            </a:extLst>
          </p:cNvPr>
          <p:cNvSpPr/>
          <p:nvPr/>
        </p:nvSpPr>
        <p:spPr>
          <a:xfrm>
            <a:off x="8066047" y="3588092"/>
            <a:ext cx="735980" cy="490654"/>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EE18C50-D2B6-1A42-98D5-752A4EE411F3}"/>
              </a:ext>
            </a:extLst>
          </p:cNvPr>
          <p:cNvSpPr txBox="1"/>
          <p:nvPr/>
        </p:nvSpPr>
        <p:spPr>
          <a:xfrm>
            <a:off x="9809355" y="3043327"/>
            <a:ext cx="1214120"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200" dirty="0">
                <a:solidFill>
                  <a:schemeClr val="accent5"/>
                </a:solidFill>
                <a:latin typeface="Trebuchet MS" panose="020B0603020202020204" pitchFamily="34" charset="0"/>
              </a:rPr>
              <a:t>…</a:t>
            </a:r>
          </a:p>
        </p:txBody>
      </p:sp>
    </p:spTree>
    <p:extLst>
      <p:ext uri="{BB962C8B-B14F-4D97-AF65-F5344CB8AC3E}">
        <p14:creationId xmlns:p14="http://schemas.microsoft.com/office/powerpoint/2010/main" val="107616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Input: </a:t>
            </a:r>
          </a:p>
          <a:p>
            <a:pPr algn="ctr"/>
            <a:r>
              <a:rPr lang="en-US" dirty="0"/>
              <a:t>colored key-frame +  </a:t>
            </a:r>
          </a:p>
          <a:p>
            <a:pPr algn="ctr"/>
            <a:r>
              <a:rPr lang="en-US" dirty="0"/>
              <a:t>grayscale frames in between key-frames</a:t>
            </a:r>
          </a:p>
          <a:p>
            <a:endParaRPr lang="en-US" dirty="0"/>
          </a:p>
          <a:p>
            <a:r>
              <a:rPr lang="en-US" dirty="0"/>
              <a:t>Output: </a:t>
            </a:r>
          </a:p>
          <a:p>
            <a:pPr algn="ctr"/>
            <a:r>
              <a:rPr lang="en-US" dirty="0"/>
              <a:t>colored sequences (K=30)</a:t>
            </a:r>
          </a:p>
        </p:txBody>
      </p:sp>
      <p:pic>
        <p:nvPicPr>
          <p:cNvPr id="12" name="cut_pineapple_18_0_b7Iw4y.mp4">
            <a:hlinkClick r:id="" action="ppaction://media"/>
          </p:cNvPr>
          <p:cNvPicPr>
            <a:picLocks noGrp="1" noChangeAspect="1"/>
          </p:cNvPicPr>
          <p:nvPr>
            <p:ph sz="half" idx="2"/>
            <a:videoFile r:link="rId3"/>
            <p:extLst>
              <p:ext uri="{DAA4B4D4-6D71-4841-9C94-3DE7FCFB9230}">
                <p14:media xmlns:p14="http://schemas.microsoft.com/office/powerpoint/2010/main" r:embed="rId2"/>
              </p:ext>
            </p:extLst>
          </p:nvPr>
        </p:nvPicPr>
        <p:blipFill>
          <a:blip r:embed="rId6"/>
          <a:stretch>
            <a:fillRect/>
          </a:stretch>
        </p:blipFill>
        <p:spPr>
          <a:xfrm>
            <a:off x="6568168" y="499504"/>
            <a:ext cx="5210176" cy="5862517"/>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1664764378"/>
      </p:ext>
    </p:extLst>
  </p:cSld>
  <p:clrMapOvr>
    <a:masterClrMapping/>
  </p:clrMapOvr>
  <mc:AlternateContent xmlns:mc="http://schemas.openxmlformats.org/markup-compatibility/2006" xmlns:p14="http://schemas.microsoft.com/office/powerpoint/2010/main">
    <mc:Choice Requires="p14">
      <p:transition spd="slow" p14:dur="2000" advClick="0" advTm="18669"/>
    </mc:Choice>
    <mc:Fallback xmlns="">
      <p:transition spd="slow" advClick="0" advTm="18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extLst mod="1">
    <p:ext uri="{E180D4A7-C9FB-4DFB-919C-405C955672EB}">
      <p14:showEvtLst xmlns:p14="http://schemas.microsoft.com/office/powerpoint/2010/main">
        <p14:playEvt time="21" objId="12"/>
        <p14:stopEvt time="16377" objId="12"/>
      </p14:showEvt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Input: </a:t>
            </a:r>
          </a:p>
          <a:p>
            <a:pPr algn="ctr"/>
            <a:r>
              <a:rPr lang="en-US" dirty="0"/>
              <a:t>HDR key-frames + LDR frames</a:t>
            </a:r>
          </a:p>
          <a:p>
            <a:pPr algn="ctr"/>
            <a:r>
              <a:rPr lang="en-US" dirty="0"/>
              <a:t>(we only show LDR here)</a:t>
            </a:r>
          </a:p>
          <a:p>
            <a:pPr algn="ctr"/>
            <a:endParaRPr lang="en-US" dirty="0"/>
          </a:p>
          <a:p>
            <a:r>
              <a:rPr lang="en-US" altLang="zh-CN" dirty="0"/>
              <a:t>Output</a:t>
            </a:r>
            <a:r>
              <a:rPr lang="en-US" dirty="0"/>
              <a:t>: </a:t>
            </a:r>
          </a:p>
          <a:p>
            <a:pPr algn="ctr"/>
            <a:r>
              <a:rPr lang="en-US" dirty="0"/>
              <a:t>HDR sequences (K=20)</a:t>
            </a:r>
          </a:p>
        </p:txBody>
      </p:sp>
      <p:pic>
        <p:nvPicPr>
          <p:cNvPr id="4" name="hdr_3s.mov">
            <a:hlinkClick r:id="" action="ppaction://media"/>
          </p:cNvPr>
          <p:cNvPicPr>
            <a:picLocks noGrp="1" noChangeAspect="1"/>
          </p:cNvPicPr>
          <p:nvPr>
            <p:ph sz="half" idx="2"/>
            <a:videoFile r:link="rId3"/>
            <p:extLst>
              <p:ext uri="{DAA4B4D4-6D71-4841-9C94-3DE7FCFB9230}">
                <p14:media xmlns:p14="http://schemas.microsoft.com/office/powerpoint/2010/main" r:embed="rId2"/>
              </p:ext>
            </p:extLst>
          </p:nvPr>
        </p:nvPicPr>
        <p:blipFill>
          <a:blip r:embed="rId6"/>
          <a:stretch>
            <a:fillRect/>
          </a:stretch>
        </p:blipFill>
        <p:spPr>
          <a:xfrm>
            <a:off x="6194468" y="137451"/>
            <a:ext cx="5863717" cy="6597886"/>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5A1AAC2A-BFE3-DF4C-A1E5-3C9051F778EB}"/>
              </a:ext>
            </a:extLst>
          </p:cNvPr>
          <p:cNvSpPr/>
          <p:nvPr/>
        </p:nvSpPr>
        <p:spPr>
          <a:xfrm>
            <a:off x="8274206" y="1237786"/>
            <a:ext cx="1248936" cy="15611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a:extLst>
              <a:ext uri="{FF2B5EF4-FFF2-40B4-BE49-F238E27FC236}">
                <a16:creationId xmlns:a16="http://schemas.microsoft.com/office/drawing/2014/main" id="{022E27A7-ADFE-8A40-A8D0-A5C8DA895849}"/>
              </a:ext>
            </a:extLst>
          </p:cNvPr>
          <p:cNvSpPr/>
          <p:nvPr/>
        </p:nvSpPr>
        <p:spPr>
          <a:xfrm>
            <a:off x="8274206" y="4534830"/>
            <a:ext cx="1248936" cy="15611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custDataLst>
      <p:tags r:id="rId1"/>
    </p:custDataLst>
    <p:extLst>
      <p:ext uri="{BB962C8B-B14F-4D97-AF65-F5344CB8AC3E}">
        <p14:creationId xmlns:p14="http://schemas.microsoft.com/office/powerpoint/2010/main" val="3428929423"/>
      </p:ext>
    </p:extLst>
  </p:cSld>
  <p:clrMapOvr>
    <a:masterClrMapping/>
  </p:clrMapOvr>
  <mc:AlternateContent xmlns:mc="http://schemas.openxmlformats.org/markup-compatibility/2006" xmlns:p14="http://schemas.microsoft.com/office/powerpoint/2010/main">
    <mc:Choice Requires="p14">
      <p:transition spd="slow" p14:dur="2000" advClick="0" advTm="14482"/>
    </mc:Choice>
    <mc:Fallback xmlns="">
      <p:transition spd="slow" advClick="0" advTm="14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extLst mod="1">
    <p:ext uri="{E180D4A7-C9FB-4DFB-919C-405C955672EB}">
      <p14:showEvtLst xmlns:p14="http://schemas.microsoft.com/office/powerpoint/2010/main">
        <p14:playEvt time="13" objId="4"/>
        <p14:stopEvt time="14482" objId="4"/>
      </p14:showEvt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50FA29-1DF3-DD48-8CB3-6FC6F73AA882}"/>
              </a:ext>
            </a:extLst>
          </p:cNvPr>
          <p:cNvSpPr>
            <a:spLocks noGrp="1"/>
          </p:cNvSpPr>
          <p:nvPr>
            <p:ph type="ctrTitle"/>
          </p:nvPr>
        </p:nvSpPr>
        <p:spPr/>
        <p:txBody>
          <a:bodyPr/>
          <a:lstStyle/>
          <a:p>
            <a:r>
              <a:rPr lang="en-US" sz="3600" dirty="0"/>
              <a:t>Learning Propagation for Arbitrarily-structured Data</a:t>
            </a:r>
          </a:p>
        </p:txBody>
      </p:sp>
      <p:sp>
        <p:nvSpPr>
          <p:cNvPr id="6" name="Subtitle 5">
            <a:extLst>
              <a:ext uri="{FF2B5EF4-FFF2-40B4-BE49-F238E27FC236}">
                <a16:creationId xmlns:a16="http://schemas.microsoft.com/office/drawing/2014/main" id="{374B26BD-9E94-3149-9044-1D230D03827E}"/>
              </a:ext>
            </a:extLst>
          </p:cNvPr>
          <p:cNvSpPr>
            <a:spLocks noGrp="1"/>
          </p:cNvSpPr>
          <p:nvPr>
            <p:ph type="subTitle" idx="1"/>
          </p:nvPr>
        </p:nvSpPr>
        <p:spPr>
          <a:xfrm>
            <a:off x="1524000" y="3602038"/>
            <a:ext cx="9144000" cy="1634980"/>
          </a:xfrm>
        </p:spPr>
        <p:txBody>
          <a:bodyPr/>
          <a:lstStyle/>
          <a:p>
            <a:r>
              <a:rPr lang="en-US" dirty="0"/>
              <a:t>Sifei Liu, </a:t>
            </a:r>
            <a:r>
              <a:rPr lang="en-US" dirty="0" err="1"/>
              <a:t>Xueting</a:t>
            </a:r>
            <a:r>
              <a:rPr lang="en-US" dirty="0"/>
              <a:t> Li, Varun </a:t>
            </a:r>
            <a:r>
              <a:rPr lang="en-US" dirty="0" err="1"/>
              <a:t>Jampani</a:t>
            </a:r>
            <a:r>
              <a:rPr lang="en-US" dirty="0"/>
              <a:t>, Shalini De Mello, Jan Kautz</a:t>
            </a:r>
          </a:p>
        </p:txBody>
      </p:sp>
    </p:spTree>
    <p:extLst>
      <p:ext uri="{BB962C8B-B14F-4D97-AF65-F5344CB8AC3E}">
        <p14:creationId xmlns:p14="http://schemas.microsoft.com/office/powerpoint/2010/main" val="271441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2BDB5E-561C-A64B-801C-AE55DB9FDC6E}"/>
              </a:ext>
            </a:extLst>
          </p:cNvPr>
          <p:cNvPicPr>
            <a:picLocks noChangeAspect="1"/>
          </p:cNvPicPr>
          <p:nvPr/>
        </p:nvPicPr>
        <p:blipFill rotWithShape="1">
          <a:blip r:embed="rId3"/>
          <a:srcRect t="43637" b="40432"/>
          <a:stretch/>
        </p:blipFill>
        <p:spPr>
          <a:xfrm rot="306575">
            <a:off x="345239" y="2933205"/>
            <a:ext cx="11043197" cy="2588822"/>
          </a:xfrm>
          <a:prstGeom prst="rect">
            <a:avLst/>
          </a:prstGeom>
        </p:spPr>
      </p:pic>
      <p:pic>
        <p:nvPicPr>
          <p:cNvPr id="5" name="Picture 4">
            <a:extLst>
              <a:ext uri="{FF2B5EF4-FFF2-40B4-BE49-F238E27FC236}">
                <a16:creationId xmlns:a16="http://schemas.microsoft.com/office/drawing/2014/main" id="{55AE6A3C-9ED6-BC40-A57F-36EC7CDF14A5}"/>
              </a:ext>
            </a:extLst>
          </p:cNvPr>
          <p:cNvPicPr>
            <a:picLocks noChangeAspect="1"/>
          </p:cNvPicPr>
          <p:nvPr/>
        </p:nvPicPr>
        <p:blipFill>
          <a:blip r:embed="rId4"/>
          <a:stretch>
            <a:fillRect/>
          </a:stretch>
        </p:blipFill>
        <p:spPr>
          <a:xfrm>
            <a:off x="0" y="3146962"/>
            <a:ext cx="12192000" cy="2357252"/>
          </a:xfrm>
          <a:prstGeom prst="rect">
            <a:avLst/>
          </a:prstGeom>
        </p:spPr>
      </p:pic>
      <p:sp>
        <p:nvSpPr>
          <p:cNvPr id="8" name="TextBox 7">
            <a:extLst>
              <a:ext uri="{FF2B5EF4-FFF2-40B4-BE49-F238E27FC236}">
                <a16:creationId xmlns:a16="http://schemas.microsoft.com/office/drawing/2014/main" id="{E5B01717-7D8B-DF43-B0DC-EF1769AE6246}"/>
              </a:ext>
            </a:extLst>
          </p:cNvPr>
          <p:cNvSpPr txBox="1"/>
          <p:nvPr/>
        </p:nvSpPr>
        <p:spPr>
          <a:xfrm>
            <a:off x="26388" y="-1330648"/>
            <a:ext cx="18473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endParaRPr lang="en-US" sz="1400" dirty="0">
              <a:solidFill>
                <a:schemeClr val="bg1"/>
              </a:solidFill>
              <a:latin typeface="Trebuchet MS" panose="020B0603020202020204" pitchFamily="34" charset="0"/>
            </a:endParaRPr>
          </a:p>
        </p:txBody>
      </p:sp>
      <p:sp>
        <p:nvSpPr>
          <p:cNvPr id="9" name="Title 8">
            <a:extLst>
              <a:ext uri="{FF2B5EF4-FFF2-40B4-BE49-F238E27FC236}">
                <a16:creationId xmlns:a16="http://schemas.microsoft.com/office/drawing/2014/main" id="{91AC44E5-67F4-8247-B51F-D2946833AFE8}"/>
              </a:ext>
            </a:extLst>
          </p:cNvPr>
          <p:cNvSpPr>
            <a:spLocks noGrp="1"/>
          </p:cNvSpPr>
          <p:nvPr>
            <p:ph type="title"/>
          </p:nvPr>
        </p:nvSpPr>
        <p:spPr/>
        <p:txBody>
          <a:bodyPr/>
          <a:lstStyle/>
          <a:p>
            <a:r>
              <a:rPr lang="en-US" dirty="0"/>
              <a:t>Propagation on the Point could</a:t>
            </a:r>
          </a:p>
        </p:txBody>
      </p:sp>
      <p:sp>
        <p:nvSpPr>
          <p:cNvPr id="13" name="Text Placeholder 12">
            <a:extLst>
              <a:ext uri="{FF2B5EF4-FFF2-40B4-BE49-F238E27FC236}">
                <a16:creationId xmlns:a16="http://schemas.microsoft.com/office/drawing/2014/main" id="{7E6F38A8-7489-CB42-88D0-677FBD13BB21}"/>
              </a:ext>
            </a:extLst>
          </p:cNvPr>
          <p:cNvSpPr>
            <a:spLocks noGrp="1"/>
          </p:cNvSpPr>
          <p:nvPr>
            <p:ph type="body" sz="quarter" idx="10"/>
          </p:nvPr>
        </p:nvSpPr>
        <p:spPr/>
        <p:txBody>
          <a:bodyPr/>
          <a:lstStyle/>
          <a:p>
            <a:r>
              <a:rPr lang="en-US" dirty="0"/>
              <a:t>Propagation on the Façade Dataset</a:t>
            </a:r>
          </a:p>
        </p:txBody>
      </p:sp>
    </p:spTree>
    <p:extLst>
      <p:ext uri="{BB962C8B-B14F-4D97-AF65-F5344CB8AC3E}">
        <p14:creationId xmlns:p14="http://schemas.microsoft.com/office/powerpoint/2010/main" val="364865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3594AF4-AB2C-5845-A5CF-836EB7707380}"/>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Elements lie on regular grids</a:t>
            </a:r>
          </a:p>
          <a:p>
            <a:pPr marL="285750" indent="-285750">
              <a:buFont typeface="Arial" panose="020B0604020202020204" pitchFamily="34" charset="0"/>
              <a:buChar char="•"/>
            </a:pPr>
            <a:r>
              <a:rPr lang="en-US" dirty="0"/>
              <a:t>Canonical order</a:t>
            </a:r>
          </a:p>
          <a:p>
            <a:pPr marL="285750" indent="-285750">
              <a:buFont typeface="Arial" panose="020B0604020202020204" pitchFamily="34" charset="0"/>
              <a:buChar char="•"/>
            </a:pPr>
            <a:r>
              <a:rPr lang="en-US" dirty="0"/>
              <a:t>Fixed topology</a:t>
            </a:r>
          </a:p>
        </p:txBody>
      </p:sp>
      <p:sp>
        <p:nvSpPr>
          <p:cNvPr id="19" name="Text Placeholder 18">
            <a:extLst>
              <a:ext uri="{FF2B5EF4-FFF2-40B4-BE49-F238E27FC236}">
                <a16:creationId xmlns:a16="http://schemas.microsoft.com/office/drawing/2014/main" id="{C8CC149B-037D-BC4C-BFB0-8B11D130FEF4}"/>
              </a:ext>
            </a:extLst>
          </p:cNvPr>
          <p:cNvSpPr>
            <a:spLocks noGrp="1"/>
          </p:cNvSpPr>
          <p:nvPr>
            <p:ph type="body" sz="quarter" idx="11"/>
          </p:nvPr>
        </p:nvSpPr>
        <p:spPr/>
        <p:txBody>
          <a:bodyPr/>
          <a:lstStyle/>
          <a:p>
            <a:r>
              <a:rPr lang="en-US" dirty="0"/>
              <a:t>Structured</a:t>
            </a:r>
          </a:p>
        </p:txBody>
      </p:sp>
      <p:sp>
        <p:nvSpPr>
          <p:cNvPr id="20" name="Content Placeholder 19">
            <a:extLst>
              <a:ext uri="{FF2B5EF4-FFF2-40B4-BE49-F238E27FC236}">
                <a16:creationId xmlns:a16="http://schemas.microsoft.com/office/drawing/2014/main" id="{E65BB6CF-8766-6B42-AEFA-8FE9846EC1A8}"/>
              </a:ext>
            </a:extLst>
          </p:cNvPr>
          <p:cNvSpPr>
            <a:spLocks noGrp="1"/>
          </p:cNvSpPr>
          <p:nvPr>
            <p:ph idx="12"/>
          </p:nvPr>
        </p:nvSpPr>
        <p:spPr/>
        <p:txBody>
          <a:bodyPr/>
          <a:lstStyle/>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Elements are arbitrarily distributed</a:t>
            </a:r>
          </a:p>
          <a:p>
            <a:pPr marL="285750" indent="-285750">
              <a:buFont typeface="Arial" panose="020B0604020202020204" pitchFamily="34" charset="0"/>
              <a:buChar char="•"/>
            </a:pPr>
            <a:r>
              <a:rPr lang="en-US" dirty="0"/>
              <a:t>No order</a:t>
            </a:r>
          </a:p>
          <a:p>
            <a:pPr marL="285750" indent="-285750">
              <a:buFont typeface="Arial" panose="020B0604020202020204" pitchFamily="34" charset="0"/>
              <a:buChar char="•"/>
            </a:pPr>
            <a:r>
              <a:rPr lang="en-US" dirty="0"/>
              <a:t>Random topology</a:t>
            </a:r>
          </a:p>
        </p:txBody>
      </p:sp>
      <p:sp>
        <p:nvSpPr>
          <p:cNvPr id="21" name="Text Placeholder 20">
            <a:extLst>
              <a:ext uri="{FF2B5EF4-FFF2-40B4-BE49-F238E27FC236}">
                <a16:creationId xmlns:a16="http://schemas.microsoft.com/office/drawing/2014/main" id="{5CA812E0-3B17-3E46-9BA2-9A5818261733}"/>
              </a:ext>
            </a:extLst>
          </p:cNvPr>
          <p:cNvSpPr>
            <a:spLocks noGrp="1"/>
          </p:cNvSpPr>
          <p:nvPr>
            <p:ph type="body" sz="quarter" idx="13"/>
          </p:nvPr>
        </p:nvSpPr>
        <p:spPr/>
        <p:txBody>
          <a:bodyPr/>
          <a:lstStyle/>
          <a:p>
            <a:r>
              <a:rPr lang="en-US" dirty="0"/>
              <a:t>Unstructured</a:t>
            </a:r>
          </a:p>
        </p:txBody>
      </p:sp>
      <p:sp>
        <p:nvSpPr>
          <p:cNvPr id="5" name="Title 4">
            <a:extLst>
              <a:ext uri="{FF2B5EF4-FFF2-40B4-BE49-F238E27FC236}">
                <a16:creationId xmlns:a16="http://schemas.microsoft.com/office/drawing/2014/main" id="{1DCF8813-AC5C-A244-A96B-0D1717D110F4}"/>
              </a:ext>
            </a:extLst>
          </p:cNvPr>
          <p:cNvSpPr>
            <a:spLocks noGrp="1"/>
          </p:cNvSpPr>
          <p:nvPr>
            <p:ph type="title"/>
          </p:nvPr>
        </p:nvSpPr>
        <p:spPr/>
        <p:txBody>
          <a:bodyPr/>
          <a:lstStyle/>
          <a:p>
            <a:r>
              <a:rPr lang="en-US" dirty="0"/>
              <a:t>Arbitrarily-structured Data</a:t>
            </a:r>
          </a:p>
        </p:txBody>
      </p:sp>
      <p:pic>
        <p:nvPicPr>
          <p:cNvPr id="10" name="Picture 9">
            <a:extLst>
              <a:ext uri="{FF2B5EF4-FFF2-40B4-BE49-F238E27FC236}">
                <a16:creationId xmlns:a16="http://schemas.microsoft.com/office/drawing/2014/main" id="{E5E3FB32-629B-8F4E-B8A6-718C89D914EC}"/>
              </a:ext>
            </a:extLst>
          </p:cNvPr>
          <p:cNvPicPr>
            <a:picLocks noChangeAspect="1"/>
          </p:cNvPicPr>
          <p:nvPr/>
        </p:nvPicPr>
        <p:blipFill>
          <a:blip r:embed="rId3"/>
          <a:stretch>
            <a:fillRect/>
          </a:stretch>
        </p:blipFill>
        <p:spPr>
          <a:xfrm>
            <a:off x="5705683" y="2311624"/>
            <a:ext cx="5363187" cy="2189544"/>
          </a:xfrm>
          <a:prstGeom prst="rect">
            <a:avLst/>
          </a:prstGeom>
          <a:scene3d>
            <a:camera prst="perspectiveHeroicExtremeLeftFacing" fov="6300000">
              <a:rot lat="21471456" lon="1802799" rev="85336"/>
            </a:camera>
            <a:lightRig rig="threePt" dir="t"/>
          </a:scene3d>
        </p:spPr>
      </p:pic>
      <p:pic>
        <p:nvPicPr>
          <p:cNvPr id="15" name="Picture 14">
            <a:extLst>
              <a:ext uri="{FF2B5EF4-FFF2-40B4-BE49-F238E27FC236}">
                <a16:creationId xmlns:a16="http://schemas.microsoft.com/office/drawing/2014/main" id="{9103D80A-BF28-0244-B7EC-A7419369872A}"/>
              </a:ext>
            </a:extLst>
          </p:cNvPr>
          <p:cNvPicPr>
            <a:picLocks noChangeAspect="1"/>
          </p:cNvPicPr>
          <p:nvPr/>
        </p:nvPicPr>
        <p:blipFill>
          <a:blip r:embed="rId4"/>
          <a:stretch>
            <a:fillRect/>
          </a:stretch>
        </p:blipFill>
        <p:spPr>
          <a:xfrm>
            <a:off x="1690342" y="2563447"/>
            <a:ext cx="1589438" cy="2117927"/>
          </a:xfrm>
          <a:prstGeom prst="rect">
            <a:avLst/>
          </a:prstGeom>
        </p:spPr>
      </p:pic>
      <p:pic>
        <p:nvPicPr>
          <p:cNvPr id="16" name="Picture 15">
            <a:extLst>
              <a:ext uri="{FF2B5EF4-FFF2-40B4-BE49-F238E27FC236}">
                <a16:creationId xmlns:a16="http://schemas.microsoft.com/office/drawing/2014/main" id="{A3E94F54-ED91-4A4A-9981-3E03EC76FA48}"/>
              </a:ext>
            </a:extLst>
          </p:cNvPr>
          <p:cNvPicPr>
            <a:picLocks noChangeAspect="1"/>
          </p:cNvPicPr>
          <p:nvPr/>
        </p:nvPicPr>
        <p:blipFill>
          <a:blip r:embed="rId5"/>
          <a:stretch>
            <a:fillRect/>
          </a:stretch>
        </p:blipFill>
        <p:spPr>
          <a:xfrm>
            <a:off x="3447181" y="2563447"/>
            <a:ext cx="1589439" cy="2117927"/>
          </a:xfrm>
          <a:prstGeom prst="rect">
            <a:avLst/>
          </a:prstGeom>
        </p:spPr>
      </p:pic>
    </p:spTree>
    <p:extLst>
      <p:ext uri="{BB962C8B-B14F-4D97-AF65-F5344CB8AC3E}">
        <p14:creationId xmlns:p14="http://schemas.microsoft.com/office/powerpoint/2010/main" val="17421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18">
                                            <p:txEl>
                                              <p:pRg st="8" end="8"/>
                                            </p:txEl>
                                          </p:spTgt>
                                        </p:tgtEl>
                                        <p:attrNameLst>
                                          <p:attrName>style.color</p:attrName>
                                        </p:attrNameLst>
                                      </p:cBhvr>
                                      <p:to>
                                        <a:srgbClr val="FF2600"/>
                                      </p:to>
                                    </p:animClr>
                                  </p:childTnLst>
                                </p:cTn>
                              </p:par>
                              <p:par>
                                <p:cTn id="7" presetID="3" presetClass="emph" presetSubtype="2" fill="hold" nodeType="withEffect">
                                  <p:stCondLst>
                                    <p:cond delay="0"/>
                                  </p:stCondLst>
                                  <p:childTnLst>
                                    <p:animClr clrSpc="rgb" dir="cw">
                                      <p:cBhvr override="childStyle">
                                        <p:cTn id="8" dur="2000" fill="hold"/>
                                        <p:tgtEl>
                                          <p:spTgt spid="20">
                                            <p:txEl>
                                              <p:pRg st="8" end="8"/>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2EA05-CA0A-4B41-A867-B37CF891194E}"/>
              </a:ext>
            </a:extLst>
          </p:cNvPr>
          <p:cNvSpPr>
            <a:spLocks noGrp="1"/>
          </p:cNvSpPr>
          <p:nvPr>
            <p:ph type="title"/>
          </p:nvPr>
        </p:nvSpPr>
        <p:spPr/>
        <p:txBody>
          <a:bodyPr/>
          <a:lstStyle/>
          <a:p>
            <a:r>
              <a:rPr lang="en-US" dirty="0"/>
              <a:t>Propagation with unstructured data</a:t>
            </a:r>
          </a:p>
        </p:txBody>
      </p:sp>
      <p:sp>
        <p:nvSpPr>
          <p:cNvPr id="4" name="Text Placeholder 3">
            <a:extLst>
              <a:ext uri="{FF2B5EF4-FFF2-40B4-BE49-F238E27FC236}">
                <a16:creationId xmlns:a16="http://schemas.microsoft.com/office/drawing/2014/main" id="{E919CD4C-1223-BC4E-AEC2-C28D01DEF460}"/>
              </a:ext>
            </a:extLst>
          </p:cNvPr>
          <p:cNvSpPr>
            <a:spLocks noGrp="1"/>
          </p:cNvSpPr>
          <p:nvPr>
            <p:ph type="body" sz="quarter" idx="10"/>
          </p:nvPr>
        </p:nvSpPr>
        <p:spPr/>
        <p:txBody>
          <a:bodyPr/>
          <a:lstStyle/>
          <a:p>
            <a:pPr lvl="0"/>
            <a:r>
              <a:rPr lang="en-US" sz="2800" dirty="0"/>
              <a:t>Random topology</a:t>
            </a:r>
          </a:p>
        </p:txBody>
      </p:sp>
      <p:pic>
        <p:nvPicPr>
          <p:cNvPr id="8" name="Content Placeholder 7">
            <a:extLst>
              <a:ext uri="{FF2B5EF4-FFF2-40B4-BE49-F238E27FC236}">
                <a16:creationId xmlns:a16="http://schemas.microsoft.com/office/drawing/2014/main" id="{C77CF337-89BA-7A43-8F4E-8C9DE6C7EF2D}"/>
              </a:ext>
            </a:extLst>
          </p:cNvPr>
          <p:cNvPicPr>
            <a:picLocks noGrp="1" noChangeAspect="1"/>
          </p:cNvPicPr>
          <p:nvPr>
            <p:ph idx="1"/>
          </p:nvPr>
        </p:nvPicPr>
        <p:blipFill>
          <a:blip r:embed="rId3"/>
          <a:stretch>
            <a:fillRect/>
          </a:stretch>
        </p:blipFill>
        <p:spPr>
          <a:xfrm>
            <a:off x="1619680" y="2493817"/>
            <a:ext cx="8952640" cy="3455719"/>
          </a:xfrm>
        </p:spPr>
      </p:pic>
    </p:spTree>
    <p:extLst>
      <p:ext uri="{BB962C8B-B14F-4D97-AF65-F5344CB8AC3E}">
        <p14:creationId xmlns:p14="http://schemas.microsoft.com/office/powerpoint/2010/main" val="388637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2EA05-CA0A-4B41-A867-B37CF891194E}"/>
              </a:ext>
            </a:extLst>
          </p:cNvPr>
          <p:cNvSpPr>
            <a:spLocks noGrp="1"/>
          </p:cNvSpPr>
          <p:nvPr>
            <p:ph type="title"/>
          </p:nvPr>
        </p:nvSpPr>
        <p:spPr/>
        <p:txBody>
          <a:bodyPr/>
          <a:lstStyle/>
          <a:p>
            <a:r>
              <a:rPr lang="en-US" dirty="0"/>
              <a:t>Propagation with unstructured data</a:t>
            </a:r>
          </a:p>
        </p:txBody>
      </p:sp>
      <p:pic>
        <p:nvPicPr>
          <p:cNvPr id="6" name="Content Placeholder 5">
            <a:extLst>
              <a:ext uri="{FF2B5EF4-FFF2-40B4-BE49-F238E27FC236}">
                <a16:creationId xmlns:a16="http://schemas.microsoft.com/office/drawing/2014/main" id="{06DB27BF-6DDC-F24A-B88B-F223BCACD8D9}"/>
              </a:ext>
            </a:extLst>
          </p:cNvPr>
          <p:cNvPicPr>
            <a:picLocks noGrp="1" noChangeAspect="1"/>
          </p:cNvPicPr>
          <p:nvPr>
            <p:ph idx="1"/>
          </p:nvPr>
        </p:nvPicPr>
        <p:blipFill>
          <a:blip r:embed="rId3"/>
          <a:stretch>
            <a:fillRect/>
          </a:stretch>
        </p:blipFill>
        <p:spPr>
          <a:xfrm>
            <a:off x="1078706" y="2847181"/>
            <a:ext cx="10045700" cy="3111500"/>
          </a:xfrm>
        </p:spPr>
      </p:pic>
      <p:sp>
        <p:nvSpPr>
          <p:cNvPr id="4" name="Text Placeholder 3">
            <a:extLst>
              <a:ext uri="{FF2B5EF4-FFF2-40B4-BE49-F238E27FC236}">
                <a16:creationId xmlns:a16="http://schemas.microsoft.com/office/drawing/2014/main" id="{E919CD4C-1223-BC4E-AEC2-C28D01DEF460}"/>
              </a:ext>
            </a:extLst>
          </p:cNvPr>
          <p:cNvSpPr>
            <a:spLocks noGrp="1"/>
          </p:cNvSpPr>
          <p:nvPr>
            <p:ph type="body" sz="quarter" idx="10"/>
          </p:nvPr>
        </p:nvSpPr>
        <p:spPr/>
        <p:txBody>
          <a:bodyPr/>
          <a:lstStyle/>
          <a:p>
            <a:r>
              <a:rPr lang="en-US" sz="2800" dirty="0"/>
              <a:t>Unorganized structure</a:t>
            </a:r>
          </a:p>
          <a:p>
            <a:endParaRPr lang="en-US" dirty="0"/>
          </a:p>
        </p:txBody>
      </p:sp>
    </p:spTree>
    <p:extLst>
      <p:ext uri="{BB962C8B-B14F-4D97-AF65-F5344CB8AC3E}">
        <p14:creationId xmlns:p14="http://schemas.microsoft.com/office/powerpoint/2010/main" val="47094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E154645-1741-3840-9062-A4F5B52E2C53}"/>
                  </a:ext>
                </a:extLst>
              </p:cNvPr>
              <p:cNvSpPr>
                <a:spLocks noGrp="1"/>
              </p:cNvSpPr>
              <p:nvPr>
                <p:ph idx="12"/>
              </p:nvPr>
            </p:nvSpPr>
            <p:spPr>
              <a:xfrm>
                <a:off x="6979568" y="2563447"/>
                <a:ext cx="4658712" cy="3646183"/>
              </a:xfrm>
            </p:spPr>
            <p:txBody>
              <a:bodyPr/>
              <a:lstStyle/>
              <a:p>
                <a:pPr marL="285750" indent="-285750">
                  <a:buFont typeface="Arial" panose="020B0604020202020204" pitchFamily="34" charset="0"/>
                  <a:buChar char="•"/>
                </a:pPr>
                <a:r>
                  <a:rPr lang="en-US" sz="2400" dirty="0"/>
                  <a:t>Inner product: </a:t>
                </a:r>
              </a:p>
              <a:p>
                <a:pPr algn="ctr">
                  <a:lnSpc>
                    <a:spcPct val="150000"/>
                  </a:lnSpc>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𝜅</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2</m:t>
                              </m:r>
                            </m:sub>
                          </m:sSub>
                        </m:e>
                      </m:d>
                      <m:r>
                        <a:rPr lang="en-US" sz="2400" i="1">
                          <a:latin typeface="Cambria Math" panose="02040503050406030204" pitchFamily="18" charset="0"/>
                          <a:ea typeface="Cambria Math" panose="02040503050406030204" pitchFamily="18" charset="0"/>
                        </a:rPr>
                        <m:t>= </m:t>
                      </m:r>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𝑥</m:t>
                              </m:r>
                            </m:e>
                          </m:acc>
                        </m:e>
                        <m:sub>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𝑇</m:t>
                          </m:r>
                        </m:sup>
                      </m:sSubSup>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𝑥</m:t>
                              </m:r>
                            </m:e>
                          </m:acc>
                        </m:e>
                        <m:sub>
                          <m:r>
                            <a:rPr lang="en-US" sz="2400" i="1">
                              <a:latin typeface="Cambria Math" panose="02040503050406030204" pitchFamily="18" charset="0"/>
                              <a:ea typeface="Cambria Math" panose="02040503050406030204" pitchFamily="18" charset="0"/>
                            </a:rPr>
                            <m:t>2</m:t>
                          </m:r>
                        </m:sub>
                      </m:sSub>
                    </m:oMath>
                  </m:oMathPara>
                </a14:m>
                <a:endParaRPr lang="en-US" sz="240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t>Embedded Gaussian:</a:t>
                </a:r>
              </a:p>
              <a:p>
                <a:pPr algn="ctr"/>
                <a14:m>
                  <m:oMath xmlns:m="http://schemas.openxmlformats.org/officeDocument/2006/math">
                    <m:r>
                      <a:rPr lang="en-US" sz="2400" i="1">
                        <a:latin typeface="Cambria Math" panose="02040503050406030204" pitchFamily="18" charset="0"/>
                        <a:ea typeface="Cambria Math" panose="02040503050406030204" pitchFamily="18" charset="0"/>
                      </a:rPr>
                      <m:t>𝜅</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2</m:t>
                            </m:r>
                          </m:sub>
                        </m:sSub>
                      </m:e>
                    </m:d>
                    <m:r>
                      <a:rPr lang="en-US" sz="2400" i="1">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sSubSup>
                          <m:sSubSupPr>
                            <m:ctrlPr>
                              <a:rPr lang="en-US" sz="240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e>
                            </m:d>
                          </m:e>
                          <m:sub>
                            <m:r>
                              <a:rPr lang="en-US" sz="2400" b="0" i="1" smtClean="0">
                                <a:latin typeface="Cambria Math" panose="02040503050406030204" pitchFamily="18" charset="0"/>
                                <a:ea typeface="Cambria Math" panose="02040503050406030204" pitchFamily="18" charset="0"/>
                              </a:rPr>
                              <m:t>𝐹</m:t>
                            </m:r>
                          </m:sub>
                          <m:sup>
                            <m:r>
                              <a:rPr lang="en-US" sz="2400" b="0" i="1" smtClean="0">
                                <a:latin typeface="Cambria Math" panose="02040503050406030204" pitchFamily="18" charset="0"/>
                                <a:ea typeface="Cambria Math" panose="02040503050406030204" pitchFamily="18" charset="0"/>
                              </a:rPr>
                              <m:t>2</m:t>
                            </m:r>
                          </m:sup>
                        </m:sSubSup>
                      </m:sup>
                    </m:sSup>
                  </m:oMath>
                </a14:m>
                <a:r>
                  <a:rPr lang="en-US" sz="2178" dirty="0"/>
                  <a:t> </a:t>
                </a:r>
              </a:p>
              <a:p>
                <a:pPr marL="285750" indent="-285750">
                  <a:buFont typeface="Arial" panose="020B0604020202020204" pitchFamily="34" charset="0"/>
                  <a:buChar char="•"/>
                </a:pPr>
                <a:endParaRPr lang="en-US" sz="2400" dirty="0"/>
              </a:p>
            </p:txBody>
          </p:sp>
        </mc:Choice>
        <mc:Fallback xmlns="">
          <p:sp>
            <p:nvSpPr>
              <p:cNvPr id="9" name="Content Placeholder 8">
                <a:extLst>
                  <a:ext uri="{FF2B5EF4-FFF2-40B4-BE49-F238E27FC236}">
                    <a16:creationId xmlns:a16="http://schemas.microsoft.com/office/drawing/2014/main" id="{2E154645-1741-3840-9062-A4F5B52E2C53}"/>
                  </a:ext>
                </a:extLst>
              </p:cNvPr>
              <p:cNvSpPr>
                <a:spLocks noGrp="1" noRot="1" noChangeAspect="1" noMove="1" noResize="1" noEditPoints="1" noAdjustHandles="1" noChangeArrowheads="1" noChangeShapeType="1" noTextEdit="1"/>
              </p:cNvSpPr>
              <p:nvPr>
                <p:ph idx="12"/>
              </p:nvPr>
            </p:nvSpPr>
            <p:spPr>
              <a:xfrm>
                <a:off x="6979568" y="2563447"/>
                <a:ext cx="4658712" cy="3646183"/>
              </a:xfrm>
              <a:blipFill>
                <a:blip r:embed="rId3"/>
                <a:stretch>
                  <a:fillRect l="-1907" t="-2431"/>
                </a:stretch>
              </a:blipFill>
            </p:spPr>
            <p:txBody>
              <a:bodyPr/>
              <a:lstStyle/>
              <a:p>
                <a:r>
                  <a:rPr lang="en-US">
                    <a:noFill/>
                  </a:rPr>
                  <a:t> </a:t>
                </a:r>
              </a:p>
            </p:txBody>
          </p:sp>
        </mc:Fallback>
      </mc:AlternateContent>
      <p:sp>
        <p:nvSpPr>
          <p:cNvPr id="10" name="Text Placeholder 9">
            <a:extLst>
              <a:ext uri="{FF2B5EF4-FFF2-40B4-BE49-F238E27FC236}">
                <a16:creationId xmlns:a16="http://schemas.microsoft.com/office/drawing/2014/main" id="{AAF6D124-CF9E-BB40-B6CE-CE6DDEA44D8B}"/>
              </a:ext>
            </a:extLst>
          </p:cNvPr>
          <p:cNvSpPr>
            <a:spLocks noGrp="1"/>
          </p:cNvSpPr>
          <p:nvPr>
            <p:ph type="body" sz="quarter" idx="13"/>
          </p:nvPr>
        </p:nvSpPr>
        <p:spPr/>
        <p:txBody>
          <a:bodyPr/>
          <a:lstStyle/>
          <a:p>
            <a:r>
              <a:rPr lang="en-US" dirty="0"/>
              <a:t>Kernelized edges</a:t>
            </a:r>
          </a:p>
        </p:txBody>
      </p:sp>
      <p:sp>
        <p:nvSpPr>
          <p:cNvPr id="2" name="Title 1">
            <a:extLst>
              <a:ext uri="{FF2B5EF4-FFF2-40B4-BE49-F238E27FC236}">
                <a16:creationId xmlns:a16="http://schemas.microsoft.com/office/drawing/2014/main" id="{22F2EA05-CA0A-4B41-A867-B37CF891194E}"/>
              </a:ext>
            </a:extLst>
          </p:cNvPr>
          <p:cNvSpPr>
            <a:spLocks noGrp="1"/>
          </p:cNvSpPr>
          <p:nvPr>
            <p:ph type="title"/>
          </p:nvPr>
        </p:nvSpPr>
        <p:spPr/>
        <p:txBody>
          <a:bodyPr/>
          <a:lstStyle/>
          <a:p>
            <a:r>
              <a:rPr lang="en-US" dirty="0"/>
              <a:t>Propagation with unstructured data</a:t>
            </a:r>
          </a:p>
        </p:txBody>
      </p:sp>
      <p:pic>
        <p:nvPicPr>
          <p:cNvPr id="12" name="Picture 11">
            <a:extLst>
              <a:ext uri="{FF2B5EF4-FFF2-40B4-BE49-F238E27FC236}">
                <a16:creationId xmlns:a16="http://schemas.microsoft.com/office/drawing/2014/main" id="{F147928F-CA58-0640-BEAB-3729453347A5}"/>
              </a:ext>
            </a:extLst>
          </p:cNvPr>
          <p:cNvPicPr>
            <a:picLocks noChangeAspect="1"/>
          </p:cNvPicPr>
          <p:nvPr/>
        </p:nvPicPr>
        <p:blipFill>
          <a:blip r:embed="rId4"/>
          <a:stretch>
            <a:fillRect/>
          </a:stretch>
        </p:blipFill>
        <p:spPr>
          <a:xfrm>
            <a:off x="553720" y="2563447"/>
            <a:ext cx="5736772" cy="2758440"/>
          </a:xfrm>
          <a:prstGeom prst="rect">
            <a:avLst/>
          </a:prstGeom>
        </p:spPr>
      </p:pic>
    </p:spTree>
    <p:extLst>
      <p:ext uri="{BB962C8B-B14F-4D97-AF65-F5344CB8AC3E}">
        <p14:creationId xmlns:p14="http://schemas.microsoft.com/office/powerpoint/2010/main" val="109231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C10885-0FAC-744A-AA55-D384931A1E1B}"/>
              </a:ext>
            </a:extLst>
          </p:cNvPr>
          <p:cNvSpPr>
            <a:spLocks noGrp="1"/>
          </p:cNvSpPr>
          <p:nvPr>
            <p:ph type="title"/>
          </p:nvPr>
        </p:nvSpPr>
        <p:spPr/>
        <p:txBody>
          <a:bodyPr/>
          <a:lstStyle/>
          <a:p>
            <a:r>
              <a:rPr lang="en-US" dirty="0"/>
              <a:t>Network architecture</a:t>
            </a:r>
          </a:p>
        </p:txBody>
      </p:sp>
      <p:pic>
        <p:nvPicPr>
          <p:cNvPr id="9" name="Picture 8">
            <a:extLst>
              <a:ext uri="{FF2B5EF4-FFF2-40B4-BE49-F238E27FC236}">
                <a16:creationId xmlns:a16="http://schemas.microsoft.com/office/drawing/2014/main" id="{3DE01A98-7AFB-8A49-9A48-3F0423D08E57}"/>
              </a:ext>
            </a:extLst>
          </p:cNvPr>
          <p:cNvPicPr>
            <a:picLocks noChangeAspect="1"/>
          </p:cNvPicPr>
          <p:nvPr/>
        </p:nvPicPr>
        <p:blipFill>
          <a:blip r:embed="rId3"/>
          <a:stretch>
            <a:fillRect/>
          </a:stretch>
        </p:blipFill>
        <p:spPr>
          <a:xfrm>
            <a:off x="1545590" y="1969226"/>
            <a:ext cx="9488170" cy="4027713"/>
          </a:xfrm>
          <a:prstGeom prst="rect">
            <a:avLst/>
          </a:prstGeom>
        </p:spPr>
      </p:pic>
    </p:spTree>
    <p:extLst>
      <p:ext uri="{BB962C8B-B14F-4D97-AF65-F5344CB8AC3E}">
        <p14:creationId xmlns:p14="http://schemas.microsoft.com/office/powerpoint/2010/main" val="50940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5CB9-1F1B-7A44-9F96-9836F9ACE535}"/>
              </a:ext>
            </a:extLst>
          </p:cNvPr>
          <p:cNvSpPr>
            <a:spLocks noGrp="1"/>
          </p:cNvSpPr>
          <p:nvPr>
            <p:ph type="title"/>
          </p:nvPr>
        </p:nvSpPr>
        <p:spPr/>
        <p:txBody>
          <a:bodyPr/>
          <a:lstStyle/>
          <a:p>
            <a:r>
              <a:rPr lang="en-US" dirty="0"/>
              <a:t>Experimental Results</a:t>
            </a:r>
          </a:p>
        </p:txBody>
      </p:sp>
      <p:sp>
        <p:nvSpPr>
          <p:cNvPr id="5" name="Text Placeholder 4">
            <a:extLst>
              <a:ext uri="{FF2B5EF4-FFF2-40B4-BE49-F238E27FC236}">
                <a16:creationId xmlns:a16="http://schemas.microsoft.com/office/drawing/2014/main" id="{BDE8DE75-174A-C147-9E13-CF8FD37EC6CE}"/>
              </a:ext>
            </a:extLst>
          </p:cNvPr>
          <p:cNvSpPr>
            <a:spLocks noGrp="1"/>
          </p:cNvSpPr>
          <p:nvPr>
            <p:ph type="body" sz="quarter" idx="10"/>
          </p:nvPr>
        </p:nvSpPr>
        <p:spPr/>
        <p:txBody>
          <a:bodyPr/>
          <a:lstStyle/>
          <a:p>
            <a:r>
              <a:rPr lang="en-US" dirty="0"/>
              <a:t>Semantic Segmentation on the Cityscapes Dataset</a:t>
            </a:r>
          </a:p>
        </p:txBody>
      </p:sp>
      <p:graphicFrame>
        <p:nvGraphicFramePr>
          <p:cNvPr id="3" name="Table 2">
            <a:extLst>
              <a:ext uri="{FF2B5EF4-FFF2-40B4-BE49-F238E27FC236}">
                <a16:creationId xmlns:a16="http://schemas.microsoft.com/office/drawing/2014/main" id="{D08383D5-BB41-994E-A534-7C91DCDD9236}"/>
              </a:ext>
            </a:extLst>
          </p:cNvPr>
          <p:cNvGraphicFramePr>
            <a:graphicFrameLocks noGrp="1"/>
          </p:cNvGraphicFramePr>
          <p:nvPr>
            <p:extLst>
              <p:ext uri="{D42A27DB-BD31-4B8C-83A1-F6EECF244321}">
                <p14:modId xmlns:p14="http://schemas.microsoft.com/office/powerpoint/2010/main" val="1732202789"/>
              </p:ext>
            </p:extLst>
          </p:nvPr>
        </p:nvGraphicFramePr>
        <p:xfrm>
          <a:off x="2174240" y="2839625"/>
          <a:ext cx="7843520" cy="2054013"/>
        </p:xfrm>
        <a:graphic>
          <a:graphicData uri="http://schemas.openxmlformats.org/drawingml/2006/table">
            <a:tbl>
              <a:tblPr firstRow="1" bandRow="1">
                <a:tableStyleId>{00A15C55-8517-42AA-B614-E9B94910E393}</a:tableStyleId>
              </a:tblPr>
              <a:tblGrid>
                <a:gridCol w="3921760">
                  <a:extLst>
                    <a:ext uri="{9D8B030D-6E8A-4147-A177-3AD203B41FA5}">
                      <a16:colId xmlns:a16="http://schemas.microsoft.com/office/drawing/2014/main" val="1676449050"/>
                    </a:ext>
                  </a:extLst>
                </a:gridCol>
                <a:gridCol w="3921760">
                  <a:extLst>
                    <a:ext uri="{9D8B030D-6E8A-4147-A177-3AD203B41FA5}">
                      <a16:colId xmlns:a16="http://schemas.microsoft.com/office/drawing/2014/main" val="2800246307"/>
                    </a:ext>
                  </a:extLst>
                </a:gridCol>
              </a:tblGrid>
              <a:tr h="684671">
                <a:tc>
                  <a:txBody>
                    <a:bodyPr/>
                    <a:lstStyle/>
                    <a:p>
                      <a:pPr algn="ctr"/>
                      <a:r>
                        <a:rPr lang="en-US" dirty="0"/>
                        <a:t>methods</a:t>
                      </a:r>
                    </a:p>
                  </a:txBody>
                  <a:tcPr anchor="ctr"/>
                </a:tc>
                <a:tc>
                  <a:txBody>
                    <a:bodyPr/>
                    <a:lstStyle/>
                    <a:p>
                      <a:pPr algn="ctr"/>
                      <a:r>
                        <a:rPr lang="en-US" dirty="0"/>
                        <a:t>mean IOU</a:t>
                      </a:r>
                    </a:p>
                  </a:txBody>
                  <a:tcPr anchor="ctr"/>
                </a:tc>
                <a:extLst>
                  <a:ext uri="{0D108BD9-81ED-4DB2-BD59-A6C34878D82A}">
                    <a16:rowId xmlns:a16="http://schemas.microsoft.com/office/drawing/2014/main" val="2216458798"/>
                  </a:ext>
                </a:extLst>
              </a:tr>
              <a:tr h="684671">
                <a:tc>
                  <a:txBody>
                    <a:bodyPr/>
                    <a:lstStyle/>
                    <a:p>
                      <a:pPr algn="ctr"/>
                      <a:r>
                        <a:rPr lang="en-US" dirty="0">
                          <a:solidFill>
                            <a:schemeClr val="bg1"/>
                          </a:solidFill>
                        </a:rPr>
                        <a:t>DRN-22</a:t>
                      </a:r>
                    </a:p>
                  </a:txBody>
                  <a:tcPr anchor="ctr"/>
                </a:tc>
                <a:tc>
                  <a:txBody>
                    <a:bodyPr/>
                    <a:lstStyle/>
                    <a:p>
                      <a:pPr algn="ctr"/>
                      <a:r>
                        <a:rPr lang="en-US" dirty="0">
                          <a:solidFill>
                            <a:schemeClr val="bg1"/>
                          </a:solidFill>
                        </a:rPr>
                        <a:t>69.5</a:t>
                      </a:r>
                    </a:p>
                  </a:txBody>
                  <a:tcPr anchor="ctr"/>
                </a:tc>
                <a:extLst>
                  <a:ext uri="{0D108BD9-81ED-4DB2-BD59-A6C34878D82A}">
                    <a16:rowId xmlns:a16="http://schemas.microsoft.com/office/drawing/2014/main" val="2060140696"/>
                  </a:ext>
                </a:extLst>
              </a:tr>
              <a:tr h="684671">
                <a:tc>
                  <a:txBody>
                    <a:bodyPr/>
                    <a:lstStyle/>
                    <a:p>
                      <a:pPr algn="ctr"/>
                      <a:r>
                        <a:rPr lang="en-US" dirty="0">
                          <a:solidFill>
                            <a:schemeClr val="bg1"/>
                          </a:solidFill>
                        </a:rPr>
                        <a:t>+</a:t>
                      </a:r>
                      <a:r>
                        <a:rPr lang="en-US" dirty="0" err="1">
                          <a:solidFill>
                            <a:schemeClr val="bg1"/>
                          </a:solidFill>
                        </a:rPr>
                        <a:t>Superpixel</a:t>
                      </a:r>
                      <a:r>
                        <a:rPr lang="en-US" dirty="0">
                          <a:solidFill>
                            <a:schemeClr val="bg1"/>
                          </a:solidFill>
                        </a:rPr>
                        <a:t> SGPN</a:t>
                      </a:r>
                    </a:p>
                  </a:txBody>
                  <a:tcPr anchor="ctr"/>
                </a:tc>
                <a:tc>
                  <a:txBody>
                    <a:bodyPr/>
                    <a:lstStyle/>
                    <a:p>
                      <a:pPr algn="ctr"/>
                      <a:r>
                        <a:rPr lang="en-US" dirty="0">
                          <a:solidFill>
                            <a:srgbClr val="FF0000"/>
                          </a:solidFill>
                        </a:rPr>
                        <a:t>73.2</a:t>
                      </a:r>
                    </a:p>
                  </a:txBody>
                  <a:tcPr anchor="ctr"/>
                </a:tc>
                <a:extLst>
                  <a:ext uri="{0D108BD9-81ED-4DB2-BD59-A6C34878D82A}">
                    <a16:rowId xmlns:a16="http://schemas.microsoft.com/office/drawing/2014/main" val="1352644501"/>
                  </a:ext>
                </a:extLst>
              </a:tr>
            </a:tbl>
          </a:graphicData>
        </a:graphic>
      </p:graphicFrame>
    </p:spTree>
    <p:extLst>
      <p:ext uri="{BB962C8B-B14F-4D97-AF65-F5344CB8AC3E}">
        <p14:creationId xmlns:p14="http://schemas.microsoft.com/office/powerpoint/2010/main" val="24709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B527-A51A-1541-AA6C-F9891584EC8D}"/>
              </a:ext>
            </a:extLst>
          </p:cNvPr>
          <p:cNvSpPr>
            <a:spLocks noGrp="1"/>
          </p:cNvSpPr>
          <p:nvPr>
            <p:ph type="title"/>
          </p:nvPr>
        </p:nvSpPr>
        <p:spPr/>
        <p:txBody>
          <a:bodyPr/>
          <a:lstStyle/>
          <a:p>
            <a:r>
              <a:rPr lang="en-US" dirty="0"/>
              <a:t>Learnable Spatial Propagation Network</a:t>
            </a:r>
          </a:p>
        </p:txBody>
      </p:sp>
      <p:sp>
        <p:nvSpPr>
          <p:cNvPr id="4" name="Text Placeholder 3">
            <a:extLst>
              <a:ext uri="{FF2B5EF4-FFF2-40B4-BE49-F238E27FC236}">
                <a16:creationId xmlns:a16="http://schemas.microsoft.com/office/drawing/2014/main" id="{F8C314E4-D572-D24C-A24A-276D8B76FFFD}"/>
              </a:ext>
            </a:extLst>
          </p:cNvPr>
          <p:cNvSpPr>
            <a:spLocks noGrp="1"/>
          </p:cNvSpPr>
          <p:nvPr>
            <p:ph type="body" sz="quarter" idx="10"/>
          </p:nvPr>
        </p:nvSpPr>
        <p:spPr>
          <a:xfrm>
            <a:off x="553720" y="1614405"/>
            <a:ext cx="11084560" cy="583848"/>
          </a:xfrm>
        </p:spPr>
        <p:txBody>
          <a:bodyPr/>
          <a:lstStyle/>
          <a:p>
            <a:r>
              <a:rPr lang="en-US" dirty="0"/>
              <a:t>2D SPN</a:t>
            </a:r>
          </a:p>
        </p:txBody>
      </p:sp>
      <p:sp>
        <p:nvSpPr>
          <p:cNvPr id="5" name="Oval 4">
            <a:extLst>
              <a:ext uri="{FF2B5EF4-FFF2-40B4-BE49-F238E27FC236}">
                <a16:creationId xmlns:a16="http://schemas.microsoft.com/office/drawing/2014/main" id="{E414D854-9FDE-CB4B-9483-4D3F1198A742}"/>
              </a:ext>
            </a:extLst>
          </p:cNvPr>
          <p:cNvSpPr/>
          <p:nvPr/>
        </p:nvSpPr>
        <p:spPr>
          <a:xfrm>
            <a:off x="1493519" y="361188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082EB76-4D21-9B48-BF3F-BB701DFCADFE}"/>
              </a:ext>
            </a:extLst>
          </p:cNvPr>
          <p:cNvSpPr/>
          <p:nvPr/>
        </p:nvSpPr>
        <p:spPr>
          <a:xfrm>
            <a:off x="1493519" y="2569725"/>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48B2815-8533-6D4F-B8E7-1B5F9BB85993}"/>
              </a:ext>
            </a:extLst>
          </p:cNvPr>
          <p:cNvSpPr/>
          <p:nvPr/>
        </p:nvSpPr>
        <p:spPr>
          <a:xfrm>
            <a:off x="1493519" y="4654035"/>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F80CD1C-8B6B-FE4E-8CAC-2E1521A349C8}"/>
              </a:ext>
            </a:extLst>
          </p:cNvPr>
          <p:cNvSpPr/>
          <p:nvPr/>
        </p:nvSpPr>
        <p:spPr>
          <a:xfrm>
            <a:off x="3154679" y="361188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8C513DC-C28D-6C4A-859E-1925C39DC07E}"/>
              </a:ext>
            </a:extLst>
          </p:cNvPr>
          <p:cNvCxnSpPr>
            <a:cxnSpLocks/>
            <a:stCxn id="5" idx="6"/>
            <a:endCxn id="8" idx="2"/>
          </p:cNvCxnSpPr>
          <p:nvPr/>
        </p:nvCxnSpPr>
        <p:spPr>
          <a:xfrm>
            <a:off x="2152186" y="3931735"/>
            <a:ext cx="1002493" cy="0"/>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15D452-5AE8-EC4D-B304-A5D1F9AFE870}"/>
              </a:ext>
            </a:extLst>
          </p:cNvPr>
          <p:cNvCxnSpPr>
            <a:cxnSpLocks/>
            <a:stCxn id="6" idx="5"/>
            <a:endCxn id="8" idx="1"/>
          </p:cNvCxnSpPr>
          <p:nvPr/>
        </p:nvCxnSpPr>
        <p:spPr>
          <a:xfrm>
            <a:off x="2055726" y="3115752"/>
            <a:ext cx="1195413" cy="589811"/>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ED0FE9-64F4-8B4B-BB44-4C59DF19C08C}"/>
              </a:ext>
            </a:extLst>
          </p:cNvPr>
          <p:cNvCxnSpPr>
            <a:cxnSpLocks/>
            <a:stCxn id="7" idx="7"/>
            <a:endCxn id="8" idx="3"/>
          </p:cNvCxnSpPr>
          <p:nvPr/>
        </p:nvCxnSpPr>
        <p:spPr>
          <a:xfrm flipV="1">
            <a:off x="2055726" y="4157907"/>
            <a:ext cx="1195413" cy="589811"/>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E401DBA-71A9-064C-81CE-E13949B6FCBB}"/>
              </a:ext>
            </a:extLst>
          </p:cNvPr>
          <p:cNvSpPr/>
          <p:nvPr/>
        </p:nvSpPr>
        <p:spPr>
          <a:xfrm>
            <a:off x="3154678" y="2569725"/>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C9FA1E5-2A7F-4A43-AFEC-56B61E2F2D0A}"/>
              </a:ext>
            </a:extLst>
          </p:cNvPr>
          <p:cNvSpPr/>
          <p:nvPr/>
        </p:nvSpPr>
        <p:spPr>
          <a:xfrm>
            <a:off x="3154678" y="4654034"/>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8A1C9C5-E045-E441-85C8-ADC270CC1B70}"/>
              </a:ext>
            </a:extLst>
          </p:cNvPr>
          <p:cNvSpPr/>
          <p:nvPr/>
        </p:nvSpPr>
        <p:spPr>
          <a:xfrm>
            <a:off x="4815839" y="361188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93CA377-438F-CB4B-87E0-4F1E588F85F1}"/>
              </a:ext>
            </a:extLst>
          </p:cNvPr>
          <p:cNvCxnSpPr>
            <a:stCxn id="17" idx="5"/>
            <a:endCxn id="19" idx="1"/>
          </p:cNvCxnSpPr>
          <p:nvPr/>
        </p:nvCxnSpPr>
        <p:spPr>
          <a:xfrm>
            <a:off x="3716885" y="3115752"/>
            <a:ext cx="1195414" cy="589811"/>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D97F9E-991A-164C-824F-4F7E7CEE3845}"/>
              </a:ext>
            </a:extLst>
          </p:cNvPr>
          <p:cNvCxnSpPr>
            <a:stCxn id="8" idx="6"/>
            <a:endCxn id="19" idx="2"/>
          </p:cNvCxnSpPr>
          <p:nvPr/>
        </p:nvCxnSpPr>
        <p:spPr>
          <a:xfrm>
            <a:off x="3813346" y="3931735"/>
            <a:ext cx="1002493" cy="0"/>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3747367-0124-5F45-A4B8-90822D5FB39E}"/>
              </a:ext>
            </a:extLst>
          </p:cNvPr>
          <p:cNvCxnSpPr>
            <a:stCxn id="18" idx="7"/>
            <a:endCxn id="19" idx="3"/>
          </p:cNvCxnSpPr>
          <p:nvPr/>
        </p:nvCxnSpPr>
        <p:spPr>
          <a:xfrm flipV="1">
            <a:off x="3716885" y="4157907"/>
            <a:ext cx="1195414" cy="589810"/>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CBED10B-8101-9242-88BA-70D40EE214E4}"/>
              </a:ext>
            </a:extLst>
          </p:cNvPr>
          <p:cNvSpPr/>
          <p:nvPr/>
        </p:nvSpPr>
        <p:spPr>
          <a:xfrm>
            <a:off x="4815837" y="2569725"/>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1B156EB-2EE2-2E4C-92BF-62337C3F1724}"/>
              </a:ext>
            </a:extLst>
          </p:cNvPr>
          <p:cNvSpPr/>
          <p:nvPr/>
        </p:nvSpPr>
        <p:spPr>
          <a:xfrm>
            <a:off x="4815837" y="4654034"/>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C01B18-C594-4445-A786-9D2E862A18BE}"/>
              </a:ext>
            </a:extLst>
          </p:cNvPr>
          <p:cNvSpPr/>
          <p:nvPr/>
        </p:nvSpPr>
        <p:spPr>
          <a:xfrm>
            <a:off x="6476999" y="361188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FA1F71FE-8D05-E940-893F-4E1A86CA7BDE}"/>
              </a:ext>
            </a:extLst>
          </p:cNvPr>
          <p:cNvCxnSpPr>
            <a:stCxn id="30" idx="5"/>
            <a:endCxn id="32" idx="1"/>
          </p:cNvCxnSpPr>
          <p:nvPr/>
        </p:nvCxnSpPr>
        <p:spPr>
          <a:xfrm>
            <a:off x="5378044" y="3115752"/>
            <a:ext cx="1195415" cy="589811"/>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EB4D7D4-07B7-8843-BEF5-5D084A8C2092}"/>
              </a:ext>
            </a:extLst>
          </p:cNvPr>
          <p:cNvCxnSpPr>
            <a:cxnSpLocks/>
            <a:stCxn id="19" idx="6"/>
            <a:endCxn id="32" idx="2"/>
          </p:cNvCxnSpPr>
          <p:nvPr/>
        </p:nvCxnSpPr>
        <p:spPr>
          <a:xfrm>
            <a:off x="5474506" y="3931735"/>
            <a:ext cx="1002493" cy="0"/>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3B2B98-21ED-7A4A-9C96-BB161C4CD7B8}"/>
              </a:ext>
            </a:extLst>
          </p:cNvPr>
          <p:cNvCxnSpPr>
            <a:stCxn id="31" idx="7"/>
            <a:endCxn id="32" idx="3"/>
          </p:cNvCxnSpPr>
          <p:nvPr/>
        </p:nvCxnSpPr>
        <p:spPr>
          <a:xfrm flipV="1">
            <a:off x="5378044" y="4157907"/>
            <a:ext cx="1195415" cy="589810"/>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3BF226D3-5D16-C74C-B45A-0C99181DE1D3}"/>
              </a:ext>
            </a:extLst>
          </p:cNvPr>
          <p:cNvSpPr/>
          <p:nvPr/>
        </p:nvSpPr>
        <p:spPr>
          <a:xfrm>
            <a:off x="6476999" y="253923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A2ACCB9-5EFE-1D4E-99B8-6FAB428A10BB}"/>
              </a:ext>
            </a:extLst>
          </p:cNvPr>
          <p:cNvSpPr/>
          <p:nvPr/>
        </p:nvSpPr>
        <p:spPr>
          <a:xfrm>
            <a:off x="6476996" y="468453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EA3ED2-BE0A-4444-AB56-40F65DDE945B}"/>
              </a:ext>
            </a:extLst>
          </p:cNvPr>
          <p:cNvSpPr/>
          <p:nvPr/>
        </p:nvSpPr>
        <p:spPr>
          <a:xfrm>
            <a:off x="8138159" y="3613684"/>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5E4C3A32-2A75-7045-9D30-C8CAE744A9EB}"/>
              </a:ext>
            </a:extLst>
          </p:cNvPr>
          <p:cNvCxnSpPr>
            <a:stCxn id="39" idx="5"/>
            <a:endCxn id="41" idx="1"/>
          </p:cNvCxnSpPr>
          <p:nvPr/>
        </p:nvCxnSpPr>
        <p:spPr>
          <a:xfrm>
            <a:off x="7039206" y="3085257"/>
            <a:ext cx="1195413" cy="622110"/>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DA90DBE-38D7-3A49-90EF-1EFD0C8947D1}"/>
              </a:ext>
            </a:extLst>
          </p:cNvPr>
          <p:cNvCxnSpPr>
            <a:cxnSpLocks/>
            <a:endCxn id="41" idx="2"/>
          </p:cNvCxnSpPr>
          <p:nvPr/>
        </p:nvCxnSpPr>
        <p:spPr>
          <a:xfrm>
            <a:off x="7135663" y="3931735"/>
            <a:ext cx="1002496" cy="1804"/>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2B38746-D1D1-2245-8EA6-41D29165BC02}"/>
              </a:ext>
            </a:extLst>
          </p:cNvPr>
          <p:cNvCxnSpPr>
            <a:stCxn id="40" idx="7"/>
            <a:endCxn id="41" idx="3"/>
          </p:cNvCxnSpPr>
          <p:nvPr/>
        </p:nvCxnSpPr>
        <p:spPr>
          <a:xfrm flipV="1">
            <a:off x="7039203" y="4159711"/>
            <a:ext cx="1195416" cy="618502"/>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25B668B-B926-CD4A-9FBE-D844434E1998}"/>
              </a:ext>
            </a:extLst>
          </p:cNvPr>
          <p:cNvSpPr txBox="1"/>
          <p:nvPr/>
        </p:nvSpPr>
        <p:spPr>
          <a:xfrm>
            <a:off x="8726515" y="3162061"/>
            <a:ext cx="1214120"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200" dirty="0">
                <a:solidFill>
                  <a:schemeClr val="accent5"/>
                </a:solidFill>
                <a:latin typeface="Trebuchet MS" panose="020B0603020202020204" pitchFamily="34" charset="0"/>
              </a:rPr>
              <a:t>…</a:t>
            </a:r>
          </a:p>
        </p:txBody>
      </p:sp>
    </p:spTree>
    <p:extLst>
      <p:ext uri="{BB962C8B-B14F-4D97-AF65-F5344CB8AC3E}">
        <p14:creationId xmlns:p14="http://schemas.microsoft.com/office/powerpoint/2010/main" val="31630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par>
                                <p:cTn id="23" presetID="9"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dissolve">
                                      <p:cBhvr>
                                        <p:cTn id="37" dur="500"/>
                                        <p:tgtEl>
                                          <p:spTgt spid="38"/>
                                        </p:tgtEl>
                                      </p:cBhvr>
                                    </p:animEffect>
                                  </p:childTnLst>
                                </p:cTn>
                              </p:par>
                              <p:par>
                                <p:cTn id="38" presetID="9"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dissolve">
                                      <p:cBhvr>
                                        <p:cTn id="40" dur="500"/>
                                        <p:tgtEl>
                                          <p:spTgt spid="36"/>
                                        </p:tgtEl>
                                      </p:cBhvr>
                                    </p:animEffect>
                                  </p:childTnLst>
                                </p:cTn>
                              </p:par>
                              <p:par>
                                <p:cTn id="41" presetID="9"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dissolve">
                                      <p:cBhvr>
                                        <p:cTn id="43" dur="500"/>
                                        <p:tgtEl>
                                          <p:spTgt spid="34"/>
                                        </p:tgtEl>
                                      </p:cBhvr>
                                    </p:animEffect>
                                  </p:childTnLst>
                                </p:cTn>
                              </p:par>
                            </p:childTnLst>
                          </p:cTn>
                        </p:par>
                        <p:par>
                          <p:cTn id="44" fill="hold">
                            <p:stCondLst>
                              <p:cond delay="1500"/>
                            </p:stCondLst>
                            <p:childTnLst>
                              <p:par>
                                <p:cTn id="45" presetID="1" presetClass="entr" presetSubtype="0"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par>
                          <p:cTn id="49" fill="hold">
                            <p:stCondLst>
                              <p:cond delay="1500"/>
                            </p:stCondLst>
                            <p:childTnLst>
                              <p:par>
                                <p:cTn id="50" presetID="9" presetClass="entr" presetSubtype="0"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dissolve">
                                      <p:cBhvr>
                                        <p:cTn id="52" dur="500"/>
                                        <p:tgtEl>
                                          <p:spTgt spid="45"/>
                                        </p:tgtEl>
                                      </p:cBhvr>
                                    </p:animEffect>
                                  </p:childTnLst>
                                </p:cTn>
                              </p:par>
                              <p:par>
                                <p:cTn id="53" presetID="9"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par>
                                <p:cTn id="56" presetID="9"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dissolve">
                                      <p:cBhvr>
                                        <p:cTn id="58" dur="500"/>
                                        <p:tgtEl>
                                          <p:spTgt spid="48"/>
                                        </p:tgtEl>
                                      </p:cBhvr>
                                    </p:animEffect>
                                  </p:childTnLst>
                                </p:cTn>
                              </p:par>
                            </p:childTnLst>
                          </p:cTn>
                        </p:par>
                        <p:par>
                          <p:cTn id="59" fill="hold">
                            <p:stCondLst>
                              <p:cond delay="2000"/>
                            </p:stCondLst>
                            <p:childTnLst>
                              <p:par>
                                <p:cTn id="60" presetID="9" presetClass="entr" presetSubtype="0"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dissolve">
                                      <p:cBhvr>
                                        <p:cTn id="6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0" grpId="0" animBg="1"/>
      <p:bldP spid="31" grpId="0" animBg="1"/>
      <p:bldP spid="39" grpId="0" animBg="1"/>
      <p:bldP spid="40" grpId="0" animBg="1"/>
      <p:bldP spid="4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5CB9-1F1B-7A44-9F96-9836F9ACE535}"/>
              </a:ext>
            </a:extLst>
          </p:cNvPr>
          <p:cNvSpPr>
            <a:spLocks noGrp="1"/>
          </p:cNvSpPr>
          <p:nvPr>
            <p:ph type="title"/>
          </p:nvPr>
        </p:nvSpPr>
        <p:spPr/>
        <p:txBody>
          <a:bodyPr/>
          <a:lstStyle/>
          <a:p>
            <a:r>
              <a:rPr lang="en-US" dirty="0"/>
              <a:t>Experimental Results</a:t>
            </a:r>
          </a:p>
        </p:txBody>
      </p:sp>
      <p:sp>
        <p:nvSpPr>
          <p:cNvPr id="5" name="Text Placeholder 4">
            <a:extLst>
              <a:ext uri="{FF2B5EF4-FFF2-40B4-BE49-F238E27FC236}">
                <a16:creationId xmlns:a16="http://schemas.microsoft.com/office/drawing/2014/main" id="{BDE8DE75-174A-C147-9E13-CF8FD37EC6CE}"/>
              </a:ext>
            </a:extLst>
          </p:cNvPr>
          <p:cNvSpPr>
            <a:spLocks noGrp="1"/>
          </p:cNvSpPr>
          <p:nvPr>
            <p:ph type="body" sz="quarter" idx="10"/>
          </p:nvPr>
        </p:nvSpPr>
        <p:spPr/>
        <p:txBody>
          <a:bodyPr/>
          <a:lstStyle/>
          <a:p>
            <a:r>
              <a:rPr lang="en-US" dirty="0"/>
              <a:t>Semantic Segmentation on the Cityscapes Dataset</a:t>
            </a:r>
          </a:p>
        </p:txBody>
      </p:sp>
      <p:pic>
        <p:nvPicPr>
          <p:cNvPr id="7" name="Picture 6">
            <a:extLst>
              <a:ext uri="{FF2B5EF4-FFF2-40B4-BE49-F238E27FC236}">
                <a16:creationId xmlns:a16="http://schemas.microsoft.com/office/drawing/2014/main" id="{08C9D4C2-1D90-AC4F-A3A1-121F0958609B}"/>
              </a:ext>
            </a:extLst>
          </p:cNvPr>
          <p:cNvPicPr>
            <a:picLocks noChangeAspect="1"/>
          </p:cNvPicPr>
          <p:nvPr/>
        </p:nvPicPr>
        <p:blipFill>
          <a:blip r:embed="rId3"/>
          <a:stretch>
            <a:fillRect/>
          </a:stretch>
        </p:blipFill>
        <p:spPr>
          <a:xfrm>
            <a:off x="133350" y="2198253"/>
            <a:ext cx="11925300" cy="4432300"/>
          </a:xfrm>
          <a:prstGeom prst="rect">
            <a:avLst/>
          </a:prstGeom>
        </p:spPr>
      </p:pic>
    </p:spTree>
    <p:extLst>
      <p:ext uri="{BB962C8B-B14F-4D97-AF65-F5344CB8AC3E}">
        <p14:creationId xmlns:p14="http://schemas.microsoft.com/office/powerpoint/2010/main" val="154802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5CB9-1F1B-7A44-9F96-9836F9ACE535}"/>
              </a:ext>
            </a:extLst>
          </p:cNvPr>
          <p:cNvSpPr>
            <a:spLocks noGrp="1"/>
          </p:cNvSpPr>
          <p:nvPr>
            <p:ph type="title"/>
          </p:nvPr>
        </p:nvSpPr>
        <p:spPr/>
        <p:txBody>
          <a:bodyPr/>
          <a:lstStyle/>
          <a:p>
            <a:r>
              <a:rPr lang="en-US" dirty="0"/>
              <a:t>Experimental Results</a:t>
            </a:r>
          </a:p>
        </p:txBody>
      </p:sp>
      <p:sp>
        <p:nvSpPr>
          <p:cNvPr id="5" name="Text Placeholder 4">
            <a:extLst>
              <a:ext uri="{FF2B5EF4-FFF2-40B4-BE49-F238E27FC236}">
                <a16:creationId xmlns:a16="http://schemas.microsoft.com/office/drawing/2014/main" id="{BDE8DE75-174A-C147-9E13-CF8FD37EC6CE}"/>
              </a:ext>
            </a:extLst>
          </p:cNvPr>
          <p:cNvSpPr>
            <a:spLocks noGrp="1"/>
          </p:cNvSpPr>
          <p:nvPr>
            <p:ph type="body" sz="quarter" idx="10"/>
          </p:nvPr>
        </p:nvSpPr>
        <p:spPr/>
        <p:txBody>
          <a:bodyPr/>
          <a:lstStyle/>
          <a:p>
            <a:r>
              <a:rPr lang="en-US" dirty="0"/>
              <a:t>Semantic Segmentation on the Facade Dataset</a:t>
            </a:r>
          </a:p>
        </p:txBody>
      </p:sp>
      <p:pic>
        <p:nvPicPr>
          <p:cNvPr id="4" name="Picture 3">
            <a:extLst>
              <a:ext uri="{FF2B5EF4-FFF2-40B4-BE49-F238E27FC236}">
                <a16:creationId xmlns:a16="http://schemas.microsoft.com/office/drawing/2014/main" id="{1AE7900A-3502-054D-822D-C8BDC2E857DB}"/>
              </a:ext>
            </a:extLst>
          </p:cNvPr>
          <p:cNvPicPr>
            <a:picLocks noChangeAspect="1"/>
          </p:cNvPicPr>
          <p:nvPr/>
        </p:nvPicPr>
        <p:blipFill>
          <a:blip r:embed="rId3"/>
          <a:stretch>
            <a:fillRect/>
          </a:stretch>
        </p:blipFill>
        <p:spPr>
          <a:xfrm>
            <a:off x="553720" y="2133844"/>
            <a:ext cx="3669550" cy="1670467"/>
          </a:xfrm>
          <a:prstGeom prst="rect">
            <a:avLst/>
          </a:prstGeom>
        </p:spPr>
      </p:pic>
      <p:pic>
        <p:nvPicPr>
          <p:cNvPr id="8" name="Picture 7">
            <a:extLst>
              <a:ext uri="{FF2B5EF4-FFF2-40B4-BE49-F238E27FC236}">
                <a16:creationId xmlns:a16="http://schemas.microsoft.com/office/drawing/2014/main" id="{B8B11199-B999-3646-9EE1-D92D3F842311}"/>
              </a:ext>
            </a:extLst>
          </p:cNvPr>
          <p:cNvPicPr>
            <a:picLocks noChangeAspect="1"/>
          </p:cNvPicPr>
          <p:nvPr/>
        </p:nvPicPr>
        <p:blipFill>
          <a:blip r:embed="rId4"/>
          <a:stretch>
            <a:fillRect/>
          </a:stretch>
        </p:blipFill>
        <p:spPr>
          <a:xfrm>
            <a:off x="4405255" y="2127638"/>
            <a:ext cx="3762915" cy="1676673"/>
          </a:xfrm>
          <a:prstGeom prst="rect">
            <a:avLst/>
          </a:prstGeom>
        </p:spPr>
      </p:pic>
      <p:pic>
        <p:nvPicPr>
          <p:cNvPr id="10" name="Picture 9">
            <a:extLst>
              <a:ext uri="{FF2B5EF4-FFF2-40B4-BE49-F238E27FC236}">
                <a16:creationId xmlns:a16="http://schemas.microsoft.com/office/drawing/2014/main" id="{F0FC58BA-910E-4F4C-8370-01959A697574}"/>
              </a:ext>
            </a:extLst>
          </p:cNvPr>
          <p:cNvPicPr>
            <a:picLocks noChangeAspect="1"/>
          </p:cNvPicPr>
          <p:nvPr/>
        </p:nvPicPr>
        <p:blipFill>
          <a:blip r:embed="rId5"/>
          <a:stretch>
            <a:fillRect/>
          </a:stretch>
        </p:blipFill>
        <p:spPr>
          <a:xfrm>
            <a:off x="8350155" y="2127638"/>
            <a:ext cx="3660946" cy="1676673"/>
          </a:xfrm>
          <a:prstGeom prst="rect">
            <a:avLst/>
          </a:prstGeom>
        </p:spPr>
      </p:pic>
      <p:sp>
        <p:nvSpPr>
          <p:cNvPr id="11" name="TextBox 10">
            <a:extLst>
              <a:ext uri="{FF2B5EF4-FFF2-40B4-BE49-F238E27FC236}">
                <a16:creationId xmlns:a16="http://schemas.microsoft.com/office/drawing/2014/main" id="{88F6253D-2FB1-AC46-BEFE-A2C35410DC68}"/>
              </a:ext>
            </a:extLst>
          </p:cNvPr>
          <p:cNvSpPr txBox="1"/>
          <p:nvPr/>
        </p:nvSpPr>
        <p:spPr>
          <a:xfrm>
            <a:off x="553720" y="3818586"/>
            <a:ext cx="3530600"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Raw point cloud</a:t>
            </a:r>
          </a:p>
        </p:txBody>
      </p:sp>
      <p:sp>
        <p:nvSpPr>
          <p:cNvPr id="12" name="TextBox 11">
            <a:extLst>
              <a:ext uri="{FF2B5EF4-FFF2-40B4-BE49-F238E27FC236}">
                <a16:creationId xmlns:a16="http://schemas.microsoft.com/office/drawing/2014/main" id="{41D7C937-522B-5E4C-869F-13793CC8638B}"/>
              </a:ext>
            </a:extLst>
          </p:cNvPr>
          <p:cNvSpPr txBox="1"/>
          <p:nvPr/>
        </p:nvSpPr>
        <p:spPr>
          <a:xfrm>
            <a:off x="4521412" y="3818586"/>
            <a:ext cx="3530600"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DRN-22</a:t>
            </a:r>
          </a:p>
        </p:txBody>
      </p:sp>
      <p:sp>
        <p:nvSpPr>
          <p:cNvPr id="13" name="TextBox 12">
            <a:extLst>
              <a:ext uri="{FF2B5EF4-FFF2-40B4-BE49-F238E27FC236}">
                <a16:creationId xmlns:a16="http://schemas.microsoft.com/office/drawing/2014/main" id="{C435FFB7-E158-8E4E-B965-5385E8199EB6}"/>
              </a:ext>
            </a:extLst>
          </p:cNvPr>
          <p:cNvSpPr txBox="1"/>
          <p:nvPr/>
        </p:nvSpPr>
        <p:spPr>
          <a:xfrm>
            <a:off x="8350155" y="3801333"/>
            <a:ext cx="36609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+SGPN (ours)</a:t>
            </a:r>
          </a:p>
        </p:txBody>
      </p:sp>
      <p:graphicFrame>
        <p:nvGraphicFramePr>
          <p:cNvPr id="15" name="Table 14">
            <a:extLst>
              <a:ext uri="{FF2B5EF4-FFF2-40B4-BE49-F238E27FC236}">
                <a16:creationId xmlns:a16="http://schemas.microsoft.com/office/drawing/2014/main" id="{5322BD97-A9D7-9D4B-8053-84B3827AB6EA}"/>
              </a:ext>
            </a:extLst>
          </p:cNvPr>
          <p:cNvGraphicFramePr>
            <a:graphicFrameLocks noGrp="1"/>
          </p:cNvGraphicFramePr>
          <p:nvPr>
            <p:extLst>
              <p:ext uri="{D42A27DB-BD31-4B8C-83A1-F6EECF244321}">
                <p14:modId xmlns:p14="http://schemas.microsoft.com/office/powerpoint/2010/main" val="3289830181"/>
              </p:ext>
            </p:extLst>
          </p:nvPr>
        </p:nvGraphicFramePr>
        <p:xfrm>
          <a:off x="779671" y="4266235"/>
          <a:ext cx="10983602" cy="1798320"/>
        </p:xfrm>
        <a:graphic>
          <a:graphicData uri="http://schemas.openxmlformats.org/drawingml/2006/table">
            <a:tbl>
              <a:tblPr firstRow="1" bandRow="1">
                <a:tableStyleId>{00A15C55-8517-42AA-B614-E9B94910E393}</a:tableStyleId>
              </a:tblPr>
              <a:tblGrid>
                <a:gridCol w="1569086">
                  <a:extLst>
                    <a:ext uri="{9D8B030D-6E8A-4147-A177-3AD203B41FA5}">
                      <a16:colId xmlns:a16="http://schemas.microsoft.com/office/drawing/2014/main" val="2535110233"/>
                    </a:ext>
                  </a:extLst>
                </a:gridCol>
                <a:gridCol w="1569086">
                  <a:extLst>
                    <a:ext uri="{9D8B030D-6E8A-4147-A177-3AD203B41FA5}">
                      <a16:colId xmlns:a16="http://schemas.microsoft.com/office/drawing/2014/main" val="243861990"/>
                    </a:ext>
                  </a:extLst>
                </a:gridCol>
                <a:gridCol w="1569086">
                  <a:extLst>
                    <a:ext uri="{9D8B030D-6E8A-4147-A177-3AD203B41FA5}">
                      <a16:colId xmlns:a16="http://schemas.microsoft.com/office/drawing/2014/main" val="3585678112"/>
                    </a:ext>
                  </a:extLst>
                </a:gridCol>
                <a:gridCol w="1569086">
                  <a:extLst>
                    <a:ext uri="{9D8B030D-6E8A-4147-A177-3AD203B41FA5}">
                      <a16:colId xmlns:a16="http://schemas.microsoft.com/office/drawing/2014/main" val="878266220"/>
                    </a:ext>
                  </a:extLst>
                </a:gridCol>
                <a:gridCol w="1569086">
                  <a:extLst>
                    <a:ext uri="{9D8B030D-6E8A-4147-A177-3AD203B41FA5}">
                      <a16:colId xmlns:a16="http://schemas.microsoft.com/office/drawing/2014/main" val="2034232914"/>
                    </a:ext>
                  </a:extLst>
                </a:gridCol>
                <a:gridCol w="1569086">
                  <a:extLst>
                    <a:ext uri="{9D8B030D-6E8A-4147-A177-3AD203B41FA5}">
                      <a16:colId xmlns:a16="http://schemas.microsoft.com/office/drawing/2014/main" val="1804692640"/>
                    </a:ext>
                  </a:extLst>
                </a:gridCol>
                <a:gridCol w="1569086">
                  <a:extLst>
                    <a:ext uri="{9D8B030D-6E8A-4147-A177-3AD203B41FA5}">
                      <a16:colId xmlns:a16="http://schemas.microsoft.com/office/drawing/2014/main" val="2972471024"/>
                    </a:ext>
                  </a:extLst>
                </a:gridCol>
              </a:tblGrid>
              <a:tr h="370840">
                <a:tc>
                  <a:txBody>
                    <a:bodyPr/>
                    <a:lstStyle/>
                    <a:p>
                      <a:pPr algn="ctr"/>
                      <a:endParaRPr lang="en-US" dirty="0"/>
                    </a:p>
                  </a:txBody>
                  <a:tcPr anchor="ctr"/>
                </a:tc>
                <a:tc gridSpan="2">
                  <a:txBody>
                    <a:bodyPr/>
                    <a:lstStyle/>
                    <a:p>
                      <a:pPr algn="ctr"/>
                      <a:r>
                        <a:rPr lang="en-US" dirty="0"/>
                        <a:t>Image segmentation</a:t>
                      </a:r>
                    </a:p>
                  </a:txBody>
                  <a:tcPr anchor="ctr"/>
                </a:tc>
                <a:tc hMerge="1">
                  <a:txBody>
                    <a:bodyPr/>
                    <a:lstStyle/>
                    <a:p>
                      <a:endParaRPr lang="en-US"/>
                    </a:p>
                  </a:txBody>
                  <a:tcPr/>
                </a:tc>
                <a:tc gridSpan="2">
                  <a:txBody>
                    <a:bodyPr/>
                    <a:lstStyle/>
                    <a:p>
                      <a:pPr algn="ctr"/>
                      <a:r>
                        <a:rPr lang="en-US" dirty="0"/>
                        <a:t>Image to point-clouds</a:t>
                      </a:r>
                    </a:p>
                  </a:txBody>
                  <a:tcPr anchor="ctr"/>
                </a:tc>
                <a:tc hMerge="1">
                  <a:txBody>
                    <a:bodyPr/>
                    <a:lstStyle/>
                    <a:p>
                      <a:endParaRPr lang="en-US"/>
                    </a:p>
                  </a:txBody>
                  <a:tcPr/>
                </a:tc>
                <a:tc gridSpan="2">
                  <a:txBody>
                    <a:bodyPr/>
                    <a:lstStyle/>
                    <a:p>
                      <a:pPr algn="ctr"/>
                      <a:r>
                        <a:rPr lang="en-US" dirty="0"/>
                        <a:t>point-cloud segmentation</a:t>
                      </a:r>
                    </a:p>
                  </a:txBody>
                  <a:tcPr anchor="ctr"/>
                </a:tc>
                <a:tc hMerge="1">
                  <a:txBody>
                    <a:bodyPr/>
                    <a:lstStyle/>
                    <a:p>
                      <a:endParaRPr lang="en-US"/>
                    </a:p>
                  </a:txBody>
                  <a:tcPr/>
                </a:tc>
                <a:extLst>
                  <a:ext uri="{0D108BD9-81ED-4DB2-BD59-A6C34878D82A}">
                    <a16:rowId xmlns:a16="http://schemas.microsoft.com/office/drawing/2014/main" val="2292126457"/>
                  </a:ext>
                </a:extLst>
              </a:tr>
              <a:tr h="0">
                <a:tc>
                  <a:txBody>
                    <a:bodyPr/>
                    <a:lstStyle/>
                    <a:p>
                      <a:pPr algn="ctr"/>
                      <a:r>
                        <a:rPr lang="en-US" dirty="0">
                          <a:solidFill>
                            <a:schemeClr val="bg1"/>
                          </a:solidFill>
                        </a:rPr>
                        <a:t>method</a:t>
                      </a:r>
                    </a:p>
                  </a:txBody>
                  <a:tcPr anchor="ctr"/>
                </a:tc>
                <a:tc>
                  <a:txBody>
                    <a:bodyPr/>
                    <a:lstStyle/>
                    <a:p>
                      <a:pPr algn="ctr"/>
                      <a:r>
                        <a:rPr lang="en-US" dirty="0" err="1">
                          <a:solidFill>
                            <a:schemeClr val="bg1"/>
                          </a:solidFill>
                        </a:rPr>
                        <a:t>SplatNet</a:t>
                      </a:r>
                      <a:r>
                        <a:rPr lang="en-US" dirty="0">
                          <a:solidFill>
                            <a:schemeClr val="bg1"/>
                          </a:solidFill>
                        </a:rPr>
                        <a:t> 2D</a:t>
                      </a:r>
                    </a:p>
                  </a:txBody>
                  <a:tcPr anchor="ctr"/>
                </a:tc>
                <a:tc>
                  <a:txBody>
                    <a:bodyPr/>
                    <a:lstStyle/>
                    <a:p>
                      <a:pPr algn="ctr"/>
                      <a:r>
                        <a:rPr lang="en-US" dirty="0">
                          <a:solidFill>
                            <a:schemeClr val="bg1"/>
                          </a:solidFill>
                        </a:rPr>
                        <a:t>Ours DRN</a:t>
                      </a:r>
                    </a:p>
                  </a:txBody>
                  <a:tcPr anchor="ctr"/>
                </a:tc>
                <a:tc>
                  <a:txBody>
                    <a:bodyPr/>
                    <a:lstStyle/>
                    <a:p>
                      <a:pPr marL="0" marR="0" lvl="0" indent="0" algn="ctr" defTabSz="1015990" rtl="0" eaLnBrk="1" fontAlgn="auto" latinLnBrk="0" hangingPunct="1">
                        <a:lnSpc>
                          <a:spcPct val="100000"/>
                        </a:lnSpc>
                        <a:spcBef>
                          <a:spcPts val="0"/>
                        </a:spcBef>
                        <a:spcAft>
                          <a:spcPts val="0"/>
                        </a:spcAft>
                        <a:buClrTx/>
                        <a:buSzTx/>
                        <a:buFontTx/>
                        <a:buNone/>
                        <a:tabLst/>
                        <a:defRPr/>
                      </a:pPr>
                      <a:r>
                        <a:rPr lang="en-US" dirty="0" err="1">
                          <a:solidFill>
                            <a:schemeClr val="bg1"/>
                          </a:solidFill>
                        </a:rPr>
                        <a:t>SplatNet</a:t>
                      </a:r>
                      <a:r>
                        <a:rPr lang="en-US" dirty="0">
                          <a:solidFill>
                            <a:schemeClr val="bg1"/>
                          </a:solidFill>
                        </a:rPr>
                        <a:t> 2D</a:t>
                      </a:r>
                    </a:p>
                  </a:txBody>
                  <a:tcPr anchor="ctr"/>
                </a:tc>
                <a:tc>
                  <a:txBody>
                    <a:bodyPr/>
                    <a:lstStyle/>
                    <a:p>
                      <a:pPr marL="0" marR="0" lvl="0" indent="0" algn="ctr" defTabSz="1015990" rtl="0" eaLnBrk="1" fontAlgn="auto" latinLnBrk="0" hangingPunct="1">
                        <a:lnSpc>
                          <a:spcPct val="100000"/>
                        </a:lnSpc>
                        <a:spcBef>
                          <a:spcPts val="0"/>
                        </a:spcBef>
                        <a:spcAft>
                          <a:spcPts val="0"/>
                        </a:spcAft>
                        <a:buClrTx/>
                        <a:buSzTx/>
                        <a:buFontTx/>
                        <a:buNone/>
                        <a:tabLst/>
                        <a:defRPr/>
                      </a:pPr>
                      <a:r>
                        <a:rPr lang="en-US" dirty="0">
                          <a:solidFill>
                            <a:schemeClr val="bg1"/>
                          </a:solidFill>
                        </a:rPr>
                        <a:t>Ours DRN</a:t>
                      </a:r>
                    </a:p>
                  </a:txBody>
                  <a:tcPr anchor="ctr"/>
                </a:tc>
                <a:tc>
                  <a:txBody>
                    <a:bodyPr/>
                    <a:lstStyle/>
                    <a:p>
                      <a:pPr algn="ctr"/>
                      <a:r>
                        <a:rPr lang="en-US" dirty="0" err="1">
                          <a:solidFill>
                            <a:schemeClr val="bg1"/>
                          </a:solidFill>
                        </a:rPr>
                        <a:t>SplatNet</a:t>
                      </a:r>
                      <a:r>
                        <a:rPr lang="en-US" dirty="0">
                          <a:solidFill>
                            <a:schemeClr val="bg1"/>
                          </a:solidFill>
                        </a:rPr>
                        <a:t> 2D3D</a:t>
                      </a:r>
                    </a:p>
                  </a:txBody>
                  <a:tcPr anchor="ctr"/>
                </a:tc>
                <a:tc>
                  <a:txBody>
                    <a:bodyPr/>
                    <a:lstStyle/>
                    <a:p>
                      <a:pPr algn="ctr"/>
                      <a:r>
                        <a:rPr lang="en-US" b="1" dirty="0">
                          <a:solidFill>
                            <a:schemeClr val="bg1"/>
                          </a:solidFill>
                        </a:rPr>
                        <a:t>ours</a:t>
                      </a:r>
                    </a:p>
                  </a:txBody>
                  <a:tcPr anchor="ctr"/>
                </a:tc>
                <a:extLst>
                  <a:ext uri="{0D108BD9-81ED-4DB2-BD59-A6C34878D82A}">
                    <a16:rowId xmlns:a16="http://schemas.microsoft.com/office/drawing/2014/main" val="542526138"/>
                  </a:ext>
                </a:extLst>
              </a:tr>
              <a:tr h="370840">
                <a:tc>
                  <a:txBody>
                    <a:bodyPr/>
                    <a:lstStyle/>
                    <a:p>
                      <a:pPr algn="ctr"/>
                      <a:r>
                        <a:rPr lang="en-US" dirty="0">
                          <a:solidFill>
                            <a:schemeClr val="bg1"/>
                          </a:solidFill>
                        </a:rPr>
                        <a:t>Mean </a:t>
                      </a:r>
                      <a:r>
                        <a:rPr lang="en-US" dirty="0" err="1">
                          <a:solidFill>
                            <a:schemeClr val="bg1"/>
                          </a:solidFill>
                        </a:rPr>
                        <a:t>IoU</a:t>
                      </a:r>
                      <a:endParaRPr lang="en-US" dirty="0">
                        <a:solidFill>
                          <a:schemeClr val="bg1"/>
                        </a:solidFill>
                      </a:endParaRPr>
                    </a:p>
                  </a:txBody>
                  <a:tcPr anchor="ctr"/>
                </a:tc>
                <a:tc>
                  <a:txBody>
                    <a:bodyPr/>
                    <a:lstStyle/>
                    <a:p>
                      <a:pPr algn="ctr"/>
                      <a:r>
                        <a:rPr lang="en-US" dirty="0">
                          <a:solidFill>
                            <a:schemeClr val="bg1"/>
                          </a:solidFill>
                        </a:rPr>
                        <a:t>69.30</a:t>
                      </a:r>
                    </a:p>
                  </a:txBody>
                  <a:tcPr anchor="ctr"/>
                </a:tc>
                <a:tc>
                  <a:txBody>
                    <a:bodyPr/>
                    <a:lstStyle/>
                    <a:p>
                      <a:pPr algn="ctr"/>
                      <a:r>
                        <a:rPr lang="en-US" dirty="0">
                          <a:solidFill>
                            <a:schemeClr val="bg1"/>
                          </a:solidFill>
                        </a:rPr>
                        <a:t>68.70</a:t>
                      </a:r>
                    </a:p>
                  </a:txBody>
                  <a:tcPr anchor="ctr"/>
                </a:tc>
                <a:tc>
                  <a:txBody>
                    <a:bodyPr/>
                    <a:lstStyle/>
                    <a:p>
                      <a:pPr algn="ctr"/>
                      <a:r>
                        <a:rPr lang="en-US" dirty="0">
                          <a:solidFill>
                            <a:schemeClr val="bg1"/>
                          </a:solidFill>
                        </a:rPr>
                        <a:t>68.26</a:t>
                      </a:r>
                    </a:p>
                  </a:txBody>
                  <a:tcPr anchor="ctr"/>
                </a:tc>
                <a:tc>
                  <a:txBody>
                    <a:bodyPr/>
                    <a:lstStyle/>
                    <a:p>
                      <a:pPr algn="ctr"/>
                      <a:r>
                        <a:rPr lang="en-US" dirty="0">
                          <a:solidFill>
                            <a:schemeClr val="bg1"/>
                          </a:solidFill>
                        </a:rPr>
                        <a:t>69.16</a:t>
                      </a:r>
                    </a:p>
                  </a:txBody>
                  <a:tcPr anchor="ctr"/>
                </a:tc>
                <a:tc>
                  <a:txBody>
                    <a:bodyPr/>
                    <a:lstStyle/>
                    <a:p>
                      <a:pPr algn="ctr"/>
                      <a:r>
                        <a:rPr lang="en-US" dirty="0">
                          <a:solidFill>
                            <a:schemeClr val="bg1"/>
                          </a:solidFill>
                        </a:rPr>
                        <a:t>69.80</a:t>
                      </a:r>
                    </a:p>
                  </a:txBody>
                  <a:tcPr anchor="ctr"/>
                </a:tc>
                <a:tc>
                  <a:txBody>
                    <a:bodyPr/>
                    <a:lstStyle/>
                    <a:p>
                      <a:pPr algn="ctr"/>
                      <a:r>
                        <a:rPr lang="en-US" b="1" dirty="0">
                          <a:solidFill>
                            <a:schemeClr val="bg1"/>
                          </a:solidFill>
                        </a:rPr>
                        <a:t>73.66</a:t>
                      </a:r>
                    </a:p>
                  </a:txBody>
                  <a:tcPr anchor="ctr"/>
                </a:tc>
                <a:extLst>
                  <a:ext uri="{0D108BD9-81ED-4DB2-BD59-A6C34878D82A}">
                    <a16:rowId xmlns:a16="http://schemas.microsoft.com/office/drawing/2014/main" val="2620199309"/>
                  </a:ext>
                </a:extLst>
              </a:tr>
            </a:tbl>
          </a:graphicData>
        </a:graphic>
      </p:graphicFrame>
      <p:sp>
        <p:nvSpPr>
          <p:cNvPr id="17" name="Rectangle 16">
            <a:extLst>
              <a:ext uri="{FF2B5EF4-FFF2-40B4-BE49-F238E27FC236}">
                <a16:creationId xmlns:a16="http://schemas.microsoft.com/office/drawing/2014/main" id="{54F81439-C6B5-6946-80D0-22CAF37274F9}"/>
              </a:ext>
            </a:extLst>
          </p:cNvPr>
          <p:cNvSpPr/>
          <p:nvPr/>
        </p:nvSpPr>
        <p:spPr>
          <a:xfrm>
            <a:off x="553720" y="6349822"/>
            <a:ext cx="10358120" cy="461665"/>
          </a:xfrm>
          <a:prstGeom prst="rect">
            <a:avLst/>
          </a:prstGeom>
        </p:spPr>
        <p:txBody>
          <a:bodyPr wrap="square">
            <a:spAutoFit/>
          </a:bodyPr>
          <a:lstStyle/>
          <a:p>
            <a:r>
              <a:rPr lang="en-US" sz="1200" dirty="0">
                <a:solidFill>
                  <a:schemeClr val="bg1"/>
                </a:solidFill>
              </a:rPr>
              <a:t>Hang Su, Varun </a:t>
            </a:r>
            <a:r>
              <a:rPr lang="en-US" sz="1200" dirty="0" err="1">
                <a:solidFill>
                  <a:schemeClr val="bg1"/>
                </a:solidFill>
              </a:rPr>
              <a:t>Jampani</a:t>
            </a:r>
            <a:r>
              <a:rPr lang="en-US" sz="1200" dirty="0">
                <a:solidFill>
                  <a:schemeClr val="bg1"/>
                </a:solidFill>
              </a:rPr>
              <a:t>, </a:t>
            </a:r>
            <a:r>
              <a:rPr lang="en-US" sz="1200" dirty="0" err="1">
                <a:solidFill>
                  <a:schemeClr val="bg1"/>
                </a:solidFill>
              </a:rPr>
              <a:t>Deqing</a:t>
            </a:r>
            <a:r>
              <a:rPr lang="en-US" sz="1200" dirty="0">
                <a:solidFill>
                  <a:schemeClr val="bg1"/>
                </a:solidFill>
              </a:rPr>
              <a:t> Sun, </a:t>
            </a:r>
            <a:r>
              <a:rPr lang="en-US" sz="1200" dirty="0" err="1">
                <a:solidFill>
                  <a:schemeClr val="bg1"/>
                </a:solidFill>
              </a:rPr>
              <a:t>Subhransu</a:t>
            </a:r>
            <a:r>
              <a:rPr lang="en-US" sz="1200" dirty="0">
                <a:solidFill>
                  <a:schemeClr val="bg1"/>
                </a:solidFill>
              </a:rPr>
              <a:t> </a:t>
            </a:r>
            <a:r>
              <a:rPr lang="en-US" sz="1200" dirty="0" err="1">
                <a:solidFill>
                  <a:schemeClr val="bg1"/>
                </a:solidFill>
              </a:rPr>
              <a:t>Maji</a:t>
            </a:r>
            <a:r>
              <a:rPr lang="en-US" sz="1200" dirty="0">
                <a:solidFill>
                  <a:schemeClr val="bg1"/>
                </a:solidFill>
              </a:rPr>
              <a:t>, </a:t>
            </a:r>
            <a:r>
              <a:rPr lang="en-US" sz="1200" dirty="0" err="1">
                <a:solidFill>
                  <a:schemeClr val="bg1"/>
                </a:solidFill>
              </a:rPr>
              <a:t>Evangelos</a:t>
            </a:r>
            <a:r>
              <a:rPr lang="en-US" sz="1200" dirty="0">
                <a:solidFill>
                  <a:schemeClr val="bg1"/>
                </a:solidFill>
              </a:rPr>
              <a:t> </a:t>
            </a:r>
            <a:r>
              <a:rPr lang="en-US" sz="1200" dirty="0" err="1">
                <a:solidFill>
                  <a:schemeClr val="bg1"/>
                </a:solidFill>
              </a:rPr>
              <a:t>Kalogerakis</a:t>
            </a:r>
            <a:r>
              <a:rPr lang="en-US" sz="1200" dirty="0">
                <a:solidFill>
                  <a:schemeClr val="bg1"/>
                </a:solidFill>
              </a:rPr>
              <a:t>, Ming-</a:t>
            </a:r>
            <a:r>
              <a:rPr lang="en-US" sz="1200" dirty="0" err="1">
                <a:solidFill>
                  <a:schemeClr val="bg1"/>
                </a:solidFill>
              </a:rPr>
              <a:t>Hsuan</a:t>
            </a:r>
            <a:r>
              <a:rPr lang="en-US" sz="1200" dirty="0">
                <a:solidFill>
                  <a:schemeClr val="bg1"/>
                </a:solidFill>
              </a:rPr>
              <a:t> Yang, Jan Kautz. </a:t>
            </a:r>
            <a:r>
              <a:rPr lang="en-US" sz="1200" dirty="0" err="1">
                <a:solidFill>
                  <a:schemeClr val="bg1"/>
                </a:solidFill>
              </a:rPr>
              <a:t>SPLATNet</a:t>
            </a:r>
            <a:r>
              <a:rPr lang="en-US" sz="1200" dirty="0">
                <a:solidFill>
                  <a:schemeClr val="bg1"/>
                </a:solidFill>
              </a:rPr>
              <a:t>: Sparse Lattice Networks for Point Cloud Processing. CVPR 2018.</a:t>
            </a:r>
          </a:p>
        </p:txBody>
      </p:sp>
    </p:spTree>
    <p:extLst>
      <p:ext uri="{BB962C8B-B14F-4D97-AF65-F5344CB8AC3E}">
        <p14:creationId xmlns:p14="http://schemas.microsoft.com/office/powerpoint/2010/main" val="188370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AB88D13-826F-3D43-94B2-FB0A60B459D2}"/>
              </a:ext>
            </a:extLst>
          </p:cNvPr>
          <p:cNvPicPr>
            <a:picLocks noGrp="1" noChangeAspect="1"/>
          </p:cNvPicPr>
          <p:nvPr>
            <p:ph idx="1"/>
          </p:nvPr>
        </p:nvPicPr>
        <p:blipFill>
          <a:blip r:embed="rId3"/>
          <a:stretch>
            <a:fillRect/>
          </a:stretch>
        </p:blipFill>
        <p:spPr>
          <a:xfrm>
            <a:off x="840237" y="2735530"/>
            <a:ext cx="5036130" cy="2141269"/>
          </a:xfrm>
        </p:spPr>
      </p:pic>
      <p:sp>
        <p:nvSpPr>
          <p:cNvPr id="11" name="Text Placeholder 10">
            <a:extLst>
              <a:ext uri="{FF2B5EF4-FFF2-40B4-BE49-F238E27FC236}">
                <a16:creationId xmlns:a16="http://schemas.microsoft.com/office/drawing/2014/main" id="{0637C40A-12B7-F14C-963A-E6B492744301}"/>
              </a:ext>
            </a:extLst>
          </p:cNvPr>
          <p:cNvSpPr>
            <a:spLocks noGrp="1"/>
          </p:cNvSpPr>
          <p:nvPr>
            <p:ph type="body" sz="quarter" idx="11"/>
          </p:nvPr>
        </p:nvSpPr>
        <p:spPr/>
        <p:txBody>
          <a:bodyPr/>
          <a:lstStyle/>
          <a:p>
            <a:r>
              <a:rPr lang="en-US" dirty="0"/>
              <a:t>Image</a:t>
            </a:r>
            <a:r>
              <a:rPr lang="zh-CN" altLang="en-US" dirty="0"/>
              <a:t> </a:t>
            </a:r>
            <a:r>
              <a:rPr lang="en-US" altLang="zh-CN" dirty="0"/>
              <a:t>Editing</a:t>
            </a:r>
            <a:endParaRPr lang="en-US" dirty="0"/>
          </a:p>
        </p:txBody>
      </p:sp>
      <p:sp>
        <p:nvSpPr>
          <p:cNvPr id="13" name="Text Placeholder 12">
            <a:extLst>
              <a:ext uri="{FF2B5EF4-FFF2-40B4-BE49-F238E27FC236}">
                <a16:creationId xmlns:a16="http://schemas.microsoft.com/office/drawing/2014/main" id="{86284CAB-F83B-D64F-9886-034FA97E62E7}"/>
              </a:ext>
            </a:extLst>
          </p:cNvPr>
          <p:cNvSpPr>
            <a:spLocks noGrp="1"/>
          </p:cNvSpPr>
          <p:nvPr>
            <p:ph type="body" sz="quarter" idx="13"/>
          </p:nvPr>
        </p:nvSpPr>
        <p:spPr/>
        <p:txBody>
          <a:bodyPr/>
          <a:lstStyle/>
          <a:p>
            <a:r>
              <a:rPr lang="en-US" dirty="0"/>
              <a:t>Convolutional SPN</a:t>
            </a:r>
          </a:p>
        </p:txBody>
      </p:sp>
      <p:sp>
        <p:nvSpPr>
          <p:cNvPr id="5" name="Title 4">
            <a:extLst>
              <a:ext uri="{FF2B5EF4-FFF2-40B4-BE49-F238E27FC236}">
                <a16:creationId xmlns:a16="http://schemas.microsoft.com/office/drawing/2014/main" id="{ED1948EB-BFAE-DA4B-9A0C-DC18AA456774}"/>
              </a:ext>
            </a:extLst>
          </p:cNvPr>
          <p:cNvSpPr>
            <a:spLocks noGrp="1"/>
          </p:cNvSpPr>
          <p:nvPr>
            <p:ph type="title"/>
          </p:nvPr>
        </p:nvSpPr>
        <p:spPr/>
        <p:txBody>
          <a:bodyPr/>
          <a:lstStyle/>
          <a:p>
            <a:r>
              <a:rPr lang="en-US" dirty="0"/>
              <a:t>follow-up Work</a:t>
            </a:r>
          </a:p>
        </p:txBody>
      </p:sp>
      <p:sp>
        <p:nvSpPr>
          <p:cNvPr id="10" name="Rectangle 9">
            <a:extLst>
              <a:ext uri="{FF2B5EF4-FFF2-40B4-BE49-F238E27FC236}">
                <a16:creationId xmlns:a16="http://schemas.microsoft.com/office/drawing/2014/main" id="{08C4D92A-7760-0347-8C35-D67BBA501039}"/>
              </a:ext>
            </a:extLst>
          </p:cNvPr>
          <p:cNvSpPr/>
          <p:nvPr/>
        </p:nvSpPr>
        <p:spPr>
          <a:xfrm>
            <a:off x="840237" y="5144712"/>
            <a:ext cx="5036130" cy="461665"/>
          </a:xfrm>
          <a:prstGeom prst="rect">
            <a:avLst/>
          </a:prstGeom>
        </p:spPr>
        <p:txBody>
          <a:bodyPr wrap="square">
            <a:spAutoFit/>
          </a:bodyPr>
          <a:lstStyle/>
          <a:p>
            <a:r>
              <a:rPr lang="en-US" sz="1200" dirty="0">
                <a:solidFill>
                  <a:schemeClr val="bg1"/>
                </a:solidFill>
              </a:rPr>
              <a:t>Xu, </a:t>
            </a:r>
            <a:r>
              <a:rPr lang="en-US" sz="1200" dirty="0" err="1">
                <a:solidFill>
                  <a:schemeClr val="bg1"/>
                </a:solidFill>
              </a:rPr>
              <a:t>Xiangyu</a:t>
            </a:r>
            <a:r>
              <a:rPr lang="en-US" sz="1200" dirty="0">
                <a:solidFill>
                  <a:schemeClr val="bg1"/>
                </a:solidFill>
              </a:rPr>
              <a:t>, et al. "Rendering Portraitures from Monocular Camera and Beyond." ECCV 2018.</a:t>
            </a:r>
          </a:p>
        </p:txBody>
      </p:sp>
      <p:sp>
        <p:nvSpPr>
          <p:cNvPr id="14" name="Rectangle 13">
            <a:extLst>
              <a:ext uri="{FF2B5EF4-FFF2-40B4-BE49-F238E27FC236}">
                <a16:creationId xmlns:a16="http://schemas.microsoft.com/office/drawing/2014/main" id="{66B705EA-0E85-434D-851A-18A618331E8F}"/>
              </a:ext>
            </a:extLst>
          </p:cNvPr>
          <p:cNvSpPr/>
          <p:nvPr/>
        </p:nvSpPr>
        <p:spPr>
          <a:xfrm>
            <a:off x="6398014" y="5052380"/>
            <a:ext cx="5240266" cy="646331"/>
          </a:xfrm>
          <a:prstGeom prst="rect">
            <a:avLst/>
          </a:prstGeom>
        </p:spPr>
        <p:txBody>
          <a:bodyPr wrap="square">
            <a:spAutoFit/>
          </a:bodyPr>
          <a:lstStyle/>
          <a:p>
            <a:r>
              <a:rPr lang="en-US" sz="1200" dirty="0">
                <a:solidFill>
                  <a:schemeClr val="bg1"/>
                </a:solidFill>
              </a:rPr>
              <a:t>Cheng, </a:t>
            </a:r>
            <a:r>
              <a:rPr lang="en-US" sz="1200" dirty="0" err="1">
                <a:solidFill>
                  <a:schemeClr val="bg1"/>
                </a:solidFill>
              </a:rPr>
              <a:t>Xinjing</a:t>
            </a:r>
            <a:r>
              <a:rPr lang="en-US" sz="1200" dirty="0">
                <a:solidFill>
                  <a:schemeClr val="bg1"/>
                </a:solidFill>
              </a:rPr>
              <a:t>, Peng Wang, and </a:t>
            </a:r>
            <a:r>
              <a:rPr lang="en-US" sz="1200" dirty="0" err="1">
                <a:solidFill>
                  <a:schemeClr val="bg1"/>
                </a:solidFill>
              </a:rPr>
              <a:t>Ruigang</a:t>
            </a:r>
            <a:r>
              <a:rPr lang="en-US" sz="1200" dirty="0">
                <a:solidFill>
                  <a:schemeClr val="bg1"/>
                </a:solidFill>
              </a:rPr>
              <a:t> Yang. "Depth estimation via affinity learned with convolutional spatial propagation network."  ECCV 2018.</a:t>
            </a:r>
          </a:p>
        </p:txBody>
      </p:sp>
      <p:pic>
        <p:nvPicPr>
          <p:cNvPr id="16" name="Picture 15">
            <a:extLst>
              <a:ext uri="{FF2B5EF4-FFF2-40B4-BE49-F238E27FC236}">
                <a16:creationId xmlns:a16="http://schemas.microsoft.com/office/drawing/2014/main" id="{56CA534A-A7B2-6B44-9845-A8CFB51334D1}"/>
              </a:ext>
            </a:extLst>
          </p:cNvPr>
          <p:cNvPicPr>
            <a:picLocks noChangeAspect="1"/>
          </p:cNvPicPr>
          <p:nvPr/>
        </p:nvPicPr>
        <p:blipFill>
          <a:blip r:embed="rId4"/>
          <a:stretch>
            <a:fillRect/>
          </a:stretch>
        </p:blipFill>
        <p:spPr>
          <a:xfrm>
            <a:off x="6398014" y="2917841"/>
            <a:ext cx="4587240" cy="1776645"/>
          </a:xfrm>
          <a:prstGeom prst="rect">
            <a:avLst/>
          </a:prstGeom>
        </p:spPr>
      </p:pic>
    </p:spTree>
    <p:extLst>
      <p:ext uri="{BB962C8B-B14F-4D97-AF65-F5344CB8AC3E}">
        <p14:creationId xmlns:p14="http://schemas.microsoft.com/office/powerpoint/2010/main" val="39421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1461D-8F25-4717-BC27-FE291D4F76D9}"/>
              </a:ext>
            </a:extLst>
          </p:cNvPr>
          <p:cNvSpPr>
            <a:spLocks noGrp="1"/>
          </p:cNvSpPr>
          <p:nvPr>
            <p:ph type="title"/>
          </p:nvPr>
        </p:nvSpPr>
        <p:spPr>
          <a:xfrm>
            <a:off x="538480" y="930413"/>
            <a:ext cx="9133840" cy="2532572"/>
          </a:xfrm>
        </p:spPr>
        <p:txBody>
          <a:bodyPr/>
          <a:lstStyle/>
          <a:p>
            <a:pPr algn="ctr"/>
            <a:r>
              <a:rPr lang="en-US" dirty="0"/>
              <a:t>Thank you</a:t>
            </a:r>
            <a:br>
              <a:rPr lang="en-US" dirty="0"/>
            </a:br>
            <a:r>
              <a:rPr lang="en-US" dirty="0"/>
              <a:t>Q&amp;A</a:t>
            </a:r>
          </a:p>
        </p:txBody>
      </p:sp>
    </p:spTree>
    <p:extLst>
      <p:ext uri="{BB962C8B-B14F-4D97-AF65-F5344CB8AC3E}">
        <p14:creationId xmlns:p14="http://schemas.microsoft.com/office/powerpoint/2010/main" val="2579714363"/>
      </p:ext>
    </p:extLst>
  </p:cSld>
  <p:clrMapOvr>
    <a:masterClrMapping/>
  </p:clrMapOvr>
  <mc:AlternateContent xmlns:mc="http://schemas.openxmlformats.org/markup-compatibility/2006" xmlns:p14="http://schemas.microsoft.com/office/powerpoint/2010/main">
    <mc:Choice Requires="p14">
      <p:transition p14:dur="0" advTm="1632"/>
    </mc:Choice>
    <mc:Fallback xmlns="">
      <p:transition advTm="163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B527-A51A-1541-AA6C-F9891584EC8D}"/>
              </a:ext>
            </a:extLst>
          </p:cNvPr>
          <p:cNvSpPr>
            <a:spLocks noGrp="1"/>
          </p:cNvSpPr>
          <p:nvPr>
            <p:ph type="title"/>
          </p:nvPr>
        </p:nvSpPr>
        <p:spPr/>
        <p:txBody>
          <a:bodyPr/>
          <a:lstStyle/>
          <a:p>
            <a:r>
              <a:rPr lang="en-US" dirty="0"/>
              <a:t>Learnable Spatial Propagation Network</a:t>
            </a:r>
          </a:p>
        </p:txBody>
      </p:sp>
      <p:sp>
        <p:nvSpPr>
          <p:cNvPr id="4" name="Text Placeholder 3">
            <a:extLst>
              <a:ext uri="{FF2B5EF4-FFF2-40B4-BE49-F238E27FC236}">
                <a16:creationId xmlns:a16="http://schemas.microsoft.com/office/drawing/2014/main" id="{F8C314E4-D572-D24C-A24A-276D8B76FFFD}"/>
              </a:ext>
            </a:extLst>
          </p:cNvPr>
          <p:cNvSpPr>
            <a:spLocks noGrp="1"/>
          </p:cNvSpPr>
          <p:nvPr>
            <p:ph type="body" sz="quarter" idx="10"/>
          </p:nvPr>
        </p:nvSpPr>
        <p:spPr/>
        <p:txBody>
          <a:bodyPr/>
          <a:lstStyle/>
          <a:p>
            <a:r>
              <a:rPr lang="en-US" dirty="0"/>
              <a:t>Unstructured SPN</a:t>
            </a:r>
          </a:p>
        </p:txBody>
      </p:sp>
      <p:sp>
        <p:nvSpPr>
          <p:cNvPr id="5" name="Oval 4">
            <a:extLst>
              <a:ext uri="{FF2B5EF4-FFF2-40B4-BE49-F238E27FC236}">
                <a16:creationId xmlns:a16="http://schemas.microsoft.com/office/drawing/2014/main" id="{D3B9DA45-E77D-A444-AC2B-8F51A4D34EFE}"/>
              </a:ext>
            </a:extLst>
          </p:cNvPr>
          <p:cNvSpPr/>
          <p:nvPr/>
        </p:nvSpPr>
        <p:spPr>
          <a:xfrm>
            <a:off x="2773699" y="4704117"/>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F9C7B6-493E-8442-B7C5-809518CB5FF6}"/>
              </a:ext>
            </a:extLst>
          </p:cNvPr>
          <p:cNvSpPr/>
          <p:nvPr/>
        </p:nvSpPr>
        <p:spPr>
          <a:xfrm>
            <a:off x="3131434" y="295319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3700313-1DFD-124C-ADCA-2E900B738206}"/>
              </a:ext>
            </a:extLst>
          </p:cNvPr>
          <p:cNvSpPr/>
          <p:nvPr/>
        </p:nvSpPr>
        <p:spPr>
          <a:xfrm>
            <a:off x="3925064" y="367549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FECA3D-DFED-8641-B625-5D7C5120B3AD}"/>
              </a:ext>
            </a:extLst>
          </p:cNvPr>
          <p:cNvCxnSpPr>
            <a:cxnSpLocks/>
            <a:stCxn id="5" idx="7"/>
            <a:endCxn id="8" idx="3"/>
          </p:cNvCxnSpPr>
          <p:nvPr/>
        </p:nvCxnSpPr>
        <p:spPr>
          <a:xfrm flipV="1">
            <a:off x="3335906" y="4221517"/>
            <a:ext cx="685618" cy="576283"/>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7813D9-64BA-DB4E-BECA-4DAC9EBD53C7}"/>
              </a:ext>
            </a:extLst>
          </p:cNvPr>
          <p:cNvCxnSpPr>
            <a:cxnSpLocks/>
            <a:stCxn id="6" idx="5"/>
            <a:endCxn id="8" idx="1"/>
          </p:cNvCxnSpPr>
          <p:nvPr/>
        </p:nvCxnSpPr>
        <p:spPr>
          <a:xfrm>
            <a:off x="3693641" y="3499217"/>
            <a:ext cx="327883" cy="269956"/>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450DE16-26E9-AD4D-8126-B9A8FDE22F13}"/>
              </a:ext>
            </a:extLst>
          </p:cNvPr>
          <p:cNvSpPr/>
          <p:nvPr/>
        </p:nvSpPr>
        <p:spPr>
          <a:xfrm>
            <a:off x="4364391" y="2576024"/>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9D740F-9FE0-7849-BC29-4F2BC1F2A79B}"/>
              </a:ext>
            </a:extLst>
          </p:cNvPr>
          <p:cNvSpPr/>
          <p:nvPr/>
        </p:nvSpPr>
        <p:spPr>
          <a:xfrm rot="20589962">
            <a:off x="4653711" y="510564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698F1A8-3195-F040-8755-A31719F68BA7}"/>
              </a:ext>
            </a:extLst>
          </p:cNvPr>
          <p:cNvSpPr/>
          <p:nvPr/>
        </p:nvSpPr>
        <p:spPr>
          <a:xfrm>
            <a:off x="5519694" y="3675490"/>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DBBCD00-8A0E-C243-AD64-8A46667EE5BA}"/>
              </a:ext>
            </a:extLst>
          </p:cNvPr>
          <p:cNvCxnSpPr>
            <a:stCxn id="12" idx="5"/>
            <a:endCxn id="14" idx="1"/>
          </p:cNvCxnSpPr>
          <p:nvPr/>
        </p:nvCxnSpPr>
        <p:spPr>
          <a:xfrm>
            <a:off x="4926598" y="3122051"/>
            <a:ext cx="689556" cy="647122"/>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AF4BCD-7AFB-AA4F-A117-913B88864C9F}"/>
              </a:ext>
            </a:extLst>
          </p:cNvPr>
          <p:cNvCxnSpPr>
            <a:cxnSpLocks/>
            <a:stCxn id="8" idx="6"/>
            <a:endCxn id="14" idx="2"/>
          </p:cNvCxnSpPr>
          <p:nvPr/>
        </p:nvCxnSpPr>
        <p:spPr>
          <a:xfrm>
            <a:off x="4583731" y="3995345"/>
            <a:ext cx="935963" cy="0"/>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EF91760-7442-AF44-B2B4-14494AD79A6C}"/>
              </a:ext>
            </a:extLst>
          </p:cNvPr>
          <p:cNvCxnSpPr>
            <a:cxnSpLocks/>
            <a:stCxn id="13" idx="7"/>
            <a:endCxn id="14" idx="4"/>
          </p:cNvCxnSpPr>
          <p:nvPr/>
        </p:nvCxnSpPr>
        <p:spPr>
          <a:xfrm flipV="1">
            <a:off x="5140440" y="4315200"/>
            <a:ext cx="708588" cy="826375"/>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EFA0E1D-CBC6-B845-81F3-46FFD291E11A}"/>
              </a:ext>
            </a:extLst>
          </p:cNvPr>
          <p:cNvSpPr/>
          <p:nvPr/>
        </p:nvSpPr>
        <p:spPr>
          <a:xfrm>
            <a:off x="6303771" y="2431009"/>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18D2EC1-B8B3-2B45-A98C-C1DF4F8745B1}"/>
              </a:ext>
            </a:extLst>
          </p:cNvPr>
          <p:cNvSpPr/>
          <p:nvPr/>
        </p:nvSpPr>
        <p:spPr>
          <a:xfrm>
            <a:off x="6212927" y="5201015"/>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5C4CC8-F61B-CE4D-AD92-EDF71ADC4617}"/>
              </a:ext>
            </a:extLst>
          </p:cNvPr>
          <p:cNvSpPr/>
          <p:nvPr/>
        </p:nvSpPr>
        <p:spPr>
          <a:xfrm>
            <a:off x="7053282" y="3769173"/>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2F78C07-DDC0-A645-9933-BB6CEC224861}"/>
              </a:ext>
            </a:extLst>
          </p:cNvPr>
          <p:cNvCxnSpPr>
            <a:cxnSpLocks/>
            <a:stCxn id="18" idx="4"/>
            <a:endCxn id="20" idx="1"/>
          </p:cNvCxnSpPr>
          <p:nvPr/>
        </p:nvCxnSpPr>
        <p:spPr>
          <a:xfrm>
            <a:off x="6633105" y="3070719"/>
            <a:ext cx="516637" cy="792137"/>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7BE280-F530-424F-8DA5-A46953BBD806}"/>
              </a:ext>
            </a:extLst>
          </p:cNvPr>
          <p:cNvCxnSpPr>
            <a:cxnSpLocks/>
            <a:stCxn id="14" idx="6"/>
            <a:endCxn id="20" idx="2"/>
          </p:cNvCxnSpPr>
          <p:nvPr/>
        </p:nvCxnSpPr>
        <p:spPr>
          <a:xfrm>
            <a:off x="6178361" y="3995345"/>
            <a:ext cx="874921" cy="93683"/>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742F755-6F94-0048-8DF9-D879BBE55766}"/>
              </a:ext>
            </a:extLst>
          </p:cNvPr>
          <p:cNvCxnSpPr>
            <a:stCxn id="19" idx="7"/>
            <a:endCxn id="20" idx="3"/>
          </p:cNvCxnSpPr>
          <p:nvPr/>
        </p:nvCxnSpPr>
        <p:spPr>
          <a:xfrm flipV="1">
            <a:off x="6775134" y="4315200"/>
            <a:ext cx="374608" cy="979498"/>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013314B-2044-7A45-89AB-077989D39925}"/>
              </a:ext>
            </a:extLst>
          </p:cNvPr>
          <p:cNvSpPr/>
          <p:nvPr/>
        </p:nvSpPr>
        <p:spPr>
          <a:xfrm rot="1398752">
            <a:off x="7922854" y="2610247"/>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EA8D400-FDEB-294A-8D10-3DB12FD3EBE1}"/>
              </a:ext>
            </a:extLst>
          </p:cNvPr>
          <p:cNvSpPr/>
          <p:nvPr/>
        </p:nvSpPr>
        <p:spPr>
          <a:xfrm>
            <a:off x="7615489" y="5023972"/>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4D00165-91EE-FB4B-AF87-223A64524BB6}"/>
              </a:ext>
            </a:extLst>
          </p:cNvPr>
          <p:cNvSpPr/>
          <p:nvPr/>
        </p:nvSpPr>
        <p:spPr>
          <a:xfrm>
            <a:off x="8493387" y="3862856"/>
            <a:ext cx="658667" cy="63971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45D93F4B-831C-1B42-B379-583C91088CA7}"/>
              </a:ext>
            </a:extLst>
          </p:cNvPr>
          <p:cNvCxnSpPr>
            <a:cxnSpLocks/>
            <a:stCxn id="24" idx="5"/>
            <a:endCxn id="26" idx="0"/>
          </p:cNvCxnSpPr>
          <p:nvPr/>
        </p:nvCxnSpPr>
        <p:spPr>
          <a:xfrm>
            <a:off x="8376542" y="3229968"/>
            <a:ext cx="446179" cy="632888"/>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79D5C9-2B36-6549-B216-E23EDBE1FBBD}"/>
              </a:ext>
            </a:extLst>
          </p:cNvPr>
          <p:cNvCxnSpPr>
            <a:cxnSpLocks/>
            <a:stCxn id="20" idx="6"/>
            <a:endCxn id="26" idx="2"/>
          </p:cNvCxnSpPr>
          <p:nvPr/>
        </p:nvCxnSpPr>
        <p:spPr>
          <a:xfrm>
            <a:off x="7711949" y="4089028"/>
            <a:ext cx="781438" cy="93683"/>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2944977-464C-5949-8611-369134CC3952}"/>
              </a:ext>
            </a:extLst>
          </p:cNvPr>
          <p:cNvCxnSpPr>
            <a:cxnSpLocks/>
            <a:stCxn id="25" idx="7"/>
            <a:endCxn id="26" idx="3"/>
          </p:cNvCxnSpPr>
          <p:nvPr/>
        </p:nvCxnSpPr>
        <p:spPr>
          <a:xfrm flipV="1">
            <a:off x="8177696" y="4408883"/>
            <a:ext cx="412151" cy="708772"/>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9E3811B-DA39-B842-A9A1-00821CEEB8B8}"/>
              </a:ext>
            </a:extLst>
          </p:cNvPr>
          <p:cNvCxnSpPr>
            <a:stCxn id="6" idx="7"/>
            <a:endCxn id="12" idx="2"/>
          </p:cNvCxnSpPr>
          <p:nvPr/>
        </p:nvCxnSpPr>
        <p:spPr>
          <a:xfrm flipV="1">
            <a:off x="3693641" y="2895879"/>
            <a:ext cx="670750" cy="150994"/>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4FD0AF4-8E0E-2C44-9993-78D83152AD62}"/>
              </a:ext>
            </a:extLst>
          </p:cNvPr>
          <p:cNvCxnSpPr>
            <a:cxnSpLocks/>
            <a:stCxn id="5" idx="6"/>
            <a:endCxn id="13" idx="2"/>
          </p:cNvCxnSpPr>
          <p:nvPr/>
        </p:nvCxnSpPr>
        <p:spPr>
          <a:xfrm>
            <a:off x="3432366" y="5023972"/>
            <a:ext cx="1235458" cy="496898"/>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68A83B7-FFAA-C543-9338-CF70ECEDE2D8}"/>
              </a:ext>
            </a:extLst>
          </p:cNvPr>
          <p:cNvCxnSpPr>
            <a:cxnSpLocks/>
            <a:stCxn id="12" idx="6"/>
            <a:endCxn id="18" idx="2"/>
          </p:cNvCxnSpPr>
          <p:nvPr/>
        </p:nvCxnSpPr>
        <p:spPr>
          <a:xfrm flipV="1">
            <a:off x="5023058" y="2750864"/>
            <a:ext cx="1280713" cy="145015"/>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D4FA655-1CDE-B446-8685-A3EF3C0533DE}"/>
              </a:ext>
            </a:extLst>
          </p:cNvPr>
          <p:cNvCxnSpPr>
            <a:stCxn id="13" idx="5"/>
            <a:endCxn id="19" idx="2"/>
          </p:cNvCxnSpPr>
          <p:nvPr/>
        </p:nvCxnSpPr>
        <p:spPr>
          <a:xfrm flipV="1">
            <a:off x="5271438" y="5520870"/>
            <a:ext cx="941489" cy="53665"/>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25EAA42-CE8A-9948-910D-C4354DC285E1}"/>
              </a:ext>
            </a:extLst>
          </p:cNvPr>
          <p:cNvCxnSpPr>
            <a:stCxn id="14" idx="7"/>
            <a:endCxn id="18" idx="3"/>
          </p:cNvCxnSpPr>
          <p:nvPr/>
        </p:nvCxnSpPr>
        <p:spPr>
          <a:xfrm flipV="1">
            <a:off x="6081901" y="2977036"/>
            <a:ext cx="318330" cy="792137"/>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936C888-787D-3F48-80E4-3C87DE1EA05A}"/>
              </a:ext>
            </a:extLst>
          </p:cNvPr>
          <p:cNvCxnSpPr>
            <a:stCxn id="8" idx="5"/>
            <a:endCxn id="13" idx="0"/>
          </p:cNvCxnSpPr>
          <p:nvPr/>
        </p:nvCxnSpPr>
        <p:spPr>
          <a:xfrm>
            <a:off x="4487271" y="4221517"/>
            <a:ext cx="403144" cy="897829"/>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8C5E00E-37D6-544D-BB0F-332F46CAF16F}"/>
              </a:ext>
            </a:extLst>
          </p:cNvPr>
          <p:cNvCxnSpPr>
            <a:cxnSpLocks/>
            <a:stCxn id="18" idx="6"/>
            <a:endCxn id="24" idx="2"/>
          </p:cNvCxnSpPr>
          <p:nvPr/>
        </p:nvCxnSpPr>
        <p:spPr>
          <a:xfrm>
            <a:off x="6962438" y="2750864"/>
            <a:ext cx="987303" cy="48905"/>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25E615EC-9AD5-A34D-9907-888820F2730D}"/>
              </a:ext>
            </a:extLst>
          </p:cNvPr>
          <p:cNvCxnSpPr>
            <a:stCxn id="20" idx="7"/>
            <a:endCxn id="24" idx="4"/>
          </p:cNvCxnSpPr>
          <p:nvPr/>
        </p:nvCxnSpPr>
        <p:spPr>
          <a:xfrm flipV="1">
            <a:off x="7615489" y="3223844"/>
            <a:ext cx="510117" cy="639012"/>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A71A5A2-F7A5-924A-9A2E-C0CF4C0E00CE}"/>
              </a:ext>
            </a:extLst>
          </p:cNvPr>
          <p:cNvCxnSpPr>
            <a:stCxn id="19" idx="6"/>
            <a:endCxn id="25" idx="2"/>
          </p:cNvCxnSpPr>
          <p:nvPr/>
        </p:nvCxnSpPr>
        <p:spPr>
          <a:xfrm flipV="1">
            <a:off x="6871594" y="5343827"/>
            <a:ext cx="743895" cy="177043"/>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9000807-D532-3D41-864A-1EB02FCC2DD8}"/>
              </a:ext>
            </a:extLst>
          </p:cNvPr>
          <p:cNvCxnSpPr>
            <a:stCxn id="5" idx="0"/>
            <a:endCxn id="6" idx="3"/>
          </p:cNvCxnSpPr>
          <p:nvPr/>
        </p:nvCxnSpPr>
        <p:spPr>
          <a:xfrm flipV="1">
            <a:off x="3103033" y="3499217"/>
            <a:ext cx="124861" cy="1204900"/>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90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dissolve">
                                      <p:cBhvr>
                                        <p:cTn id="7" dur="500"/>
                                        <p:tgtEl>
                                          <p:spTgt spid="13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dissolve">
                                      <p:cBhvr>
                                        <p:cTn id="13" dur="500"/>
                                        <p:tgtEl>
                                          <p:spTgt spid="79"/>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nodeType="with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dissolve">
                                      <p:cBhvr>
                                        <p:cTn id="20" dur="500"/>
                                        <p:tgtEl>
                                          <p:spTgt spid="103"/>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dissolve">
                                      <p:cBhvr>
                                        <p:cTn id="24" dur="500"/>
                                        <p:tgtEl>
                                          <p:spTgt spid="77"/>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childTnLst>
                          </p:cTn>
                        </p:par>
                        <p:par>
                          <p:cTn id="31" fill="hold">
                            <p:stCondLst>
                              <p:cond delay="1500"/>
                            </p:stCondLst>
                            <p:childTnLst>
                              <p:par>
                                <p:cTn id="32" presetID="9"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dissolve">
                                      <p:cBhvr>
                                        <p:cTn id="37" dur="500"/>
                                        <p:tgtEl>
                                          <p:spTgt spid="81"/>
                                        </p:tgtEl>
                                      </p:cBhvr>
                                    </p:animEffect>
                                  </p:childTnLst>
                                </p:cTn>
                              </p:par>
                              <p:par>
                                <p:cTn id="38" presetID="9" presetClass="entr" presetSubtype="0" fill="hold"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dissolve">
                                      <p:cBhvr>
                                        <p:cTn id="40" dur="500"/>
                                        <p:tgtEl>
                                          <p:spTgt spid="83"/>
                                        </p:tgtEl>
                                      </p:cBhvr>
                                    </p:animEffect>
                                  </p:childTnLst>
                                </p:cTn>
                              </p:par>
                            </p:childTnLst>
                          </p:cTn>
                        </p:par>
                        <p:par>
                          <p:cTn id="41" fill="hold">
                            <p:stCondLst>
                              <p:cond delay="2000"/>
                            </p:stCondLst>
                            <p:childTnLst>
                              <p:par>
                                <p:cTn id="42" presetID="9" presetClass="entr" presetSubtype="0" fill="hold" nodeType="after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dissolve">
                                      <p:cBhvr>
                                        <p:cTn id="44" dur="500"/>
                                        <p:tgtEl>
                                          <p:spTgt spid="101"/>
                                        </p:tgtEl>
                                      </p:cBhvr>
                                    </p:animEffect>
                                  </p:childTnLst>
                                </p:cTn>
                              </p:par>
                              <p:par>
                                <p:cTn id="45" presetID="9"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par>
                                <p:cTn id="48" presetID="9"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dissolve">
                                      <p:cBhvr>
                                        <p:cTn id="50" dur="500"/>
                                        <p:tgtEl>
                                          <p:spTgt spid="23"/>
                                        </p:tgtEl>
                                      </p:cBhvr>
                                    </p:animEffect>
                                  </p:childTnLst>
                                </p:cTn>
                              </p:par>
                              <p:par>
                                <p:cTn id="51" presetID="9" presetClass="entr" presetSubtype="0" fill="hold" nodeType="withEffect">
                                  <p:stCondLst>
                                    <p:cond delay="0"/>
                                  </p:stCondLst>
                                  <p:childTnLst>
                                    <p:set>
                                      <p:cBhvr>
                                        <p:cTn id="52" dur="1" fill="hold">
                                          <p:stCondLst>
                                            <p:cond delay="0"/>
                                          </p:stCondLst>
                                        </p:cTn>
                                        <p:tgtEl>
                                          <p:spTgt spid="124"/>
                                        </p:tgtEl>
                                        <p:attrNameLst>
                                          <p:attrName>style.visibility</p:attrName>
                                        </p:attrNameLst>
                                      </p:cBhvr>
                                      <p:to>
                                        <p:strVal val="visible"/>
                                      </p:to>
                                    </p:set>
                                    <p:animEffect transition="in" filter="dissolve">
                                      <p:cBhvr>
                                        <p:cTn id="53" dur="500"/>
                                        <p:tgtEl>
                                          <p:spTgt spid="124"/>
                                        </p:tgtEl>
                                      </p:cBhvr>
                                    </p:animEffect>
                                  </p:childTnLst>
                                </p:cTn>
                              </p:par>
                            </p:childTnLst>
                          </p:cTn>
                        </p:par>
                        <p:par>
                          <p:cTn id="54" fill="hold">
                            <p:stCondLst>
                              <p:cond delay="2500"/>
                            </p:stCondLst>
                            <p:childTnLst>
                              <p:par>
                                <p:cTn id="55" presetID="9" presetClass="entr" presetSubtype="0"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par>
                                <p:cTn id="58" presetID="9" presetClass="entr" presetSubtype="0" fill="hold" nodeType="with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dissolve">
                                      <p:cBhvr>
                                        <p:cTn id="60" dur="500"/>
                                        <p:tgtEl>
                                          <p:spTgt spid="105"/>
                                        </p:tgtEl>
                                      </p:cBhvr>
                                    </p:animEffect>
                                  </p:childTnLst>
                                </p:cTn>
                              </p:par>
                              <p:par>
                                <p:cTn id="61" presetID="9"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childTnLst>
                          </p:cTn>
                        </p:par>
                        <p:par>
                          <p:cTn id="64" fill="hold">
                            <p:stCondLst>
                              <p:cond delay="3000"/>
                            </p:stCondLst>
                            <p:childTnLst>
                              <p:par>
                                <p:cTn id="65" presetID="9" presetClass="entr" presetSubtype="0" fill="hold" nodeType="afterEffect">
                                  <p:stCondLst>
                                    <p:cond delay="0"/>
                                  </p:stCondLst>
                                  <p:childTnLst>
                                    <p:set>
                                      <p:cBhvr>
                                        <p:cTn id="66" dur="1" fill="hold">
                                          <p:stCondLst>
                                            <p:cond delay="0"/>
                                          </p:stCondLst>
                                        </p:cTn>
                                        <p:tgtEl>
                                          <p:spTgt spid="108"/>
                                        </p:tgtEl>
                                        <p:attrNameLst>
                                          <p:attrName>style.visibility</p:attrName>
                                        </p:attrNameLst>
                                      </p:cBhvr>
                                      <p:to>
                                        <p:strVal val="visible"/>
                                      </p:to>
                                    </p:set>
                                    <p:animEffect transition="in" filter="dissolve">
                                      <p:cBhvr>
                                        <p:cTn id="67" dur="500"/>
                                        <p:tgtEl>
                                          <p:spTgt spid="108"/>
                                        </p:tgtEl>
                                      </p:cBhvr>
                                    </p:animEffect>
                                  </p:childTnLst>
                                </p:cTn>
                              </p:par>
                              <p:par>
                                <p:cTn id="68" presetID="9"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3500"/>
                            </p:stCondLst>
                            <p:childTnLst>
                              <p:par>
                                <p:cTn id="72" presetID="9"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dissolve">
                                      <p:cBhvr>
                                        <p:cTn id="7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50FA29-1DF3-DD48-8CB3-6FC6F73AA882}"/>
              </a:ext>
            </a:extLst>
          </p:cNvPr>
          <p:cNvSpPr>
            <a:spLocks noGrp="1"/>
          </p:cNvSpPr>
          <p:nvPr>
            <p:ph type="ctrTitle"/>
          </p:nvPr>
        </p:nvSpPr>
        <p:spPr/>
        <p:txBody>
          <a:bodyPr/>
          <a:lstStyle/>
          <a:p>
            <a:r>
              <a:rPr lang="en-US" sz="3600" dirty="0"/>
              <a:t>Learning Recursive Filters for Low-Level Vision via a Hybrid Neural Network</a:t>
            </a:r>
          </a:p>
        </p:txBody>
      </p:sp>
      <p:sp>
        <p:nvSpPr>
          <p:cNvPr id="6" name="Subtitle 5">
            <a:extLst>
              <a:ext uri="{FF2B5EF4-FFF2-40B4-BE49-F238E27FC236}">
                <a16:creationId xmlns:a16="http://schemas.microsoft.com/office/drawing/2014/main" id="{374B26BD-9E94-3149-9044-1D230D03827E}"/>
              </a:ext>
            </a:extLst>
          </p:cNvPr>
          <p:cNvSpPr>
            <a:spLocks noGrp="1"/>
          </p:cNvSpPr>
          <p:nvPr>
            <p:ph type="subTitle" idx="1"/>
          </p:nvPr>
        </p:nvSpPr>
        <p:spPr/>
        <p:txBody>
          <a:bodyPr/>
          <a:lstStyle/>
          <a:p>
            <a:r>
              <a:rPr lang="en-US" dirty="0"/>
              <a:t>Sifei Liu, Jinshan Pan, Ming-</a:t>
            </a:r>
            <a:r>
              <a:rPr lang="en-US" dirty="0" err="1"/>
              <a:t>Hsuan</a:t>
            </a:r>
            <a:r>
              <a:rPr lang="en-US" dirty="0"/>
              <a:t> Yang</a:t>
            </a:r>
          </a:p>
          <a:p>
            <a:r>
              <a:rPr lang="en-US" dirty="0"/>
              <a:t>ECCV 2016</a:t>
            </a:r>
          </a:p>
        </p:txBody>
      </p:sp>
    </p:spTree>
    <p:extLst>
      <p:ext uri="{BB962C8B-B14F-4D97-AF65-F5344CB8AC3E}">
        <p14:creationId xmlns:p14="http://schemas.microsoft.com/office/powerpoint/2010/main" val="54344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4">
            <a:extLst>
              <a:ext uri="{FF2B5EF4-FFF2-40B4-BE49-F238E27FC236}">
                <a16:creationId xmlns:a16="http://schemas.microsoft.com/office/drawing/2014/main" id="{E45F0450-5002-A744-870E-7577859D1650}"/>
              </a:ext>
            </a:extLst>
          </p:cNvPr>
          <p:cNvSpPr/>
          <p:nvPr/>
        </p:nvSpPr>
        <p:spPr>
          <a:xfrm>
            <a:off x="4960678" y="2934567"/>
            <a:ext cx="2377440" cy="40922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FF38909C-52D7-1542-A8E3-D167A15D5B5A}"/>
              </a:ext>
            </a:extLst>
          </p:cNvPr>
          <p:cNvSpPr>
            <a:spLocks noGrp="1"/>
          </p:cNvSpPr>
          <p:nvPr>
            <p:ph type="title"/>
          </p:nvPr>
        </p:nvSpPr>
        <p:spPr/>
        <p:txBody>
          <a:bodyPr/>
          <a:lstStyle/>
          <a:p>
            <a:r>
              <a:rPr lang="en-US" dirty="0"/>
              <a:t>problem formulation</a:t>
            </a:r>
          </a:p>
        </p:txBody>
      </p:sp>
      <p:sp>
        <p:nvSpPr>
          <p:cNvPr id="4" name="Slide Number Placeholder 3">
            <a:extLst>
              <a:ext uri="{FF2B5EF4-FFF2-40B4-BE49-F238E27FC236}">
                <a16:creationId xmlns:a16="http://schemas.microsoft.com/office/drawing/2014/main" id="{7267FA53-C7C2-664B-8B9E-D6C0AC65DE51}"/>
              </a:ext>
            </a:extLst>
          </p:cNvPr>
          <p:cNvSpPr>
            <a:spLocks noGrp="1"/>
          </p:cNvSpPr>
          <p:nvPr>
            <p:ph type="sldNum" idx="4294967295"/>
          </p:nvPr>
        </p:nvSpPr>
        <p:spPr>
          <a:xfrm>
            <a:off x="0" y="0"/>
            <a:ext cx="3333750" cy="3333750"/>
          </a:xfrm>
          <a:prstGeom prst="rect">
            <a:avLst/>
          </a:prstGeom>
        </p:spPr>
        <p:txBody>
          <a:bodyPr/>
          <a:lstStyle/>
          <a:p>
            <a:fld id="{00000000-1234-1234-1234-123412341234}" type="slidenum">
              <a:rPr lang="en" smtClean="0"/>
              <a:pPr/>
              <a:t>9</a:t>
            </a:fld>
            <a:endParaRPr lang="en"/>
          </a:p>
        </p:txBody>
      </p:sp>
      <p:pic>
        <p:nvPicPr>
          <p:cNvPr id="9" name="Picture 8">
            <a:extLst>
              <a:ext uri="{FF2B5EF4-FFF2-40B4-BE49-F238E27FC236}">
                <a16:creationId xmlns:a16="http://schemas.microsoft.com/office/drawing/2014/main" id="{AED5D2DD-9DD3-1F47-BB52-EE1DD83F5060}"/>
              </a:ext>
            </a:extLst>
          </p:cNvPr>
          <p:cNvPicPr>
            <a:picLocks noChangeAspect="1"/>
          </p:cNvPicPr>
          <p:nvPr/>
        </p:nvPicPr>
        <p:blipFill>
          <a:blip r:embed="rId3"/>
          <a:stretch>
            <a:fillRect/>
          </a:stretch>
        </p:blipFill>
        <p:spPr>
          <a:xfrm>
            <a:off x="7338118" y="2079427"/>
            <a:ext cx="3106646" cy="2073686"/>
          </a:xfrm>
          <a:prstGeom prst="rect">
            <a:avLst/>
          </a:prstGeom>
        </p:spPr>
      </p:pic>
      <p:pic>
        <p:nvPicPr>
          <p:cNvPr id="11" name="Picture 10">
            <a:extLst>
              <a:ext uri="{FF2B5EF4-FFF2-40B4-BE49-F238E27FC236}">
                <a16:creationId xmlns:a16="http://schemas.microsoft.com/office/drawing/2014/main" id="{0FA5271D-16B8-8140-AA77-373C38ECD649}"/>
              </a:ext>
            </a:extLst>
          </p:cNvPr>
          <p:cNvPicPr>
            <a:picLocks noChangeAspect="1"/>
          </p:cNvPicPr>
          <p:nvPr/>
        </p:nvPicPr>
        <p:blipFill>
          <a:blip r:embed="rId4"/>
          <a:stretch>
            <a:fillRect/>
          </a:stretch>
        </p:blipFill>
        <p:spPr>
          <a:xfrm>
            <a:off x="1590261" y="2079427"/>
            <a:ext cx="3106646" cy="2073686"/>
          </a:xfrm>
          <a:prstGeom prst="rect">
            <a:avLst/>
          </a:prstGeom>
        </p:spPr>
      </p:pic>
      <p:sp>
        <p:nvSpPr>
          <p:cNvPr id="12" name="Rounded Rectangle 11">
            <a:extLst>
              <a:ext uri="{FF2B5EF4-FFF2-40B4-BE49-F238E27FC236}">
                <a16:creationId xmlns:a16="http://schemas.microsoft.com/office/drawing/2014/main" id="{EBA59240-B466-4846-BE46-C29586AB06A7}"/>
              </a:ext>
            </a:extLst>
          </p:cNvPr>
          <p:cNvSpPr/>
          <p:nvPr/>
        </p:nvSpPr>
        <p:spPr>
          <a:xfrm>
            <a:off x="5462546" y="2798859"/>
            <a:ext cx="1248355" cy="6122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16" name="TextBox 15">
            <a:extLst>
              <a:ext uri="{FF2B5EF4-FFF2-40B4-BE49-F238E27FC236}">
                <a16:creationId xmlns:a16="http://schemas.microsoft.com/office/drawing/2014/main" id="{F5722F3F-E58C-3042-A4AF-2B4DCD07AD37}"/>
              </a:ext>
            </a:extLst>
          </p:cNvPr>
          <p:cNvSpPr txBox="1"/>
          <p:nvPr/>
        </p:nvSpPr>
        <p:spPr>
          <a:xfrm>
            <a:off x="5245872" y="3479082"/>
            <a:ext cx="168170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buFont typeface="Arial" panose="020B0604020202020204" pitchFamily="34" charset="0"/>
              <a:buChar char="•"/>
            </a:pPr>
            <a:r>
              <a:rPr lang="en-US" sz="1400" dirty="0">
                <a:solidFill>
                  <a:schemeClr val="bg1"/>
                </a:solidFill>
                <a:latin typeface="Trebuchet MS" panose="020B0603020202020204" pitchFamily="34" charset="0"/>
              </a:rPr>
              <a:t>bilateral filter</a:t>
            </a:r>
          </a:p>
          <a:p>
            <a:pPr marL="285750" indent="-285750">
              <a:lnSpc>
                <a:spcPct val="90000"/>
              </a:lnSpc>
              <a:buFont typeface="Arial" panose="020B0604020202020204" pitchFamily="34" charset="0"/>
              <a:buChar char="•"/>
            </a:pPr>
            <a:r>
              <a:rPr lang="en-US" sz="1400" dirty="0">
                <a:solidFill>
                  <a:schemeClr val="bg1"/>
                </a:solidFill>
                <a:latin typeface="Trebuchet MS" panose="020B0603020202020204" pitchFamily="34" charset="0"/>
              </a:rPr>
              <a:t>guided filter</a:t>
            </a:r>
          </a:p>
          <a:p>
            <a:pPr marL="285750" indent="-285750">
              <a:lnSpc>
                <a:spcPct val="90000"/>
              </a:lnSpc>
              <a:buFont typeface="Arial" panose="020B0604020202020204" pitchFamily="34" charset="0"/>
              <a:buChar char="•"/>
            </a:pPr>
            <a:r>
              <a:rPr lang="en-US" sz="1400" dirty="0">
                <a:solidFill>
                  <a:schemeClr val="bg1"/>
                </a:solidFill>
                <a:latin typeface="Trebuchet MS" panose="020B0603020202020204" pitchFamily="34" charset="0"/>
              </a:rPr>
              <a:t>…</a:t>
            </a:r>
          </a:p>
        </p:txBody>
      </p:sp>
      <p:sp>
        <p:nvSpPr>
          <p:cNvPr id="17" name="Trapezoid 16">
            <a:extLst>
              <a:ext uri="{FF2B5EF4-FFF2-40B4-BE49-F238E27FC236}">
                <a16:creationId xmlns:a16="http://schemas.microsoft.com/office/drawing/2014/main" id="{9ED55EE5-2A23-8146-B2F2-611D8D01A115}"/>
              </a:ext>
            </a:extLst>
          </p:cNvPr>
          <p:cNvSpPr/>
          <p:nvPr/>
        </p:nvSpPr>
        <p:spPr>
          <a:xfrm>
            <a:off x="5689075" y="5241326"/>
            <a:ext cx="813849" cy="733334"/>
          </a:xfrm>
          <a:prstGeom prst="trapezoi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apezoid 17">
            <a:extLst>
              <a:ext uri="{FF2B5EF4-FFF2-40B4-BE49-F238E27FC236}">
                <a16:creationId xmlns:a16="http://schemas.microsoft.com/office/drawing/2014/main" id="{2D176474-F827-CA4C-9580-817F8E1DD8E7}"/>
              </a:ext>
            </a:extLst>
          </p:cNvPr>
          <p:cNvSpPr/>
          <p:nvPr/>
        </p:nvSpPr>
        <p:spPr>
          <a:xfrm rot="10800000">
            <a:off x="5679798" y="4503056"/>
            <a:ext cx="813849" cy="733334"/>
          </a:xfrm>
          <a:prstGeom prst="trapezoi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a:extLst>
              <a:ext uri="{FF2B5EF4-FFF2-40B4-BE49-F238E27FC236}">
                <a16:creationId xmlns:a16="http://schemas.microsoft.com/office/drawing/2014/main" id="{32A66DC5-C60A-794C-BB8C-0C367782A89B}"/>
              </a:ext>
            </a:extLst>
          </p:cNvPr>
          <p:cNvSpPr/>
          <p:nvPr/>
        </p:nvSpPr>
        <p:spPr>
          <a:xfrm>
            <a:off x="5867400" y="3423634"/>
            <a:ext cx="457200" cy="960169"/>
          </a:xfrm>
          <a:prstGeom prst="up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F458AA-DE48-A34F-9D3A-185BCB281BF0}"/>
              </a:ext>
            </a:extLst>
          </p:cNvPr>
          <p:cNvSpPr txBox="1"/>
          <p:nvPr/>
        </p:nvSpPr>
        <p:spPr>
          <a:xfrm>
            <a:off x="5194686" y="3866881"/>
            <a:ext cx="1802628" cy="286232"/>
          </a:xfrm>
          <a:prstGeom prst="rect">
            <a:avLst/>
          </a:prstGeom>
          <a:solidFill>
            <a:srgbClr val="FF9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filter coefficients</a:t>
            </a:r>
          </a:p>
        </p:txBody>
      </p:sp>
      <p:cxnSp>
        <p:nvCxnSpPr>
          <p:cNvPr id="27" name="Curved Connector 26">
            <a:extLst>
              <a:ext uri="{FF2B5EF4-FFF2-40B4-BE49-F238E27FC236}">
                <a16:creationId xmlns:a16="http://schemas.microsoft.com/office/drawing/2014/main" id="{98D5CF9D-B1BD-2F43-9A51-250078A9FF5E}"/>
              </a:ext>
            </a:extLst>
          </p:cNvPr>
          <p:cNvCxnSpPr>
            <a:stCxn id="11" idx="2"/>
            <a:endCxn id="17" idx="2"/>
          </p:cNvCxnSpPr>
          <p:nvPr/>
        </p:nvCxnSpPr>
        <p:spPr>
          <a:xfrm rot="16200000" flipH="1">
            <a:off x="3709019" y="3587678"/>
            <a:ext cx="1821547" cy="2952416"/>
          </a:xfrm>
          <a:prstGeom prst="curvedConnector3">
            <a:avLst>
              <a:gd name="adj1" fmla="val 11255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46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9"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ssolve">
                                      <p:cBhvr>
                                        <p:cTn id="29" dur="500"/>
                                        <p:tgtEl>
                                          <p:spTgt spid="2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6" grpId="0"/>
      <p:bldP spid="17" grpId="0" animBg="1"/>
      <p:bldP spid="18" grpId="0" animBg="1"/>
      <p:bldP spid="25"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2|1.9|1.5|0.3|0.2|0.2|0.2|0.2|0.2"/>
</p:tagLst>
</file>

<file path=ppt/tags/tag10.xml><?xml version="1.0" encoding="utf-8"?>
<p:tagLst xmlns:a="http://schemas.openxmlformats.org/drawingml/2006/main" xmlns:r="http://schemas.openxmlformats.org/officeDocument/2006/relationships" xmlns:p="http://schemas.openxmlformats.org/presentationml/2006/main">
  <p:tag name="TIMING" val="|20.1"/>
</p:tagLst>
</file>

<file path=ppt/tags/tag11.xml><?xml version="1.0" encoding="utf-8"?>
<p:tagLst xmlns:a="http://schemas.openxmlformats.org/drawingml/2006/main" xmlns:r="http://schemas.openxmlformats.org/officeDocument/2006/relationships" xmlns:p="http://schemas.openxmlformats.org/presentationml/2006/main">
  <p:tag name="TIMING" val="|1.5"/>
</p:tagLst>
</file>

<file path=ppt/tags/tag12.xml><?xml version="1.0" encoding="utf-8"?>
<p:tagLst xmlns:a="http://schemas.openxmlformats.org/drawingml/2006/main" xmlns:r="http://schemas.openxmlformats.org/officeDocument/2006/relationships" xmlns:p="http://schemas.openxmlformats.org/presentationml/2006/main">
  <p:tag name="TIMING" val="|0.9"/>
</p:tagLst>
</file>

<file path=ppt/tags/tag2.xml><?xml version="1.0" encoding="utf-8"?>
<p:tagLst xmlns:a="http://schemas.openxmlformats.org/drawingml/2006/main" xmlns:r="http://schemas.openxmlformats.org/officeDocument/2006/relationships" xmlns:p="http://schemas.openxmlformats.org/presentationml/2006/main">
  <p:tag name="TIMING" val="|12.8|26.2"/>
</p:tagLst>
</file>

<file path=ppt/tags/tag3.xml><?xml version="1.0" encoding="utf-8"?>
<p:tagLst xmlns:a="http://schemas.openxmlformats.org/drawingml/2006/main" xmlns:r="http://schemas.openxmlformats.org/officeDocument/2006/relationships" xmlns:p="http://schemas.openxmlformats.org/presentationml/2006/main">
  <p:tag name="TIMING" val="|1|20.2"/>
</p:tagLst>
</file>

<file path=ppt/tags/tag4.xml><?xml version="1.0" encoding="utf-8"?>
<p:tagLst xmlns:a="http://schemas.openxmlformats.org/drawingml/2006/main" xmlns:r="http://schemas.openxmlformats.org/officeDocument/2006/relationships" xmlns:p="http://schemas.openxmlformats.org/presentationml/2006/main">
  <p:tag name="TIMING" val="|45"/>
</p:tagLst>
</file>

<file path=ppt/tags/tag5.xml><?xml version="1.0" encoding="utf-8"?>
<p:tagLst xmlns:a="http://schemas.openxmlformats.org/drawingml/2006/main" xmlns:r="http://schemas.openxmlformats.org/officeDocument/2006/relationships" xmlns:p="http://schemas.openxmlformats.org/presentationml/2006/main">
  <p:tag name="TIMING" val="|9.1"/>
</p:tagLst>
</file>

<file path=ppt/tags/tag6.xml><?xml version="1.0" encoding="utf-8"?>
<p:tagLst xmlns:a="http://schemas.openxmlformats.org/drawingml/2006/main" xmlns:r="http://schemas.openxmlformats.org/officeDocument/2006/relationships" xmlns:p="http://schemas.openxmlformats.org/presentationml/2006/main">
  <p:tag name="TIMING" val="|15.1"/>
</p:tagLst>
</file>

<file path=ppt/tags/tag7.xml><?xml version="1.0" encoding="utf-8"?>
<p:tagLst xmlns:a="http://schemas.openxmlformats.org/drawingml/2006/main" xmlns:r="http://schemas.openxmlformats.org/officeDocument/2006/relationships" xmlns:p="http://schemas.openxmlformats.org/presentationml/2006/main">
  <p:tag name="TIMING" val="|5.8"/>
</p:tagLst>
</file>

<file path=ppt/tags/tag8.xml><?xml version="1.0" encoding="utf-8"?>
<p:tagLst xmlns:a="http://schemas.openxmlformats.org/drawingml/2006/main" xmlns:r="http://schemas.openxmlformats.org/officeDocument/2006/relationships" xmlns:p="http://schemas.openxmlformats.org/presentationml/2006/main">
  <p:tag name="TIMING" val="|20.1"/>
</p:tagLst>
</file>

<file path=ppt/tags/tag9.xml><?xml version="1.0" encoding="utf-8"?>
<p:tagLst xmlns:a="http://schemas.openxmlformats.org/drawingml/2006/main" xmlns:r="http://schemas.openxmlformats.org/officeDocument/2006/relationships" xmlns:p="http://schemas.openxmlformats.org/presentationml/2006/main">
  <p:tag name="TIMING" val="|20.1"/>
</p:tagLst>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16996</TotalTime>
  <Words>5204</Words>
  <Application>Microsoft Macintosh PowerPoint</Application>
  <PresentationFormat>Widescreen</PresentationFormat>
  <Paragraphs>887</Paragraphs>
  <Slides>63</Slides>
  <Notes>62</Notes>
  <HiddenSlides>0</HiddenSlides>
  <MMClips>2</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63</vt:i4>
      </vt:variant>
    </vt:vector>
  </HeadingPairs>
  <TitlesOfParts>
    <vt:vector size="80" baseType="lpstr">
      <vt:lpstr>等线</vt:lpstr>
      <vt:lpstr>等线</vt:lpstr>
      <vt:lpstr>MS PGothic</vt:lpstr>
      <vt:lpstr>MS PGothic</vt:lpstr>
      <vt:lpstr>黑体</vt:lpstr>
      <vt:lpstr>宋体</vt:lpstr>
      <vt:lpstr>华文新魏</vt:lpstr>
      <vt:lpstr>Arial</vt:lpstr>
      <vt:lpstr>Calibri</vt:lpstr>
      <vt:lpstr>Cambria Math</vt:lpstr>
      <vt:lpstr>Century Gothic</vt:lpstr>
      <vt:lpstr>Times New Roman</vt:lpstr>
      <vt:lpstr>Trebuchet MS</vt:lpstr>
      <vt:lpstr>Wingdings</vt:lpstr>
      <vt:lpstr>Title &amp; Bullet</vt:lpstr>
      <vt:lpstr>Visio</vt:lpstr>
      <vt:lpstr>Acrobat Document</vt:lpstr>
      <vt:lpstr>Learnable Spatial propagation Networks</vt:lpstr>
      <vt:lpstr>Pairwise relations</vt:lpstr>
      <vt:lpstr>Structures are important!</vt:lpstr>
      <vt:lpstr>Learnable Spatial Propagation Network</vt:lpstr>
      <vt:lpstr>Learnable Spatial Propagation Network</vt:lpstr>
      <vt:lpstr>Learnable Spatial Propagation Network</vt:lpstr>
      <vt:lpstr>Learnable Spatial Propagation Network</vt:lpstr>
      <vt:lpstr>Learning Recursive Filters for Low-Level Vision via a Hybrid Neural Network</vt:lpstr>
      <vt:lpstr>problem formulation</vt:lpstr>
      <vt:lpstr>Low-Level Vision Problems</vt:lpstr>
      <vt:lpstr>Low-Level Vision Problems</vt:lpstr>
      <vt:lpstr>Low-Level Vision Problems</vt:lpstr>
      <vt:lpstr>Low-Level Vision Problems</vt:lpstr>
      <vt:lpstr>Low-Level Vision Problems</vt:lpstr>
      <vt:lpstr>Low-Level Vision Problems</vt:lpstr>
      <vt:lpstr>Learnable Digital filter?</vt:lpstr>
      <vt:lpstr>IIR: recursive filter</vt:lpstr>
      <vt:lpstr>Learnable recursive filter</vt:lpstr>
      <vt:lpstr>Learnable recursive filter</vt:lpstr>
      <vt:lpstr>Module design – Signal processing</vt:lpstr>
      <vt:lpstr>Module design – Signal processing</vt:lpstr>
      <vt:lpstr>Module architecture</vt:lpstr>
      <vt:lpstr>Network architecture</vt:lpstr>
      <vt:lpstr>stability of the module</vt:lpstr>
      <vt:lpstr>What we learn from the guidance net?</vt:lpstr>
      <vt:lpstr>what is missing?</vt:lpstr>
      <vt:lpstr>Learning Affinity via Spatial Propagation Networks</vt:lpstr>
      <vt:lpstr>Spatial propagation network</vt:lpstr>
      <vt:lpstr>Spatial propagation network</vt:lpstr>
      <vt:lpstr>Spatial propagation network</vt:lpstr>
      <vt:lpstr>Reducing Connections</vt:lpstr>
      <vt:lpstr>Proposed architecture</vt:lpstr>
      <vt:lpstr>Proposed architecture</vt:lpstr>
      <vt:lpstr>VOC2012 object segmentation</vt:lpstr>
      <vt:lpstr>Joint training</vt:lpstr>
      <vt:lpstr>Helen Face parsing</vt:lpstr>
      <vt:lpstr>VOC2012 object segmentation</vt:lpstr>
      <vt:lpstr>1D SPN vs 2D SPN</vt:lpstr>
      <vt:lpstr>One-way vs three-way connections</vt:lpstr>
      <vt:lpstr>VOC2012 object segmentation</vt:lpstr>
      <vt:lpstr>VOC2012 object segmentation</vt:lpstr>
      <vt:lpstr>VOC2012 object segmentation</vt:lpstr>
      <vt:lpstr>PowerPoint Presentation</vt:lpstr>
      <vt:lpstr>Learnable Linear diffusion</vt:lpstr>
      <vt:lpstr>stability of the module</vt:lpstr>
      <vt:lpstr>Switchable Temporal Propagation Network</vt:lpstr>
      <vt:lpstr>Temporal propagation Network</vt:lpstr>
      <vt:lpstr>Temporal propagation Network</vt:lpstr>
      <vt:lpstr>Temporal propagation Network</vt:lpstr>
      <vt:lpstr>PowerPoint Presentation</vt:lpstr>
      <vt:lpstr>PowerPoint Presentation</vt:lpstr>
      <vt:lpstr>Learning Propagation for Arbitrarily-structured Data</vt:lpstr>
      <vt:lpstr>Propagation on the Point could</vt:lpstr>
      <vt:lpstr>Arbitrarily-structured Data</vt:lpstr>
      <vt:lpstr>Propagation with unstructured data</vt:lpstr>
      <vt:lpstr>Propagation with unstructured data</vt:lpstr>
      <vt:lpstr>Propagation with unstructured data</vt:lpstr>
      <vt:lpstr>Network architecture</vt:lpstr>
      <vt:lpstr>Experimental Results</vt:lpstr>
      <vt:lpstr>Experimental Results</vt:lpstr>
      <vt:lpstr>Experimental Results</vt:lpstr>
      <vt:lpstr>follow-up Work</vt:lpstr>
      <vt:lpstr>Thank you Q&amp;A</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Learnable Spatial propagation Networks</dc:title>
  <dc:subject/>
  <dc:creator>Sifei Liu</dc:creator>
  <cp:keywords/>
  <dc:description/>
  <cp:lastModifiedBy>Sifei Liu</cp:lastModifiedBy>
  <cp:revision>188</cp:revision>
  <dcterms:created xsi:type="dcterms:W3CDTF">2019-06-04T19:15:01Z</dcterms:created>
  <dcterms:modified xsi:type="dcterms:W3CDTF">2019-06-16T16:45:10Z</dcterms:modified>
  <cp:category/>
</cp:coreProperties>
</file>